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2" r:id="rId4"/>
    <p:sldId id="385" r:id="rId5"/>
    <p:sldId id="386" r:id="rId6"/>
    <p:sldId id="314" r:id="rId7"/>
    <p:sldId id="376" r:id="rId8"/>
    <p:sldId id="377" r:id="rId9"/>
    <p:sldId id="371" r:id="rId10"/>
    <p:sldId id="378" r:id="rId11"/>
    <p:sldId id="379" r:id="rId12"/>
    <p:sldId id="373" r:id="rId13"/>
    <p:sldId id="355" r:id="rId14"/>
    <p:sldId id="383" r:id="rId15"/>
    <p:sldId id="38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E5F1"/>
    <a:srgbClr val="000000"/>
    <a:srgbClr val="FFD966"/>
    <a:srgbClr val="ECD0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Ian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Mon</c:v>
                </c:pt>
                <c:pt idx="1">
                  <c:v>Tues</c:v>
                </c:pt>
                <c:pt idx="2">
                  <c:v>Wed</c:v>
                </c:pt>
                <c:pt idx="3">
                  <c:v>Thurs</c:v>
                </c:pt>
                <c:pt idx="4">
                  <c:v>Fri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</c:v>
                </c:pt>
                <c:pt idx="1">
                  <c:v>6</c:v>
                </c:pt>
                <c:pt idx="2">
                  <c:v>5</c:v>
                </c:pt>
                <c:pt idx="3">
                  <c:v>3</c:v>
                </c:pt>
                <c:pt idx="4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0AE-4650-84FC-3ED5650CD3E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Uma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Mon</c:v>
                </c:pt>
                <c:pt idx="1">
                  <c:v>Tues</c:v>
                </c:pt>
                <c:pt idx="2">
                  <c:v>Wed</c:v>
                </c:pt>
                <c:pt idx="3">
                  <c:v>Thurs</c:v>
                </c:pt>
                <c:pt idx="4">
                  <c:v>Fri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8</c:v>
                </c:pt>
                <c:pt idx="1">
                  <c:v>7</c:v>
                </c:pt>
                <c:pt idx="2">
                  <c:v>5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E5D-4E6F-A5B4-FF299D5618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5644984"/>
        <c:axId val="505638752"/>
      </c:lineChart>
      <c:catAx>
        <c:axId val="5056449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05638752"/>
        <c:crosses val="autoZero"/>
        <c:auto val="1"/>
        <c:lblAlgn val="ctr"/>
        <c:lblOffset val="100"/>
        <c:noMultiLvlLbl val="0"/>
      </c:catAx>
      <c:valAx>
        <c:axId val="5056387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crossAx val="505644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GB" sz="1600"/>
              <a:t>Camp Site Temperature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Beach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8pm</c:v>
                </c:pt>
                <c:pt idx="1">
                  <c:v>9pm</c:v>
                </c:pt>
                <c:pt idx="2">
                  <c:v>10pm</c:v>
                </c:pt>
                <c:pt idx="3">
                  <c:v>11pm</c:v>
                </c:pt>
                <c:pt idx="4">
                  <c:v>12am</c:v>
                </c:pt>
                <c:pt idx="5">
                  <c:v>1am</c:v>
                </c:pt>
                <c:pt idx="6">
                  <c:v>2am</c:v>
                </c:pt>
                <c:pt idx="7">
                  <c:v>3am</c:v>
                </c:pt>
                <c:pt idx="8">
                  <c:v>4am</c:v>
                </c:pt>
                <c:pt idx="9">
                  <c:v>5am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12</c:v>
                </c:pt>
                <c:pt idx="1">
                  <c:v>10</c:v>
                </c:pt>
                <c:pt idx="2">
                  <c:v>9</c:v>
                </c:pt>
                <c:pt idx="3">
                  <c:v>8</c:v>
                </c:pt>
                <c:pt idx="4">
                  <c:v>6</c:v>
                </c:pt>
                <c:pt idx="5">
                  <c:v>4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401-4BE8-A8C9-AE46D7713E9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Sheltered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8pm</c:v>
                </c:pt>
                <c:pt idx="1">
                  <c:v>9pm</c:v>
                </c:pt>
                <c:pt idx="2">
                  <c:v>10pm</c:v>
                </c:pt>
                <c:pt idx="3">
                  <c:v>11pm</c:v>
                </c:pt>
                <c:pt idx="4">
                  <c:v>12am</c:v>
                </c:pt>
                <c:pt idx="5">
                  <c:v>1am</c:v>
                </c:pt>
                <c:pt idx="6">
                  <c:v>2am</c:v>
                </c:pt>
                <c:pt idx="7">
                  <c:v>3am</c:v>
                </c:pt>
                <c:pt idx="8">
                  <c:v>4am</c:v>
                </c:pt>
                <c:pt idx="9">
                  <c:v>5am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13</c:v>
                </c:pt>
                <c:pt idx="1">
                  <c:v>12</c:v>
                </c:pt>
                <c:pt idx="2">
                  <c:v>10</c:v>
                </c:pt>
                <c:pt idx="3">
                  <c:v>9</c:v>
                </c:pt>
                <c:pt idx="4">
                  <c:v>9</c:v>
                </c:pt>
                <c:pt idx="5">
                  <c:v>7</c:v>
                </c:pt>
                <c:pt idx="6">
                  <c:v>6</c:v>
                </c:pt>
                <c:pt idx="7">
                  <c:v>6</c:v>
                </c:pt>
                <c:pt idx="8">
                  <c:v>7</c:v>
                </c:pt>
                <c:pt idx="9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401-4BE8-A8C9-AE46D7713E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5644984"/>
        <c:axId val="505638752"/>
      </c:lineChart>
      <c:catAx>
        <c:axId val="5056449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n-GB" dirty="0"/>
                  <a:t>Time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505638752"/>
        <c:crosses val="autoZero"/>
        <c:auto val="1"/>
        <c:lblAlgn val="ctr"/>
        <c:lblOffset val="100"/>
        <c:noMultiLvlLbl val="0"/>
      </c:catAx>
      <c:valAx>
        <c:axId val="505638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n-GB"/>
                  <a:t>Temperature in ˚C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505644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3316209136960333"/>
          <c:y val="0.1763931881882089"/>
          <c:w val="0.30718596399791237"/>
          <c:h val="8.2619983529375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Ian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Mon</c:v>
                </c:pt>
                <c:pt idx="1">
                  <c:v>Tues</c:v>
                </c:pt>
                <c:pt idx="2">
                  <c:v>Wed</c:v>
                </c:pt>
                <c:pt idx="3">
                  <c:v>Thurs</c:v>
                </c:pt>
                <c:pt idx="4">
                  <c:v>Fri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9F2-436B-BC3F-009E454DAC9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Uma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Mon</c:v>
                </c:pt>
                <c:pt idx="1">
                  <c:v>Tues</c:v>
                </c:pt>
                <c:pt idx="2">
                  <c:v>Wed</c:v>
                </c:pt>
                <c:pt idx="3">
                  <c:v>Thurs</c:v>
                </c:pt>
                <c:pt idx="4">
                  <c:v>Fri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0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CF0-4A8C-9D5E-332C765BBC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5644984"/>
        <c:axId val="505638752"/>
      </c:lineChart>
      <c:catAx>
        <c:axId val="5056449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05638752"/>
        <c:crosses val="autoZero"/>
        <c:auto val="1"/>
        <c:lblAlgn val="ctr"/>
        <c:lblOffset val="100"/>
        <c:noMultiLvlLbl val="0"/>
      </c:catAx>
      <c:valAx>
        <c:axId val="5056387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crossAx val="505644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Ian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Mon</c:v>
                </c:pt>
                <c:pt idx="1">
                  <c:v>Tues</c:v>
                </c:pt>
                <c:pt idx="2">
                  <c:v>Wed</c:v>
                </c:pt>
                <c:pt idx="3">
                  <c:v>Thurs</c:v>
                </c:pt>
                <c:pt idx="4">
                  <c:v>Fri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</c:v>
                </c:pt>
                <c:pt idx="1">
                  <c:v>6</c:v>
                </c:pt>
                <c:pt idx="2">
                  <c:v>5</c:v>
                </c:pt>
                <c:pt idx="3">
                  <c:v>3</c:v>
                </c:pt>
                <c:pt idx="4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0AE-4650-84FC-3ED5650CD3E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Uma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Mon</c:v>
                </c:pt>
                <c:pt idx="1">
                  <c:v>Tues</c:v>
                </c:pt>
                <c:pt idx="2">
                  <c:v>Wed</c:v>
                </c:pt>
                <c:pt idx="3">
                  <c:v>Thurs</c:v>
                </c:pt>
                <c:pt idx="4">
                  <c:v>Fri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8</c:v>
                </c:pt>
                <c:pt idx="1">
                  <c:v>7</c:v>
                </c:pt>
                <c:pt idx="2">
                  <c:v>5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E5D-4E6F-A5B4-FF299D5618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5644984"/>
        <c:axId val="505638752"/>
      </c:lineChart>
      <c:catAx>
        <c:axId val="5056449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05638752"/>
        <c:crosses val="autoZero"/>
        <c:auto val="1"/>
        <c:lblAlgn val="ctr"/>
        <c:lblOffset val="100"/>
        <c:noMultiLvlLbl val="0"/>
      </c:catAx>
      <c:valAx>
        <c:axId val="5056387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crossAx val="505644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Ian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Mon</c:v>
                </c:pt>
                <c:pt idx="1">
                  <c:v>Tues</c:v>
                </c:pt>
                <c:pt idx="2">
                  <c:v>Wed</c:v>
                </c:pt>
                <c:pt idx="3">
                  <c:v>Thurs</c:v>
                </c:pt>
                <c:pt idx="4">
                  <c:v>Fri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9F2-436B-BC3F-009E454DAC9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Uma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Mon</c:v>
                </c:pt>
                <c:pt idx="1">
                  <c:v>Tues</c:v>
                </c:pt>
                <c:pt idx="2">
                  <c:v>Wed</c:v>
                </c:pt>
                <c:pt idx="3">
                  <c:v>Thurs</c:v>
                </c:pt>
                <c:pt idx="4">
                  <c:v>Fri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0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CF0-4A8C-9D5E-332C765BBC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5644984"/>
        <c:axId val="505638752"/>
      </c:lineChart>
      <c:catAx>
        <c:axId val="5056449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05638752"/>
        <c:crosses val="autoZero"/>
        <c:auto val="1"/>
        <c:lblAlgn val="ctr"/>
        <c:lblOffset val="100"/>
        <c:noMultiLvlLbl val="0"/>
      </c:catAx>
      <c:valAx>
        <c:axId val="5056387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crossAx val="505644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Ian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Mon</c:v>
                </c:pt>
                <c:pt idx="1">
                  <c:v>Tues</c:v>
                </c:pt>
                <c:pt idx="2">
                  <c:v>Wed</c:v>
                </c:pt>
                <c:pt idx="3">
                  <c:v>Thurs</c:v>
                </c:pt>
                <c:pt idx="4">
                  <c:v>Fri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</c:v>
                </c:pt>
                <c:pt idx="1">
                  <c:v>6</c:v>
                </c:pt>
                <c:pt idx="2">
                  <c:v>5</c:v>
                </c:pt>
                <c:pt idx="3">
                  <c:v>3</c:v>
                </c:pt>
                <c:pt idx="4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0AE-4650-84FC-3ED5650CD3E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Uma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Mon</c:v>
                </c:pt>
                <c:pt idx="1">
                  <c:v>Tues</c:v>
                </c:pt>
                <c:pt idx="2">
                  <c:v>Wed</c:v>
                </c:pt>
                <c:pt idx="3">
                  <c:v>Thurs</c:v>
                </c:pt>
                <c:pt idx="4">
                  <c:v>Fri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8</c:v>
                </c:pt>
                <c:pt idx="1">
                  <c:v>7</c:v>
                </c:pt>
                <c:pt idx="2">
                  <c:v>5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E5D-4E6F-A5B4-FF299D5618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5644984"/>
        <c:axId val="505638752"/>
      </c:lineChart>
      <c:catAx>
        <c:axId val="5056449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05638752"/>
        <c:crosses val="autoZero"/>
        <c:auto val="1"/>
        <c:lblAlgn val="ctr"/>
        <c:lblOffset val="100"/>
        <c:noMultiLvlLbl val="0"/>
      </c:catAx>
      <c:valAx>
        <c:axId val="5056387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crossAx val="505644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Ian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Mon</c:v>
                </c:pt>
                <c:pt idx="1">
                  <c:v>Tues</c:v>
                </c:pt>
                <c:pt idx="2">
                  <c:v>Wed</c:v>
                </c:pt>
                <c:pt idx="3">
                  <c:v>Thurs</c:v>
                </c:pt>
                <c:pt idx="4">
                  <c:v>Fri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9F2-436B-BC3F-009E454DAC9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Uma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Mon</c:v>
                </c:pt>
                <c:pt idx="1">
                  <c:v>Tues</c:v>
                </c:pt>
                <c:pt idx="2">
                  <c:v>Wed</c:v>
                </c:pt>
                <c:pt idx="3">
                  <c:v>Thurs</c:v>
                </c:pt>
                <c:pt idx="4">
                  <c:v>Fri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0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CF0-4A8C-9D5E-332C765BBC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5644984"/>
        <c:axId val="505638752"/>
      </c:lineChart>
      <c:catAx>
        <c:axId val="5056449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05638752"/>
        <c:crosses val="autoZero"/>
        <c:auto val="1"/>
        <c:lblAlgn val="ctr"/>
        <c:lblOffset val="100"/>
        <c:noMultiLvlLbl val="0"/>
      </c:catAx>
      <c:valAx>
        <c:axId val="5056387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crossAx val="505644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GB" sz="1600" b="1" dirty="0">
                <a:latin typeface="Century Gothic" panose="020B0502020202020204" pitchFamily="34" charset="0"/>
              </a:rPr>
              <a:t>Height of Sunflowers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Flower 1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  <c:pt idx="4">
                  <c:v>August</c:v>
                </c:pt>
                <c:pt idx="5">
                  <c:v>September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</c:v>
                </c:pt>
                <c:pt idx="1">
                  <c:v>3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730-4F82-AC6C-E4461020C8A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Flower 2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  <c:pt idx="4">
                  <c:v>August</c:v>
                </c:pt>
                <c:pt idx="5">
                  <c:v>September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7</c:v>
                </c:pt>
                <c:pt idx="4">
                  <c:v>9</c:v>
                </c:pt>
                <c:pt idx="5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730-4F82-AC6C-E4461020C8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5644984"/>
        <c:axId val="505638752"/>
      </c:lineChart>
      <c:catAx>
        <c:axId val="5056449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n-GB" sz="1200" b="1" dirty="0">
                    <a:latin typeface="Century Gothic" panose="020B0502020202020204" pitchFamily="34" charset="0"/>
                  </a:rPr>
                  <a:t>Months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505638752"/>
        <c:crosses val="autoZero"/>
        <c:auto val="1"/>
        <c:lblAlgn val="ctr"/>
        <c:lblOffset val="100"/>
        <c:tickLblSkip val="1"/>
        <c:noMultiLvlLbl val="0"/>
      </c:catAx>
      <c:valAx>
        <c:axId val="505638752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n-GB" sz="1200" b="1" dirty="0">
                    <a:latin typeface="Century Gothic" panose="020B0502020202020204" pitchFamily="34" charset="0"/>
                  </a:rPr>
                  <a:t>Height in</a:t>
                </a:r>
                <a:r>
                  <a:rPr lang="en-GB" sz="1200" b="1" baseline="0" dirty="0">
                    <a:latin typeface="Century Gothic" panose="020B0502020202020204" pitchFamily="34" charset="0"/>
                  </a:rPr>
                  <a:t> feet</a:t>
                </a:r>
                <a:endParaRPr lang="en-GB" sz="1200" b="1" dirty="0">
                  <a:latin typeface="Century Gothic" panose="020B0502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505644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GB" sz="1600" b="1" dirty="0">
                <a:latin typeface="Century Gothic" panose="020B0502020202020204" pitchFamily="34" charset="0"/>
              </a:rPr>
              <a:t>Height of Sunflowers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Flower 1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  <c:pt idx="4">
                  <c:v>August</c:v>
                </c:pt>
                <c:pt idx="5">
                  <c:v>September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</c:v>
                </c:pt>
                <c:pt idx="1">
                  <c:v>3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928-44AD-A042-7FA40ECCD5D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Flower 2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  <c:pt idx="4">
                  <c:v>August</c:v>
                </c:pt>
                <c:pt idx="5">
                  <c:v>September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7</c:v>
                </c:pt>
                <c:pt idx="4">
                  <c:v>9</c:v>
                </c:pt>
                <c:pt idx="5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928-44AD-A042-7FA40ECCD5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5644984"/>
        <c:axId val="505638752"/>
      </c:lineChart>
      <c:catAx>
        <c:axId val="5056449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n-GB" sz="1200" b="1" dirty="0">
                    <a:latin typeface="Century Gothic" panose="020B0502020202020204" pitchFamily="34" charset="0"/>
                  </a:rPr>
                  <a:t>Months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505638752"/>
        <c:crosses val="autoZero"/>
        <c:auto val="1"/>
        <c:lblAlgn val="ctr"/>
        <c:lblOffset val="100"/>
        <c:tickLblSkip val="1"/>
        <c:noMultiLvlLbl val="0"/>
      </c:catAx>
      <c:valAx>
        <c:axId val="505638752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n-GB" sz="1200" b="1" dirty="0">
                    <a:latin typeface="Century Gothic" panose="020B0502020202020204" pitchFamily="34" charset="0"/>
                  </a:rPr>
                  <a:t>Height in</a:t>
                </a:r>
                <a:r>
                  <a:rPr lang="en-GB" sz="1200" b="1" baseline="0" dirty="0">
                    <a:latin typeface="Century Gothic" panose="020B0502020202020204" pitchFamily="34" charset="0"/>
                  </a:rPr>
                  <a:t> feet</a:t>
                </a:r>
                <a:endParaRPr lang="en-GB" sz="1200" b="1" dirty="0">
                  <a:latin typeface="Century Gothic" panose="020B0502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505644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GB" sz="1600" b="1" dirty="0">
                <a:latin typeface="Century Gothic" panose="020B0502020202020204" pitchFamily="34" charset="0"/>
              </a:rPr>
              <a:t>Height of Sunflowers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Flower 1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  <c:pt idx="4">
                  <c:v>August</c:v>
                </c:pt>
                <c:pt idx="5">
                  <c:v>September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</c:v>
                </c:pt>
                <c:pt idx="1">
                  <c:v>3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928-44AD-A042-7FA40ECCD5D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Flower 2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  <c:pt idx="4">
                  <c:v>August</c:v>
                </c:pt>
                <c:pt idx="5">
                  <c:v>September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7</c:v>
                </c:pt>
                <c:pt idx="4">
                  <c:v>9</c:v>
                </c:pt>
                <c:pt idx="5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928-44AD-A042-7FA40ECCD5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5644984"/>
        <c:axId val="505638752"/>
      </c:lineChart>
      <c:catAx>
        <c:axId val="5056449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n-GB" sz="1200" b="1" dirty="0">
                    <a:latin typeface="Century Gothic" panose="020B0502020202020204" pitchFamily="34" charset="0"/>
                  </a:rPr>
                  <a:t>Months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505638752"/>
        <c:crosses val="autoZero"/>
        <c:auto val="1"/>
        <c:lblAlgn val="ctr"/>
        <c:lblOffset val="100"/>
        <c:tickLblSkip val="1"/>
        <c:noMultiLvlLbl val="0"/>
      </c:catAx>
      <c:valAx>
        <c:axId val="505638752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n-GB" sz="1200" b="1" dirty="0">
                    <a:latin typeface="Century Gothic" panose="020B0502020202020204" pitchFamily="34" charset="0"/>
                  </a:rPr>
                  <a:t>Height in</a:t>
                </a:r>
                <a:r>
                  <a:rPr lang="en-GB" sz="1200" b="1" baseline="0" dirty="0">
                    <a:latin typeface="Century Gothic" panose="020B0502020202020204" pitchFamily="34" charset="0"/>
                  </a:rPr>
                  <a:t> feet</a:t>
                </a:r>
                <a:endParaRPr lang="en-GB" sz="1200" b="1" dirty="0">
                  <a:latin typeface="Century Gothic" panose="020B0502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505644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39A2C-EBC0-4FC8-BE2E-1782363CA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C434D1-C929-4873-9BFD-153E840852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C82367-9E4B-45C8-94B8-AB8321D11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E6CF4-61F1-4A84-9DC2-347AFEC803DA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260A8-2863-4F7D-9F43-E462DF1B1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AEC976-06F6-4207-AED2-9A68CA361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22EEC-9129-41C4-93A9-4E3A9072F6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886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2524B-6EC1-4D92-8578-4A07091B9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147605-EB37-4CD6-A447-E481764BD8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D3318F-32A8-4D2F-92E2-40A371E1B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E6CF4-61F1-4A84-9DC2-347AFEC803DA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7E646-1F5A-4E25-B654-148B7B7D7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CFC0B0-B4D5-4D09-998D-42C394607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22EEC-9129-41C4-93A9-4E3A9072F6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58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9A8453-88C4-4EA1-815C-7355313212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E4B501-1E5D-4560-B0A9-EBEC2BCC10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46626A-5114-4942-A09F-D1506E6E6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E6CF4-61F1-4A84-9DC2-347AFEC803DA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5BBE7B-AEDE-48EE-86A9-6A372BB47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B546DD-7EA2-451A-8E3A-7198451E4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22EEC-9129-41C4-93A9-4E3A9072F6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985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290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75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72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021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1605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9018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4735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10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31391-F5BC-461C-BB9E-E91ED29EB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44A37-4097-4E9E-9169-1754D674A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89F2E2-89A6-4153-8743-42C010AC2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E6CF4-61F1-4A84-9DC2-347AFEC803DA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F0FDF0-9FC9-450E-B2A2-CDB1C4169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9A8FD6-C853-4158-A626-FA137188A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22EEC-9129-41C4-93A9-4E3A9072F6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0670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7325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7314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812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5DE54-7D0B-4ADD-94CA-902098A46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DFB649-E2CE-4998-A562-89517AEB91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08BF39-09EB-422A-855E-AFD9A1841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E6CF4-61F1-4A84-9DC2-347AFEC803DA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4B67B-7A58-4322-8BE9-48B78D243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51878-0F0C-49A7-827B-7FAF65C16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22EEC-9129-41C4-93A9-4E3A9072F6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637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058A5-1F5C-497B-A5CC-45519A4A0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2F528-E238-4DB0-ACDF-13AC39A9F1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78A088-D129-4125-8B76-66875D4813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94CB05-5138-459A-91D9-7AEBDD732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E6CF4-61F1-4A84-9DC2-347AFEC803DA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731375-CA71-4D40-93A4-CF3066F94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81C685-9C81-47A0-897C-E651B51A4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22EEC-9129-41C4-93A9-4E3A9072F6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68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D20B4-52FF-45C3-B165-8620ABBFF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12A93-AC0B-42F8-81A6-0F2A6690AD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8F3E8E-F2B4-45E0-BA61-DA37C1401F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E45C1F-BF54-4762-8B2F-692B950CF9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696C55-AB65-4AF5-ADA5-0CC29C237C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182EB1-F96C-44D2-B66B-E397D433D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E6CF4-61F1-4A84-9DC2-347AFEC803DA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27CA03-9BF7-489C-80AB-515F3EDA4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DD8F8A-E09E-4674-BC55-246266AAE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22EEC-9129-41C4-93A9-4E3A9072F6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134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23559-CE92-49A3-87A4-163F9054F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F4EC28-F5EE-4C2D-96E7-D6BC72335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E6CF4-61F1-4A84-9DC2-347AFEC803DA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F51A34-AF45-416B-B599-CB9CA2FFA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EDA261-6E35-4D04-B9CB-4EF6FC98E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22EEC-9129-41C4-93A9-4E3A9072F6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28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803FEF-06D6-4AE6-83AC-A21789733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E6CF4-61F1-4A84-9DC2-347AFEC803DA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48FEF5-72AF-4E9A-8DF1-B8F5489AF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7A106E-4C15-49DF-9CEC-2582A0B75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22EEC-9129-41C4-93A9-4E3A9072F6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184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C7BDF-5B4B-480C-90BB-75A754573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4567A-59B2-4C85-BBC9-CD0938C32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80C4D4-1DC7-4BDD-974E-DFC796883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AB8E90-63C4-4C0A-A847-C303F6A5F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E6CF4-61F1-4A84-9DC2-347AFEC803DA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DFC07A-FD9F-4828-96FC-CD85242FA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AA4C50-9554-4F0B-B3EF-85F9B38DA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22EEC-9129-41C4-93A9-4E3A9072F6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08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9A0BA-4269-46CA-BCD8-77B74DABA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E5C76D-E4FC-4FD3-81B2-993F2AE7FF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BC5EE-647F-4B2B-B69B-A2993AA0AD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30B2FE-6CEA-49D6-A246-3667DF545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E6CF4-61F1-4A84-9DC2-347AFEC803DA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247133-8F6F-44CD-8EE0-ACBC0AB36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762403-C982-4F50-AA3E-2A11DA835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22EEC-9129-41C4-93A9-4E3A9072F6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744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D40DC4-0F20-4623-819B-82A43E9D0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649C44-EA95-455E-9D5B-845503AEAE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3AEAB6-05F5-42F0-ACF1-4094141018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E6CF4-61F1-4A84-9DC2-347AFEC803DA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CFAD72-E63B-43EE-BF79-A6BB3D7EBF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3241BF-DEF6-433F-8038-F61A1801E9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22EEC-9129-41C4-93A9-4E3A9072F6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3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41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9C13A-CD20-4549-8D64-62AD742844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Year 6 Maths</a:t>
            </a:r>
            <a:br>
              <a:rPr lang="en-GB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GB">
                <a:solidFill>
                  <a:schemeClr val="accent4">
                    <a:lumMod val="60000"/>
                    <a:lumOff val="40000"/>
                  </a:schemeClr>
                </a:solidFill>
              </a:rPr>
              <a:t>Week 11 </a:t>
            </a:r>
            <a:r>
              <a:rPr lang="en-GB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Lesson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C704C2-669C-428E-8AB5-D618968DFE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solidFill>
                  <a:srgbClr val="CFE5F1"/>
                </a:solidFill>
              </a:rPr>
              <a:t>Statistics – Read and Interpret Line Graphs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28DD15-E4AF-4F73-AF51-5B0C7D529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9684" y="5349875"/>
            <a:ext cx="1652632" cy="126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591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Reasoning Question 2</a:t>
            </a:r>
          </a:p>
          <a:p>
            <a:pPr algn="ctr" defTabSz="457200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Noel and Mei are interpreting this graph. </a:t>
            </a:r>
            <a:b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Noel says, “The flowers are exactly the same height in September.”</a:t>
            </a: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Mei says, “The flowers were the same height in June, but then Flower 2 grew slightly taller than Flower 1.”</a:t>
            </a: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Who is correct? Explain.</a:t>
            </a:r>
            <a:endParaRPr lang="en-GB" sz="32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DE30C3-4A6D-404C-BBE3-392E574E379C}"/>
              </a:ext>
            </a:extLst>
          </p:cNvPr>
          <p:cNvSpPr/>
          <p:nvPr/>
        </p:nvSpPr>
        <p:spPr>
          <a:xfrm>
            <a:off x="1799303" y="3244372"/>
            <a:ext cx="291951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1435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Mei is correct because in June, both flowers are 4ft in height and in July, Flower 2 is about 1ft taller than Flower 1.</a:t>
            </a:r>
            <a:b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b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5AF0429-D54D-4597-A58B-0B0C63247855}"/>
              </a:ext>
            </a:extLst>
          </p:cNvPr>
          <p:cNvGrpSpPr/>
          <p:nvPr/>
        </p:nvGrpSpPr>
        <p:grpSpPr>
          <a:xfrm>
            <a:off x="4745725" y="2506822"/>
            <a:ext cx="5483941" cy="3704826"/>
            <a:chOff x="1870588" y="2506822"/>
            <a:chExt cx="5483941" cy="370482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E0423A2-F9CF-409A-8E3A-B0A97D5000A4}"/>
                </a:ext>
              </a:extLst>
            </p:cNvPr>
            <p:cNvSpPr/>
            <p:nvPr/>
          </p:nvSpPr>
          <p:spPr>
            <a:xfrm>
              <a:off x="1870588" y="2523862"/>
              <a:ext cx="5483941" cy="36877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GB" sz="1200" dirty="0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  <p:graphicFrame>
          <p:nvGraphicFramePr>
            <p:cNvPr id="20" name="Chart 19">
              <a:extLst>
                <a:ext uri="{FF2B5EF4-FFF2-40B4-BE49-F238E27FC236}">
                  <a16:creationId xmlns:a16="http://schemas.microsoft.com/office/drawing/2014/main" id="{75FD5CFF-187E-45B2-BAE9-73CFBDCCA5FC}"/>
                </a:ext>
              </a:extLst>
            </p:cNvPr>
            <p:cNvGraphicFramePr/>
            <p:nvPr/>
          </p:nvGraphicFramePr>
          <p:xfrm>
            <a:off x="1911146" y="2506822"/>
            <a:ext cx="5402824" cy="368778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293848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 defTabSz="457200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Henri and Georgia are choosing a site to go camping. 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Which site is the warmest throughout the night?  </a:t>
            </a: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They each need extra warm socks for any temperatures under 6˚C, and a hot water bottle each for any temperatures under 4˚C. What extra supplies will they need for each site?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89BE270-A1E3-4C93-AD58-DB858EA5FB16}"/>
              </a:ext>
            </a:extLst>
          </p:cNvPr>
          <p:cNvGrpSpPr/>
          <p:nvPr/>
        </p:nvGrpSpPr>
        <p:grpSpPr>
          <a:xfrm>
            <a:off x="2583166" y="1327353"/>
            <a:ext cx="7025671" cy="3136493"/>
            <a:chOff x="1104547" y="2300753"/>
            <a:chExt cx="7007066" cy="386173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ACBC561-26F9-4E1C-A247-1EA338592B27}"/>
                </a:ext>
              </a:extLst>
            </p:cNvPr>
            <p:cNvSpPr/>
            <p:nvPr/>
          </p:nvSpPr>
          <p:spPr>
            <a:xfrm>
              <a:off x="1104547" y="2300754"/>
              <a:ext cx="7007066" cy="33381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GB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aphicFrame>
          <p:nvGraphicFramePr>
            <p:cNvPr id="7" name="Chart 6">
              <a:extLst>
                <a:ext uri="{FF2B5EF4-FFF2-40B4-BE49-F238E27FC236}">
                  <a16:creationId xmlns:a16="http://schemas.microsoft.com/office/drawing/2014/main" id="{898A1AA9-193A-4A84-B332-362BEBBABD3C}"/>
                </a:ext>
              </a:extLst>
            </p:cNvPr>
            <p:cNvGraphicFramePr/>
            <p:nvPr/>
          </p:nvGraphicFramePr>
          <p:xfrm>
            <a:off x="1104547" y="2300753"/>
            <a:ext cx="6934906" cy="386173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231868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 defTabSz="457200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Henri and Georgia are choosing a site to go camping. 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Which site is the warmest throughout the night?  </a:t>
            </a:r>
          </a:p>
          <a:p>
            <a:pPr defTabSz="45720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 sheltered site is warmer throughout the night. </a:t>
            </a: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They each need extra warm socks for any temperatures under 6˚C, and a hot water bottle each for any temperatures under 4˚C. What extra supplies will they need for each site?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</a:p>
          <a:p>
            <a:pPr defTabSz="45720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On the beach, they will each need one pair of socks and one hot water bottle. On the sheltered campsite, they won’t need any extra supplies</a:t>
            </a: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0F7100-66B9-4CB0-9BF3-5D9B91DD2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3103" y="1230370"/>
            <a:ext cx="5285795" cy="235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900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A0CE7-8457-4669-8C10-8EB910EBE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579" y="111968"/>
            <a:ext cx="11541967" cy="127656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u="sng" dirty="0">
                <a:solidFill>
                  <a:srgbClr val="000000"/>
                </a:solidFill>
              </a:rPr>
              <a:t>Task</a:t>
            </a:r>
          </a:p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</a:rPr>
              <a:t>Now have a go at one of the work sheets. There are three levels of accessibility. Pick a level. You may want to start on one level and build up to another level.</a:t>
            </a:r>
          </a:p>
          <a:p>
            <a:pPr marL="0" indent="0">
              <a:buNone/>
            </a:pPr>
            <a:endParaRPr lang="en-GB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D238F9-0DE6-486D-BE37-300250478E78}"/>
              </a:ext>
            </a:extLst>
          </p:cNvPr>
          <p:cNvSpPr txBox="1"/>
          <p:nvPr/>
        </p:nvSpPr>
        <p:spPr>
          <a:xfrm>
            <a:off x="1919109" y="1482057"/>
            <a:ext cx="1275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Developing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F08474-73D7-4073-B826-232DF345A842}"/>
              </a:ext>
            </a:extLst>
          </p:cNvPr>
          <p:cNvSpPr txBox="1"/>
          <p:nvPr/>
        </p:nvSpPr>
        <p:spPr>
          <a:xfrm>
            <a:off x="5513583" y="1482057"/>
            <a:ext cx="1111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Expected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4813A8-738E-4570-9AFB-7E2AE4691AD2}"/>
              </a:ext>
            </a:extLst>
          </p:cNvPr>
          <p:cNvSpPr txBox="1"/>
          <p:nvPr/>
        </p:nvSpPr>
        <p:spPr>
          <a:xfrm>
            <a:off x="8860591" y="1482057"/>
            <a:ext cx="1546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Greater Depth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1692FD-0339-4F81-930B-2351A1631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756" y="1998133"/>
            <a:ext cx="1907689" cy="26418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DFCC04-5A8B-46B9-B26B-D66FEBD95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5560" y="1998133"/>
            <a:ext cx="1897651" cy="26418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1D89BB8-404F-4274-9FD2-07BA86DF21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1557" y="1998133"/>
            <a:ext cx="1907689" cy="2641828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19AA10A-7D35-4058-A26C-4BFFD8D1BBC7}"/>
              </a:ext>
            </a:extLst>
          </p:cNvPr>
          <p:cNvSpPr txBox="1">
            <a:spLocks/>
          </p:cNvSpPr>
          <p:nvPr/>
        </p:nvSpPr>
        <p:spPr>
          <a:xfrm>
            <a:off x="325016" y="5144278"/>
            <a:ext cx="11541967" cy="1276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u="sng" dirty="0">
                <a:solidFill>
                  <a:srgbClr val="000000"/>
                </a:solidFill>
              </a:rPr>
              <a:t>Creative Task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rgbClr val="000000"/>
                </a:solidFill>
              </a:rPr>
              <a:t>On the next slide is a creative extension task.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rgbClr val="0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08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A0CE7-8457-4669-8C10-8EB910EBE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579" y="111968"/>
            <a:ext cx="11541967" cy="12765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u="sng" dirty="0">
                <a:solidFill>
                  <a:srgbClr val="000000"/>
                </a:solidFill>
              </a:rPr>
              <a:t>Task</a:t>
            </a:r>
          </a:p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</a:rPr>
              <a:t>Write a story for these three line graphs.</a:t>
            </a:r>
          </a:p>
          <a:p>
            <a:pPr marL="0" indent="0">
              <a:buNone/>
            </a:pPr>
            <a:endParaRPr lang="en-GB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19AA10A-7D35-4058-A26C-4BFFD8D1BBC7}"/>
              </a:ext>
            </a:extLst>
          </p:cNvPr>
          <p:cNvSpPr txBox="1">
            <a:spLocks/>
          </p:cNvSpPr>
          <p:nvPr/>
        </p:nvSpPr>
        <p:spPr>
          <a:xfrm>
            <a:off x="325016" y="5144278"/>
            <a:ext cx="11541967" cy="1276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rgbClr val="0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8D96864-180D-4A39-B8AB-1604EC294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16" y="1504950"/>
            <a:ext cx="5804162" cy="49158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2F4CBE-1A62-48B4-B738-6E7B237058AE}"/>
              </a:ext>
            </a:extLst>
          </p:cNvPr>
          <p:cNvSpPr txBox="1"/>
          <p:nvPr/>
        </p:nvSpPr>
        <p:spPr>
          <a:xfrm>
            <a:off x="6484776" y="1504950"/>
            <a:ext cx="538220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Possible contexts for each story:</a:t>
            </a:r>
          </a:p>
          <a:p>
            <a:endParaRPr lang="en-GB" sz="2000" dirty="0"/>
          </a:p>
          <a:p>
            <a:pPr marL="342900" indent="-342900">
              <a:buAutoNum type="alphaLcParenR"/>
            </a:pPr>
            <a:r>
              <a:rPr lang="en-GB" sz="2000" dirty="0"/>
              <a:t>A car speeding up, travelling at a constant speed, then slowing down.</a:t>
            </a:r>
          </a:p>
          <a:p>
            <a:endParaRPr lang="en-GB" sz="2000" dirty="0"/>
          </a:p>
          <a:p>
            <a:r>
              <a:rPr lang="en-GB" sz="2000" dirty="0"/>
              <a:t>b) The height above sea level a person is at during a walk.</a:t>
            </a:r>
          </a:p>
          <a:p>
            <a:endParaRPr lang="en-GB" sz="2000" dirty="0"/>
          </a:p>
          <a:p>
            <a:r>
              <a:rPr lang="en-GB" sz="2000" dirty="0"/>
              <a:t>c) Temperature in an oven when you are cooking</a:t>
            </a:r>
          </a:p>
          <a:p>
            <a:r>
              <a:rPr lang="en-GB" sz="2000" dirty="0"/>
              <a:t>something.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020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5C704C2-669C-428E-8AB5-D618968DFE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1877" y="242596"/>
            <a:ext cx="9828245" cy="5019870"/>
          </a:xfrm>
        </p:spPr>
        <p:txBody>
          <a:bodyPr>
            <a:normAutofit/>
          </a:bodyPr>
          <a:lstStyle/>
          <a:p>
            <a:r>
              <a:rPr lang="en-GB" sz="4400" u="sng" dirty="0">
                <a:solidFill>
                  <a:srgbClr val="CFE5F1"/>
                </a:solidFill>
              </a:rPr>
              <a:t>Statistics – Read and Interpret Line Graphs</a:t>
            </a:r>
          </a:p>
          <a:p>
            <a:pPr algn="l"/>
            <a:endParaRPr lang="en-GB" sz="3200" dirty="0">
              <a:solidFill>
                <a:srgbClr val="CFE5F1"/>
              </a:solidFill>
            </a:endParaRPr>
          </a:p>
          <a:p>
            <a:pPr algn="l"/>
            <a:r>
              <a:rPr lang="en-GB" sz="3600" dirty="0">
                <a:solidFill>
                  <a:srgbClr val="CFE5F1"/>
                </a:solidFill>
              </a:rPr>
              <a:t>In this lesson you will apply yesterday’s learning to: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CFE5F1"/>
                </a:solidFill>
              </a:rPr>
              <a:t>reasoning questions;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CFE5F1"/>
                </a:solidFill>
              </a:rPr>
              <a:t>word problems.</a:t>
            </a:r>
          </a:p>
          <a:p>
            <a:pPr algn="l"/>
            <a:endParaRPr lang="en-GB" sz="4000" dirty="0">
              <a:solidFill>
                <a:srgbClr val="CFE5F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28DD15-E4AF-4F73-AF51-5B0C7D529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9684" y="5349875"/>
            <a:ext cx="1652632" cy="126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495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707" y="7414"/>
            <a:ext cx="9661083" cy="685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517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825" y="0"/>
            <a:ext cx="965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29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Reasoning Question 1</a:t>
            </a:r>
          </a:p>
          <a:p>
            <a:pPr algn="ctr" defTabSz="457200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Michaela is recording the amount of juice in 2 cartons throughout the week. </a:t>
            </a: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Which graph most likely shows her data? </a:t>
            </a: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Explain how you know.</a:t>
            </a: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1840A9E-740A-40F0-9BB1-82EC82447630}"/>
              </a:ext>
            </a:extLst>
          </p:cNvPr>
          <p:cNvGrpSpPr/>
          <p:nvPr/>
        </p:nvGrpSpPr>
        <p:grpSpPr>
          <a:xfrm>
            <a:off x="3351006" y="2436620"/>
            <a:ext cx="5489989" cy="2515395"/>
            <a:chOff x="487436" y="2213921"/>
            <a:chExt cx="5489989" cy="251539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D2B7DB3-C4B8-4E1A-9F62-A038538CA32F}"/>
                </a:ext>
              </a:extLst>
            </p:cNvPr>
            <p:cNvSpPr/>
            <p:nvPr/>
          </p:nvSpPr>
          <p:spPr>
            <a:xfrm>
              <a:off x="523939" y="2213921"/>
              <a:ext cx="5444778" cy="25153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GB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aphicFrame>
          <p:nvGraphicFramePr>
            <p:cNvPr id="9" name="Chart 8">
              <a:extLst>
                <a:ext uri="{FF2B5EF4-FFF2-40B4-BE49-F238E27FC236}">
                  <a16:creationId xmlns:a16="http://schemas.microsoft.com/office/drawing/2014/main" id="{4ADC39FA-CE09-4BD5-AF15-F9BE1C407C2E}"/>
                </a:ext>
              </a:extLst>
            </p:cNvPr>
            <p:cNvGraphicFramePr/>
            <p:nvPr/>
          </p:nvGraphicFramePr>
          <p:xfrm>
            <a:off x="3250359" y="2680585"/>
            <a:ext cx="2727066" cy="19629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9C8DFD7-A739-4B0C-8833-BC8E775D768F}"/>
                </a:ext>
              </a:extLst>
            </p:cNvPr>
            <p:cNvSpPr txBox="1"/>
            <p:nvPr/>
          </p:nvSpPr>
          <p:spPr>
            <a:xfrm>
              <a:off x="1655242" y="2213921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GB" sz="2400" dirty="0">
                  <a:solidFill>
                    <a:prstClr val="black"/>
                  </a:solidFill>
                  <a:latin typeface="SassoonCRInfantMedium" panose="02000603020000020003" pitchFamily="2" charset="0"/>
                </a:rPr>
                <a:t>A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1832B82-8391-487C-B499-DEAC9BA11855}"/>
                </a:ext>
              </a:extLst>
            </p:cNvPr>
            <p:cNvSpPr txBox="1"/>
            <p:nvPr/>
          </p:nvSpPr>
          <p:spPr>
            <a:xfrm>
              <a:off x="4424577" y="2213921"/>
              <a:ext cx="351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GB" sz="2400" dirty="0">
                  <a:solidFill>
                    <a:prstClr val="black"/>
                  </a:solidFill>
                  <a:latin typeface="SassoonCRInfantMedium" panose="02000603020000020003" pitchFamily="2" charset="0"/>
                </a:rPr>
                <a:t>B</a:t>
              </a:r>
            </a:p>
          </p:txBody>
        </p:sp>
        <p:graphicFrame>
          <p:nvGraphicFramePr>
            <p:cNvPr id="14" name="Chart 13">
              <a:extLst>
                <a:ext uri="{FF2B5EF4-FFF2-40B4-BE49-F238E27FC236}">
                  <a16:creationId xmlns:a16="http://schemas.microsoft.com/office/drawing/2014/main" id="{9A6A8825-1BE7-4367-A1BF-0FBE3F1BD8DA}"/>
                </a:ext>
              </a:extLst>
            </p:cNvPr>
            <p:cNvGraphicFramePr/>
            <p:nvPr/>
          </p:nvGraphicFramePr>
          <p:xfrm>
            <a:off x="487436" y="2680585"/>
            <a:ext cx="2727066" cy="19629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636014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Reasoning Question 1</a:t>
            </a:r>
          </a:p>
          <a:p>
            <a:pPr algn="ctr" defTabSz="457200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Michaela is recording the amount of juice in 2 cartons throughout the week. </a:t>
            </a: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Which graph most likely shows her data? </a:t>
            </a: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Explain how you know.</a:t>
            </a: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B most likely shows her data because...</a:t>
            </a: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1840A9E-740A-40F0-9BB1-82EC82447630}"/>
              </a:ext>
            </a:extLst>
          </p:cNvPr>
          <p:cNvGrpSpPr/>
          <p:nvPr/>
        </p:nvGrpSpPr>
        <p:grpSpPr>
          <a:xfrm>
            <a:off x="3351006" y="2436620"/>
            <a:ext cx="5489989" cy="2515395"/>
            <a:chOff x="487436" y="2213921"/>
            <a:chExt cx="5489989" cy="251539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D2B7DB3-C4B8-4E1A-9F62-A038538CA32F}"/>
                </a:ext>
              </a:extLst>
            </p:cNvPr>
            <p:cNvSpPr/>
            <p:nvPr/>
          </p:nvSpPr>
          <p:spPr>
            <a:xfrm>
              <a:off x="523939" y="2213921"/>
              <a:ext cx="5444778" cy="25153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GB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aphicFrame>
          <p:nvGraphicFramePr>
            <p:cNvPr id="9" name="Chart 8">
              <a:extLst>
                <a:ext uri="{FF2B5EF4-FFF2-40B4-BE49-F238E27FC236}">
                  <a16:creationId xmlns:a16="http://schemas.microsoft.com/office/drawing/2014/main" id="{4ADC39FA-CE09-4BD5-AF15-F9BE1C407C2E}"/>
                </a:ext>
              </a:extLst>
            </p:cNvPr>
            <p:cNvGraphicFramePr/>
            <p:nvPr/>
          </p:nvGraphicFramePr>
          <p:xfrm>
            <a:off x="3250359" y="2680585"/>
            <a:ext cx="2727066" cy="19629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9C8DFD7-A739-4B0C-8833-BC8E775D768F}"/>
                </a:ext>
              </a:extLst>
            </p:cNvPr>
            <p:cNvSpPr txBox="1"/>
            <p:nvPr/>
          </p:nvSpPr>
          <p:spPr>
            <a:xfrm>
              <a:off x="1655242" y="2213921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GB" sz="2400" dirty="0">
                  <a:solidFill>
                    <a:prstClr val="black"/>
                  </a:solidFill>
                  <a:latin typeface="SassoonCRInfantMedium" panose="02000603020000020003" pitchFamily="2" charset="0"/>
                </a:rPr>
                <a:t>A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1832B82-8391-487C-B499-DEAC9BA11855}"/>
                </a:ext>
              </a:extLst>
            </p:cNvPr>
            <p:cNvSpPr txBox="1"/>
            <p:nvPr/>
          </p:nvSpPr>
          <p:spPr>
            <a:xfrm>
              <a:off x="4424577" y="2213921"/>
              <a:ext cx="351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GB" sz="2400" dirty="0">
                  <a:solidFill>
                    <a:prstClr val="black"/>
                  </a:solidFill>
                  <a:latin typeface="SassoonCRInfantMedium" panose="02000603020000020003" pitchFamily="2" charset="0"/>
                </a:rPr>
                <a:t>B</a:t>
              </a:r>
            </a:p>
          </p:txBody>
        </p:sp>
        <p:graphicFrame>
          <p:nvGraphicFramePr>
            <p:cNvPr id="14" name="Chart 13">
              <a:extLst>
                <a:ext uri="{FF2B5EF4-FFF2-40B4-BE49-F238E27FC236}">
                  <a16:creationId xmlns:a16="http://schemas.microsoft.com/office/drawing/2014/main" id="{9A6A8825-1BE7-4367-A1BF-0FBE3F1BD8DA}"/>
                </a:ext>
              </a:extLst>
            </p:cNvPr>
            <p:cNvGraphicFramePr/>
            <p:nvPr/>
          </p:nvGraphicFramePr>
          <p:xfrm>
            <a:off x="487436" y="2680585"/>
            <a:ext cx="2727066" cy="19629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397560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Reasoning Question 1</a:t>
            </a:r>
          </a:p>
          <a:p>
            <a:pPr algn="ctr" defTabSz="457200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Michaela is recording the amount of juice in 2 cartons throughout the week. </a:t>
            </a: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Which graph most likely shows her data? </a:t>
            </a: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Explain how you know.</a:t>
            </a: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B most likely shows her data because it shows the amount in each carton decreasing over time as the contents are drunk.</a:t>
            </a: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1840A9E-740A-40F0-9BB1-82EC82447630}"/>
              </a:ext>
            </a:extLst>
          </p:cNvPr>
          <p:cNvGrpSpPr/>
          <p:nvPr/>
        </p:nvGrpSpPr>
        <p:grpSpPr>
          <a:xfrm>
            <a:off x="3351006" y="2436620"/>
            <a:ext cx="5489989" cy="2515395"/>
            <a:chOff x="487436" y="2213921"/>
            <a:chExt cx="5489989" cy="251539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D2B7DB3-C4B8-4E1A-9F62-A038538CA32F}"/>
                </a:ext>
              </a:extLst>
            </p:cNvPr>
            <p:cNvSpPr/>
            <p:nvPr/>
          </p:nvSpPr>
          <p:spPr>
            <a:xfrm>
              <a:off x="523939" y="2213921"/>
              <a:ext cx="5444778" cy="25153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GB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aphicFrame>
          <p:nvGraphicFramePr>
            <p:cNvPr id="9" name="Chart 8">
              <a:extLst>
                <a:ext uri="{FF2B5EF4-FFF2-40B4-BE49-F238E27FC236}">
                  <a16:creationId xmlns:a16="http://schemas.microsoft.com/office/drawing/2014/main" id="{4ADC39FA-CE09-4BD5-AF15-F9BE1C407C2E}"/>
                </a:ext>
              </a:extLst>
            </p:cNvPr>
            <p:cNvGraphicFramePr/>
            <p:nvPr/>
          </p:nvGraphicFramePr>
          <p:xfrm>
            <a:off x="3250359" y="2680585"/>
            <a:ext cx="2727066" cy="19629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9C8DFD7-A739-4B0C-8833-BC8E775D768F}"/>
                </a:ext>
              </a:extLst>
            </p:cNvPr>
            <p:cNvSpPr txBox="1"/>
            <p:nvPr/>
          </p:nvSpPr>
          <p:spPr>
            <a:xfrm>
              <a:off x="1655242" y="2213921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GB" sz="2400" dirty="0">
                  <a:solidFill>
                    <a:prstClr val="black"/>
                  </a:solidFill>
                  <a:latin typeface="SassoonCRInfantMedium" panose="02000603020000020003" pitchFamily="2" charset="0"/>
                </a:rPr>
                <a:t>A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1832B82-8391-487C-B499-DEAC9BA11855}"/>
                </a:ext>
              </a:extLst>
            </p:cNvPr>
            <p:cNvSpPr txBox="1"/>
            <p:nvPr/>
          </p:nvSpPr>
          <p:spPr>
            <a:xfrm>
              <a:off x="4424577" y="2213921"/>
              <a:ext cx="351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GB" sz="2400" dirty="0">
                  <a:solidFill>
                    <a:prstClr val="black"/>
                  </a:solidFill>
                  <a:latin typeface="SassoonCRInfantMedium" panose="02000603020000020003" pitchFamily="2" charset="0"/>
                </a:rPr>
                <a:t>B</a:t>
              </a:r>
            </a:p>
          </p:txBody>
        </p:sp>
        <p:graphicFrame>
          <p:nvGraphicFramePr>
            <p:cNvPr id="14" name="Chart 13">
              <a:extLst>
                <a:ext uri="{FF2B5EF4-FFF2-40B4-BE49-F238E27FC236}">
                  <a16:creationId xmlns:a16="http://schemas.microsoft.com/office/drawing/2014/main" id="{9A6A8825-1BE7-4367-A1BF-0FBE3F1BD8DA}"/>
                </a:ext>
              </a:extLst>
            </p:cNvPr>
            <p:cNvGraphicFramePr/>
            <p:nvPr/>
          </p:nvGraphicFramePr>
          <p:xfrm>
            <a:off x="487436" y="2680585"/>
            <a:ext cx="2727066" cy="19629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grpSp>
        <p:nvGrpSpPr>
          <p:cNvPr id="13" name="Group 3">
            <a:extLst>
              <a:ext uri="{FF2B5EF4-FFF2-40B4-BE49-F238E27FC236}">
                <a16:creationId xmlns:a16="http://schemas.microsoft.com/office/drawing/2014/main" id="{2481D5A2-365E-4D02-9019-CE19C6131D83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6488989"/>
            <a:ext cx="1260476" cy="368300"/>
            <a:chOff x="1" y="6007"/>
            <a:chExt cx="794" cy="232"/>
          </a:xfrm>
        </p:grpSpPr>
        <p:pic>
          <p:nvPicPr>
            <p:cNvPr id="15" name="Picture 4">
              <a:extLst>
                <a:ext uri="{FF2B5EF4-FFF2-40B4-BE49-F238E27FC236}">
                  <a16:creationId xmlns:a16="http://schemas.microsoft.com/office/drawing/2014/main" id="{3E9AA961-4E44-476E-9A02-299E41B053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" y="6007"/>
              <a:ext cx="495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0" name="Rectangle 5">
              <a:extLst>
                <a:ext uri="{FF2B5EF4-FFF2-40B4-BE49-F238E27FC236}">
                  <a16:creationId xmlns:a16="http://schemas.microsoft.com/office/drawing/2014/main" id="{A076D371-1FF6-4643-9EB8-8C944AEA32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133"/>
              <a:ext cx="794" cy="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>
              <a:spAutoFit/>
            </a:bodyPr>
            <a:lstStyle>
              <a:lvl1pPr>
                <a:lnSpc>
                  <a:spcPct val="8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lnSpc>
                  <a:spcPct val="8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lnSpc>
                  <a:spcPct val="8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lnSpc>
                  <a:spcPct val="8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lnSpc>
                  <a:spcPct val="8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defTabSz="457200">
                <a:lnSpc>
                  <a:spcPct val="100000"/>
                </a:lnSpc>
                <a:spcAft>
                  <a:spcPct val="0"/>
                </a:spcAft>
                <a:buClrTx/>
              </a:pPr>
              <a:r>
                <a:rPr lang="en-GB" altLang="en-US" sz="500" b="1">
                  <a:latin typeface="Century Gothic" panose="020B0502020202020204" pitchFamily="34" charset="0"/>
                </a:rPr>
                <a:t>© Classroom Secrets Limited 2018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1039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Reasoning Question 2</a:t>
            </a:r>
          </a:p>
          <a:p>
            <a:pPr algn="ctr" defTabSz="457200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Noel and Mei are interpreting this graph. </a:t>
            </a:r>
            <a:b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Noel says, “The flowers are exactly the same height in September.”</a:t>
            </a: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Mei says, “The flowers were the same height in June, but then Flower 2 grew slightly taller than Flower 1.”</a:t>
            </a: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Who is correct? Explain.</a:t>
            </a:r>
            <a:endParaRPr lang="en-GB" sz="32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AEAB581-9E68-4E71-AB09-55BFF5CD37AB}"/>
              </a:ext>
            </a:extLst>
          </p:cNvPr>
          <p:cNvGrpSpPr/>
          <p:nvPr/>
        </p:nvGrpSpPr>
        <p:grpSpPr>
          <a:xfrm>
            <a:off x="3394589" y="2506822"/>
            <a:ext cx="5483941" cy="3704826"/>
            <a:chOff x="1870588" y="2506822"/>
            <a:chExt cx="5483941" cy="3704826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C74BFFD-2335-4E63-95B6-3E9E67CCD860}"/>
                </a:ext>
              </a:extLst>
            </p:cNvPr>
            <p:cNvSpPr/>
            <p:nvPr/>
          </p:nvSpPr>
          <p:spPr>
            <a:xfrm>
              <a:off x="1870588" y="2523862"/>
              <a:ext cx="5483941" cy="36877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GB" sz="1200" dirty="0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  <p:graphicFrame>
          <p:nvGraphicFramePr>
            <p:cNvPr id="22" name="Chart 21">
              <a:extLst>
                <a:ext uri="{FF2B5EF4-FFF2-40B4-BE49-F238E27FC236}">
                  <a16:creationId xmlns:a16="http://schemas.microsoft.com/office/drawing/2014/main" id="{4FC90B3D-F96F-46AB-864E-9A6A9783AD46}"/>
                </a:ext>
              </a:extLst>
            </p:cNvPr>
            <p:cNvGraphicFramePr/>
            <p:nvPr/>
          </p:nvGraphicFramePr>
          <p:xfrm>
            <a:off x="1911146" y="2506822"/>
            <a:ext cx="5402824" cy="368778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067061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Reasoning Question 2</a:t>
            </a:r>
          </a:p>
          <a:p>
            <a:pPr algn="ctr" defTabSz="457200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Noel and Mei are interpreting this graph. </a:t>
            </a:r>
            <a:b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Noel says, “The flowers are exactly the same height in September.”</a:t>
            </a: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Mei says, “The flowers were the same height in June, but then Flower 2 grew slightly taller than Flower 1.”</a:t>
            </a: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Who is correct? Explain.</a:t>
            </a:r>
            <a:endParaRPr lang="en-GB" sz="32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DE30C3-4A6D-404C-BBE3-392E574E379C}"/>
              </a:ext>
            </a:extLst>
          </p:cNvPr>
          <p:cNvSpPr/>
          <p:nvPr/>
        </p:nvSpPr>
        <p:spPr>
          <a:xfrm>
            <a:off x="1799303" y="3244372"/>
            <a:ext cx="29195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14350">
              <a:defRPr/>
            </a:pP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Mei is correct because... </a:t>
            </a:r>
            <a:b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b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5AF0429-D54D-4597-A58B-0B0C63247855}"/>
              </a:ext>
            </a:extLst>
          </p:cNvPr>
          <p:cNvGrpSpPr/>
          <p:nvPr/>
        </p:nvGrpSpPr>
        <p:grpSpPr>
          <a:xfrm>
            <a:off x="4745725" y="2506822"/>
            <a:ext cx="5483941" cy="3704826"/>
            <a:chOff x="1870588" y="2506822"/>
            <a:chExt cx="5483941" cy="370482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E0423A2-F9CF-409A-8E3A-B0A97D5000A4}"/>
                </a:ext>
              </a:extLst>
            </p:cNvPr>
            <p:cNvSpPr/>
            <p:nvPr/>
          </p:nvSpPr>
          <p:spPr>
            <a:xfrm>
              <a:off x="1870588" y="2523862"/>
              <a:ext cx="5483941" cy="36877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GB" sz="1200" dirty="0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  <p:graphicFrame>
          <p:nvGraphicFramePr>
            <p:cNvPr id="20" name="Chart 19">
              <a:extLst>
                <a:ext uri="{FF2B5EF4-FFF2-40B4-BE49-F238E27FC236}">
                  <a16:creationId xmlns:a16="http://schemas.microsoft.com/office/drawing/2014/main" id="{75FD5CFF-187E-45B2-BAE9-73CFBDCCA5FC}"/>
                </a:ext>
              </a:extLst>
            </p:cNvPr>
            <p:cNvGraphicFramePr/>
            <p:nvPr/>
          </p:nvGraphicFramePr>
          <p:xfrm>
            <a:off x="1911146" y="2506822"/>
            <a:ext cx="5402824" cy="368778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5228371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675</Words>
  <Application>Microsoft Office PowerPoint</Application>
  <PresentationFormat>Widescreen</PresentationFormat>
  <Paragraphs>143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SassoonCRInfantMedium</vt:lpstr>
      <vt:lpstr>Times New Roman</vt:lpstr>
      <vt:lpstr>Office Theme</vt:lpstr>
      <vt:lpstr>1_Office Theme</vt:lpstr>
      <vt:lpstr>Year 6 Maths Week 11 Lesson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6 Maths Week 9 Lesson 1</dc:title>
  <dc:creator>Max Longman</dc:creator>
  <cp:lastModifiedBy>Tony Cavallo</cp:lastModifiedBy>
  <cp:revision>20</cp:revision>
  <dcterms:created xsi:type="dcterms:W3CDTF">2020-06-10T09:59:20Z</dcterms:created>
  <dcterms:modified xsi:type="dcterms:W3CDTF">2020-06-12T13:07:33Z</dcterms:modified>
</cp:coreProperties>
</file>