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1" r:id="rId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16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65E65F0-77F8-4EB1-88DD-DCDD08B90072}" type="datetimeFigureOut">
              <a:rPr lang="en-GB" smtClean="0"/>
              <a:t>02/09/2020</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1121998-1A11-4968-9443-5ADFC4F8DBAE}" type="slidenum">
              <a:rPr lang="en-GB" smtClean="0"/>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121998-1A11-4968-9443-5ADFC4F8DBAE}" type="slidenum">
              <a:rPr lang="en-GB" smtClean="0"/>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8AD7B9EB-4624-F342-861D-14C8E1356FFE}" type="datetimeFigureOut">
              <a:rPr lang="en-US" smtClean="0"/>
              <a:pPr/>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3195364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AD7B9EB-4624-F342-861D-14C8E1356FFE}" type="datetimeFigureOut">
              <a:rPr lang="en-US" smtClean="0"/>
              <a:pPr/>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4159089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AD7B9EB-4624-F342-861D-14C8E1356FFE}" type="datetimeFigureOut">
              <a:rPr lang="en-US" smtClean="0"/>
              <a:pPr/>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51086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AD7B9EB-4624-F342-861D-14C8E1356FFE}" type="datetimeFigureOut">
              <a:rPr lang="en-US" smtClean="0"/>
              <a:pPr/>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717508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AD7B9EB-4624-F342-861D-14C8E1356FFE}" type="datetimeFigureOut">
              <a:rPr lang="en-US" smtClean="0"/>
              <a:pPr/>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4278008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8AD7B9EB-4624-F342-861D-14C8E1356FFE}" type="datetimeFigureOut">
              <a:rPr lang="en-US" smtClean="0"/>
              <a:pPr/>
              <a:t>9/2/2020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359655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8AD7B9EB-4624-F342-861D-14C8E1356FFE}" type="datetimeFigureOut">
              <a:rPr lang="en-US" smtClean="0"/>
              <a:pPr/>
              <a:t>9/2/2020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4144181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AD7B9EB-4624-F342-861D-14C8E1356FFE}" type="datetimeFigureOut">
              <a:rPr lang="en-US" smtClean="0"/>
              <a:pPr/>
              <a:t>9/2/2020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4138876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7B9EB-4624-F342-861D-14C8E1356FFE}" type="datetimeFigureOut">
              <a:rPr lang="en-US" smtClean="0"/>
              <a:pPr/>
              <a:t>9/2/2020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854501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AD7B9EB-4624-F342-861D-14C8E1356FFE}" type="datetimeFigureOut">
              <a:rPr lang="en-US" smtClean="0"/>
              <a:pPr/>
              <a:t>9/2/2020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4003983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AD7B9EB-4624-F342-861D-14C8E1356FFE}" type="datetimeFigureOut">
              <a:rPr lang="en-US" smtClean="0"/>
              <a:pPr/>
              <a:t>9/2/2020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343241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7B9EB-4624-F342-861D-14C8E1356FFE}" type="datetimeFigureOut">
              <a:rPr lang="en-US" smtClean="0"/>
              <a:pPr/>
              <a:t>9/2/2020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2188966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4" name="TextBox 3"/>
          <p:cNvSpPr txBox="1"/>
          <p:nvPr/>
        </p:nvSpPr>
        <p:spPr>
          <a:xfrm>
            <a:off x="210098" y="211414"/>
            <a:ext cx="2791991" cy="1446550"/>
          </a:xfrm>
          <a:prstGeom prst="rect">
            <a:avLst/>
          </a:prstGeom>
          <a:solidFill>
            <a:schemeClr val="bg1"/>
          </a:solidFill>
          <a:ln>
            <a:solidFill>
              <a:schemeClr val="tx1"/>
            </a:solidFill>
          </a:ln>
        </p:spPr>
        <p:txBody>
          <a:bodyPr wrap="square" rtlCol="0">
            <a:spAutoFit/>
          </a:bodyPr>
          <a:lstStyle/>
          <a:p>
            <a:pPr algn="ctr"/>
            <a:r>
              <a:rPr lang="en-US" u="sng" dirty="0" smtClean="0"/>
              <a:t>PSHCE</a:t>
            </a:r>
          </a:p>
          <a:p>
            <a:pPr marL="171450" indent="-171450" algn="just">
              <a:buFont typeface="Arial" panose="020B0604020202020204" pitchFamily="34" charset="0"/>
              <a:buChar char="•"/>
            </a:pPr>
            <a:r>
              <a:rPr lang="en-US" sz="1000" dirty="0" smtClean="0"/>
              <a:t>New beginnings – have opportunities to appreciate similarities and differences between each other. </a:t>
            </a:r>
          </a:p>
          <a:p>
            <a:pPr marL="171450" indent="-171450" algn="just">
              <a:buFont typeface="Arial" panose="020B0604020202020204" pitchFamily="34" charset="0"/>
              <a:buChar char="•"/>
            </a:pPr>
            <a:r>
              <a:rPr lang="en-US" sz="1000" dirty="0" smtClean="0"/>
              <a:t>Build on their capacity for empathy and awareness.</a:t>
            </a:r>
          </a:p>
          <a:p>
            <a:pPr marL="171450" indent="-171450" algn="just">
              <a:buFont typeface="Arial" panose="020B0604020202020204" pitchFamily="34" charset="0"/>
              <a:buChar char="•"/>
            </a:pPr>
            <a:r>
              <a:rPr lang="en-US" sz="1000" dirty="0" smtClean="0"/>
              <a:t>Mindfulness: Children will be learning about mindfulness and positive higher-level thinking.</a:t>
            </a:r>
          </a:p>
        </p:txBody>
      </p:sp>
      <p:sp>
        <p:nvSpPr>
          <p:cNvPr id="6" name="TextBox 5"/>
          <p:cNvSpPr txBox="1"/>
          <p:nvPr/>
        </p:nvSpPr>
        <p:spPr>
          <a:xfrm>
            <a:off x="3053447" y="541647"/>
            <a:ext cx="2932056" cy="1908215"/>
          </a:xfrm>
          <a:prstGeom prst="rect">
            <a:avLst/>
          </a:prstGeom>
          <a:solidFill>
            <a:schemeClr val="bg1"/>
          </a:solidFill>
          <a:ln>
            <a:solidFill>
              <a:schemeClr val="tx1"/>
            </a:solidFill>
          </a:ln>
        </p:spPr>
        <p:txBody>
          <a:bodyPr wrap="square" rtlCol="0">
            <a:spAutoFit/>
          </a:bodyPr>
          <a:lstStyle/>
          <a:p>
            <a:pPr algn="ctr"/>
            <a:r>
              <a:rPr lang="en-US" u="sng" dirty="0" smtClean="0"/>
              <a:t>Literacy</a:t>
            </a:r>
          </a:p>
          <a:p>
            <a:pPr algn="just">
              <a:buFont typeface="Arial" pitchFamily="34" charset="0"/>
              <a:buChar char="•"/>
            </a:pPr>
            <a:r>
              <a:rPr lang="en-US" sz="1000" dirty="0" smtClean="0"/>
              <a:t>The children will be learning how to write an autobiography. They will be writing listographies and chapters of their life. There will be a strong grammar focus on subordinating conjunctions, single and multi-clause sentences and using active and passive tense. This will the progress onto writing a biographical recount of Harriet Tubman.</a:t>
            </a:r>
          </a:p>
          <a:p>
            <a:pPr marL="171450" indent="-171450">
              <a:buFont typeface="Arial" panose="020B0604020202020204" pitchFamily="34" charset="0"/>
              <a:buChar char="•"/>
            </a:pPr>
            <a:r>
              <a:rPr lang="en-US" sz="1000" dirty="0" smtClean="0"/>
              <a:t>Shared reading will be based around our history and science topics focusing on information retrieval, inference and deduction.</a:t>
            </a:r>
          </a:p>
        </p:txBody>
      </p:sp>
      <p:sp>
        <p:nvSpPr>
          <p:cNvPr id="7" name="TextBox 6"/>
          <p:cNvSpPr txBox="1"/>
          <p:nvPr/>
        </p:nvSpPr>
        <p:spPr>
          <a:xfrm>
            <a:off x="6175317" y="1090872"/>
            <a:ext cx="2857354" cy="1754326"/>
          </a:xfrm>
          <a:prstGeom prst="rect">
            <a:avLst/>
          </a:prstGeom>
          <a:solidFill>
            <a:schemeClr val="bg1"/>
          </a:solidFill>
          <a:ln>
            <a:solidFill>
              <a:schemeClr val="tx1"/>
            </a:solidFill>
          </a:ln>
        </p:spPr>
        <p:txBody>
          <a:bodyPr wrap="square" rtlCol="0">
            <a:spAutoFit/>
          </a:bodyPr>
          <a:lstStyle/>
          <a:p>
            <a:pPr algn="ctr"/>
            <a:r>
              <a:rPr lang="en-US" u="sng" dirty="0" smtClean="0"/>
              <a:t>Numeracy</a:t>
            </a:r>
            <a:endParaRPr lang="en-US" u="sng" dirty="0"/>
          </a:p>
          <a:p>
            <a:pPr marL="171450" indent="-171450">
              <a:buFont typeface="Arial"/>
              <a:buChar char="•"/>
            </a:pPr>
            <a:r>
              <a:rPr lang="en-US" sz="1000" dirty="0" smtClean="0"/>
              <a:t>Following Southwark/White Rose  planning</a:t>
            </a:r>
          </a:p>
          <a:p>
            <a:pPr marL="171450" indent="-171450">
              <a:buFont typeface="Arial"/>
              <a:buChar char="•"/>
            </a:pPr>
            <a:r>
              <a:rPr lang="en-US" sz="1000" dirty="0" smtClean="0"/>
              <a:t>Children will be working their way through all the key skills in mathematics starting with place value, number facts and calculation, followed by shape and space and then moving through to measurement.</a:t>
            </a:r>
          </a:p>
          <a:p>
            <a:pPr marL="171450" indent="-171450">
              <a:buFont typeface="Arial"/>
              <a:buChar char="•"/>
            </a:pPr>
            <a:r>
              <a:rPr lang="en-US" sz="1000" dirty="0" smtClean="0"/>
              <a:t>Daily mental maths, consolidating times tables facts and calculation work will take place in addition to the numeracy lesson.</a:t>
            </a:r>
          </a:p>
        </p:txBody>
      </p:sp>
      <p:sp>
        <p:nvSpPr>
          <p:cNvPr id="8" name="TextBox 7"/>
          <p:cNvSpPr txBox="1"/>
          <p:nvPr/>
        </p:nvSpPr>
        <p:spPr>
          <a:xfrm>
            <a:off x="268459" y="1767980"/>
            <a:ext cx="2675267" cy="1261884"/>
          </a:xfrm>
          <a:prstGeom prst="rect">
            <a:avLst/>
          </a:prstGeom>
          <a:solidFill>
            <a:schemeClr val="bg1"/>
          </a:solidFill>
          <a:ln>
            <a:solidFill>
              <a:schemeClr val="tx1"/>
            </a:solidFill>
          </a:ln>
        </p:spPr>
        <p:txBody>
          <a:bodyPr wrap="square" rtlCol="0">
            <a:spAutoFit/>
          </a:bodyPr>
          <a:lstStyle/>
          <a:p>
            <a:pPr algn="ctr"/>
            <a:r>
              <a:rPr lang="en-US" u="sng" dirty="0" smtClean="0"/>
              <a:t>PE</a:t>
            </a:r>
          </a:p>
          <a:p>
            <a:pPr marL="171450" indent="-171450" algn="just">
              <a:buFont typeface="Arial" panose="020B0604020202020204" pitchFamily="34" charset="0"/>
              <a:buChar char="•"/>
            </a:pPr>
            <a:r>
              <a:rPr lang="en-US" sz="1000" dirty="0" smtClean="0"/>
              <a:t>Class teachers will teach a PE lesson and the focus for this half term will be learning how to play Tag- Rugby.</a:t>
            </a:r>
            <a:endParaRPr lang="en-US" sz="1000" dirty="0"/>
          </a:p>
          <a:p>
            <a:pPr marL="171450" indent="-171450">
              <a:buFont typeface="Arial" panose="020B0604020202020204" pitchFamily="34" charset="0"/>
              <a:buChar char="•"/>
            </a:pPr>
            <a:r>
              <a:rPr lang="en-US" sz="1000" dirty="0"/>
              <a:t>PE with </a:t>
            </a:r>
            <a:r>
              <a:rPr lang="en-US" sz="1000" dirty="0" err="1"/>
              <a:t>Mr</a:t>
            </a:r>
            <a:r>
              <a:rPr lang="en-US" sz="1000" dirty="0"/>
              <a:t> </a:t>
            </a:r>
            <a:r>
              <a:rPr lang="en-US" sz="1000" dirty="0" smtClean="0"/>
              <a:t>Miller</a:t>
            </a:r>
            <a:r>
              <a:rPr lang="en-US" sz="1000" dirty="0" smtClean="0"/>
              <a:t> </a:t>
            </a:r>
            <a:r>
              <a:rPr lang="en-US" sz="1000" dirty="0"/>
              <a:t>every </a:t>
            </a:r>
            <a:r>
              <a:rPr lang="en-US" sz="1000" smtClean="0"/>
              <a:t>Tues</a:t>
            </a:r>
            <a:r>
              <a:rPr lang="en-US" sz="1000" smtClean="0"/>
              <a:t>day</a:t>
            </a:r>
            <a:r>
              <a:rPr lang="en-US" smtClean="0"/>
              <a:t>, </a:t>
            </a:r>
            <a:r>
              <a:rPr lang="en-US" sz="1000" smtClean="0"/>
              <a:t>where </a:t>
            </a:r>
            <a:r>
              <a:rPr lang="en-US" sz="1000" dirty="0" smtClean="0"/>
              <a:t>he will teaching the skills of football.</a:t>
            </a:r>
            <a:endParaRPr lang="en-US" dirty="0"/>
          </a:p>
        </p:txBody>
      </p:sp>
      <p:sp>
        <p:nvSpPr>
          <p:cNvPr id="9" name="TextBox 8"/>
          <p:cNvSpPr txBox="1"/>
          <p:nvPr/>
        </p:nvSpPr>
        <p:spPr>
          <a:xfrm>
            <a:off x="6189765" y="2947222"/>
            <a:ext cx="2791991" cy="1600438"/>
          </a:xfrm>
          <a:prstGeom prst="rect">
            <a:avLst/>
          </a:prstGeom>
          <a:solidFill>
            <a:schemeClr val="bg1"/>
          </a:solidFill>
          <a:ln>
            <a:solidFill>
              <a:schemeClr val="tx1"/>
            </a:solidFill>
          </a:ln>
        </p:spPr>
        <p:txBody>
          <a:bodyPr wrap="square" rtlCol="0">
            <a:spAutoFit/>
          </a:bodyPr>
          <a:lstStyle/>
          <a:p>
            <a:r>
              <a:rPr lang="en-US" dirty="0" smtClean="0"/>
              <a:t>Art and Design/RE</a:t>
            </a:r>
          </a:p>
          <a:p>
            <a:pPr algn="just">
              <a:buFont typeface="Arial" pitchFamily="34" charset="0"/>
              <a:buChar char="•"/>
            </a:pPr>
            <a:r>
              <a:rPr lang="en-US" sz="1000" dirty="0" smtClean="0"/>
              <a:t> The children will be learning how to paint landscapes with a focus on perspective.</a:t>
            </a:r>
          </a:p>
          <a:p>
            <a:pPr algn="just">
              <a:buFont typeface="Arial" pitchFamily="34" charset="0"/>
              <a:buChar char="•"/>
            </a:pPr>
            <a:r>
              <a:rPr lang="en-US" sz="1000" dirty="0" smtClean="0"/>
              <a:t>For RE, the children will write about different art forms used in Christianity to express beliefs about God and explain how this is similar or different to another religion. They will comment on the symbolic importance of colours and music, with specific examples</a:t>
            </a:r>
          </a:p>
        </p:txBody>
      </p:sp>
      <p:sp>
        <p:nvSpPr>
          <p:cNvPr id="12" name="TextBox 11"/>
          <p:cNvSpPr txBox="1"/>
          <p:nvPr/>
        </p:nvSpPr>
        <p:spPr>
          <a:xfrm>
            <a:off x="3146827" y="4954745"/>
            <a:ext cx="2941392" cy="1600438"/>
          </a:xfrm>
          <a:prstGeom prst="rect">
            <a:avLst/>
          </a:prstGeom>
          <a:solidFill>
            <a:schemeClr val="bg1"/>
          </a:solidFill>
          <a:ln>
            <a:solidFill>
              <a:schemeClr val="tx1"/>
            </a:solidFill>
          </a:ln>
        </p:spPr>
        <p:txBody>
          <a:bodyPr wrap="square" rtlCol="0">
            <a:spAutoFit/>
          </a:bodyPr>
          <a:lstStyle/>
          <a:p>
            <a:pPr algn="ctr"/>
            <a:r>
              <a:rPr lang="en-US" u="sng" dirty="0" smtClean="0"/>
              <a:t>ICT</a:t>
            </a:r>
          </a:p>
          <a:p>
            <a:pPr marL="171450" indent="-171450" algn="just">
              <a:buFont typeface="Arial" panose="020B0604020202020204" pitchFamily="34" charset="0"/>
              <a:buChar char="•"/>
            </a:pPr>
            <a:r>
              <a:rPr lang="en-US" sz="1000" dirty="0" smtClean="0"/>
              <a:t>Children will learn to understand computer networks including the internet. </a:t>
            </a:r>
          </a:p>
          <a:p>
            <a:pPr marL="171450" indent="-171450" algn="just">
              <a:buFont typeface="Arial" panose="020B0604020202020204" pitchFamily="34" charset="0"/>
              <a:buChar char="•"/>
            </a:pPr>
            <a:r>
              <a:rPr lang="en-US" sz="1000" dirty="0" smtClean="0"/>
              <a:t>They will use logical reasoning to explain simple algorithms.</a:t>
            </a:r>
          </a:p>
          <a:p>
            <a:pPr marL="171450" indent="-171450">
              <a:buFont typeface="Arial" panose="020B0604020202020204" pitchFamily="34" charset="0"/>
              <a:buChar char="•"/>
            </a:pPr>
            <a:r>
              <a:rPr lang="en-US" sz="1000" dirty="0" smtClean="0"/>
              <a:t>Design</a:t>
            </a:r>
            <a:r>
              <a:rPr lang="en-US" sz="1000" dirty="0"/>
              <a:t> </a:t>
            </a:r>
            <a:r>
              <a:rPr lang="en-US" sz="1000" dirty="0" smtClean="0"/>
              <a:t>their own apps.</a:t>
            </a:r>
            <a:endParaRPr lang="en-US" sz="1000" dirty="0"/>
          </a:p>
          <a:p>
            <a:pPr marL="171450" indent="-171450" algn="just">
              <a:buFont typeface="Arial" panose="020B0604020202020204" pitchFamily="34" charset="0"/>
              <a:buChar char="•"/>
            </a:pPr>
            <a:r>
              <a:rPr lang="en-US" sz="1000" dirty="0" smtClean="0"/>
              <a:t>Use search technologies effectively to research and explore the wonderful technological world we live in!</a:t>
            </a:r>
            <a:endParaRPr lang="en-US" dirty="0"/>
          </a:p>
        </p:txBody>
      </p:sp>
      <p:sp>
        <p:nvSpPr>
          <p:cNvPr id="13" name="TextBox 12"/>
          <p:cNvSpPr txBox="1"/>
          <p:nvPr/>
        </p:nvSpPr>
        <p:spPr>
          <a:xfrm>
            <a:off x="151735" y="4705076"/>
            <a:ext cx="2791991" cy="1815882"/>
          </a:xfrm>
          <a:prstGeom prst="rect">
            <a:avLst/>
          </a:prstGeom>
          <a:solidFill>
            <a:schemeClr val="bg1"/>
          </a:solidFill>
          <a:ln>
            <a:solidFill>
              <a:schemeClr val="tx1"/>
            </a:solidFill>
          </a:ln>
        </p:spPr>
        <p:txBody>
          <a:bodyPr wrap="square" rtlCol="0">
            <a:spAutoFit/>
          </a:bodyPr>
          <a:lstStyle/>
          <a:p>
            <a:pPr lvl="0" algn="ctr"/>
            <a:r>
              <a:rPr lang="en-US" sz="1600" u="sng" dirty="0" smtClean="0">
                <a:solidFill>
                  <a:prstClr val="black"/>
                </a:solidFill>
                <a:latin typeface="Calibri" panose="020F0502020204030204" pitchFamily="34" charset="0"/>
                <a:cs typeface="Aharoni" panose="02010803020104030203" pitchFamily="2" charset="-79"/>
              </a:rPr>
              <a:t>History</a:t>
            </a:r>
            <a:endParaRPr lang="en-US" sz="1600" u="sng" dirty="0">
              <a:solidFill>
                <a:prstClr val="black"/>
              </a:solidFill>
              <a:latin typeface="Calibri" panose="020F0502020204030204" pitchFamily="34" charset="0"/>
              <a:cs typeface="Aharoni" panose="02010803020104030203" pitchFamily="2" charset="-79"/>
            </a:endParaRPr>
          </a:p>
          <a:p>
            <a:pPr lvl="0" algn="ctr"/>
            <a:r>
              <a:rPr lang="en-US" sz="1600" u="sng" dirty="0" smtClean="0">
                <a:solidFill>
                  <a:prstClr val="black"/>
                </a:solidFill>
                <a:latin typeface="Calibri" panose="020F0502020204030204" pitchFamily="34" charset="0"/>
                <a:cs typeface="Aharoni" panose="02010803020104030203" pitchFamily="2" charset="-79"/>
              </a:rPr>
              <a:t>Historical figures</a:t>
            </a:r>
            <a:endParaRPr lang="en-US" sz="1600" u="sng" dirty="0">
              <a:solidFill>
                <a:prstClr val="black"/>
              </a:solidFill>
              <a:latin typeface="Calibri" panose="020F0502020204030204" pitchFamily="34" charset="0"/>
              <a:cs typeface="Aharoni" panose="02010803020104030203" pitchFamily="2" charset="-79"/>
            </a:endParaRPr>
          </a:p>
          <a:p>
            <a:pPr lvl="0" algn="just"/>
            <a:r>
              <a:rPr lang="en-US" sz="1000" dirty="0">
                <a:solidFill>
                  <a:prstClr val="black"/>
                </a:solidFill>
                <a:cs typeface="Aharoni" panose="02010803020104030203" pitchFamily="2" charset="-79"/>
              </a:rPr>
              <a:t>Year </a:t>
            </a:r>
            <a:r>
              <a:rPr lang="en-US" sz="1000" dirty="0" smtClean="0">
                <a:solidFill>
                  <a:prstClr val="black"/>
                </a:solidFill>
                <a:cs typeface="Aharoni" panose="02010803020104030203" pitchFamily="2" charset="-79"/>
              </a:rPr>
              <a:t>6 will be learning about a significant world historical figure- Harriet Tubman which links in with our Literacy unit. The children will be focusing on the impact she had on the underground system.</a:t>
            </a:r>
          </a:p>
          <a:p>
            <a:pPr lvl="0" algn="just"/>
            <a:r>
              <a:rPr lang="en-US" sz="1000" dirty="0" smtClean="0">
                <a:solidFill>
                  <a:prstClr val="black"/>
                </a:solidFill>
                <a:cs typeface="Aharoni" panose="02010803020104030203" pitchFamily="2" charset="-79"/>
              </a:rPr>
              <a:t>Alongside learning about Harriet Tubman, the children will be investigating the slave trade and slavery in the USA.</a:t>
            </a:r>
            <a:endParaRPr lang="en-US" sz="1000" dirty="0">
              <a:solidFill>
                <a:prstClr val="black"/>
              </a:solidFill>
              <a:cs typeface="Aharoni" panose="02010803020104030203" pitchFamily="2" charset="-79"/>
            </a:endParaRPr>
          </a:p>
        </p:txBody>
      </p:sp>
      <p:sp>
        <p:nvSpPr>
          <p:cNvPr id="14" name="TextBox 13"/>
          <p:cNvSpPr txBox="1"/>
          <p:nvPr/>
        </p:nvSpPr>
        <p:spPr>
          <a:xfrm>
            <a:off x="6207999" y="4649685"/>
            <a:ext cx="2791991" cy="2200602"/>
          </a:xfrm>
          <a:prstGeom prst="rect">
            <a:avLst/>
          </a:prstGeom>
          <a:solidFill>
            <a:schemeClr val="bg1"/>
          </a:solidFill>
          <a:ln>
            <a:solidFill>
              <a:schemeClr val="tx1"/>
            </a:solidFill>
          </a:ln>
        </p:spPr>
        <p:txBody>
          <a:bodyPr wrap="square" rtlCol="0">
            <a:spAutoFit/>
          </a:bodyPr>
          <a:lstStyle/>
          <a:p>
            <a:pPr lvl="0"/>
            <a:r>
              <a:rPr lang="en-US" dirty="0" smtClean="0">
                <a:solidFill>
                  <a:prstClr val="black"/>
                </a:solidFill>
              </a:rPr>
              <a:t>Science</a:t>
            </a:r>
          </a:p>
          <a:p>
            <a:pPr algn="ctr"/>
            <a:r>
              <a:rPr lang="en-US" sz="1200" b="1" dirty="0"/>
              <a:t>(Evolution and Inheritance)</a:t>
            </a:r>
          </a:p>
          <a:p>
            <a:pPr marL="171450" indent="-171450" algn="just">
              <a:buFont typeface="Arial" panose="020B0604020202020204" pitchFamily="34" charset="0"/>
              <a:buChar char="•"/>
            </a:pPr>
            <a:r>
              <a:rPr lang="en-GB" sz="900" dirty="0"/>
              <a:t>Recognise that living things have changed over time and that fossils provide information about living things that inhabited the Earth millions of years ago </a:t>
            </a:r>
          </a:p>
          <a:p>
            <a:pPr algn="just"/>
            <a:r>
              <a:rPr lang="en-GB" sz="900" dirty="0"/>
              <a:t> </a:t>
            </a:r>
          </a:p>
          <a:p>
            <a:pPr marL="171450" indent="-171450" algn="just">
              <a:buFont typeface="Arial" panose="020B0604020202020204" pitchFamily="34" charset="0"/>
              <a:buChar char="•"/>
            </a:pPr>
            <a:r>
              <a:rPr lang="en-GB" sz="900" dirty="0"/>
              <a:t>Recognise that living things produce offspring of the same kind, but normally offspring vary and are not identical to their parents </a:t>
            </a:r>
          </a:p>
          <a:p>
            <a:pPr algn="just"/>
            <a:r>
              <a:rPr lang="en-GB" sz="900" dirty="0"/>
              <a:t> </a:t>
            </a:r>
          </a:p>
          <a:p>
            <a:pPr marL="171450" indent="-171450" algn="just">
              <a:buFont typeface="Arial" panose="020B0604020202020204" pitchFamily="34" charset="0"/>
              <a:buChar char="•"/>
            </a:pPr>
            <a:r>
              <a:rPr lang="en-GB" sz="900" dirty="0"/>
              <a:t>Identify how animals and plants are adapted to suit their environment in different ways and that adaptation may lead to evolution.</a:t>
            </a:r>
            <a:endParaRPr lang="en-US" sz="900" dirty="0"/>
          </a:p>
          <a:p>
            <a:pPr lvl="0"/>
            <a:endParaRPr lang="en-US" sz="800" dirty="0">
              <a:solidFill>
                <a:prstClr val="black"/>
              </a:solidFill>
            </a:endParaRPr>
          </a:p>
        </p:txBody>
      </p:sp>
      <p:sp>
        <p:nvSpPr>
          <p:cNvPr id="15" name="TextBox 14"/>
          <p:cNvSpPr txBox="1"/>
          <p:nvPr/>
        </p:nvSpPr>
        <p:spPr>
          <a:xfrm>
            <a:off x="2521195" y="58543"/>
            <a:ext cx="4791696" cy="369332"/>
          </a:xfrm>
          <a:prstGeom prst="rect">
            <a:avLst/>
          </a:prstGeom>
          <a:solidFill>
            <a:schemeClr val="tx1"/>
          </a:solidFill>
          <a:ln>
            <a:solidFill>
              <a:schemeClr val="bg1"/>
            </a:solidFill>
          </a:ln>
        </p:spPr>
        <p:txBody>
          <a:bodyPr wrap="none" rtlCol="0">
            <a:spAutoFit/>
          </a:bodyPr>
          <a:lstStyle/>
          <a:p>
            <a:r>
              <a:rPr lang="en-US" b="1" dirty="0" smtClean="0">
                <a:solidFill>
                  <a:schemeClr val="bg1"/>
                </a:solidFill>
                <a:latin typeface="Comic Sans MS"/>
                <a:cs typeface="Comic Sans MS"/>
              </a:rPr>
              <a:t>Planning Grid – Year 6 – Autumn 1 </a:t>
            </a:r>
            <a:r>
              <a:rPr lang="en-US" b="1" dirty="0" smtClean="0">
                <a:solidFill>
                  <a:schemeClr val="bg1"/>
                </a:solidFill>
                <a:latin typeface="Comic Sans MS"/>
                <a:cs typeface="Comic Sans MS"/>
              </a:rPr>
              <a:t>2020 </a:t>
            </a:r>
            <a:endParaRPr lang="en-US" b="1" dirty="0">
              <a:solidFill>
                <a:schemeClr val="bg1"/>
              </a:solidFill>
              <a:latin typeface="Comic Sans MS"/>
              <a:cs typeface="Comic Sans MS"/>
            </a:endParaRPr>
          </a:p>
        </p:txBody>
      </p:sp>
      <p:sp>
        <p:nvSpPr>
          <p:cNvPr id="17" name="TextBox 16"/>
          <p:cNvSpPr txBox="1"/>
          <p:nvPr/>
        </p:nvSpPr>
        <p:spPr>
          <a:xfrm>
            <a:off x="210098" y="3506261"/>
            <a:ext cx="2684609" cy="677108"/>
          </a:xfrm>
          <a:prstGeom prst="rect">
            <a:avLst/>
          </a:prstGeom>
          <a:solidFill>
            <a:schemeClr val="bg1"/>
          </a:solidFill>
          <a:ln>
            <a:solidFill>
              <a:schemeClr val="tx1"/>
            </a:solidFill>
          </a:ln>
        </p:spPr>
        <p:txBody>
          <a:bodyPr wrap="square" rtlCol="0">
            <a:spAutoFit/>
          </a:bodyPr>
          <a:lstStyle/>
          <a:p>
            <a:pPr algn="ctr"/>
            <a:r>
              <a:rPr lang="en-US" u="sng" dirty="0" smtClean="0"/>
              <a:t>Spanish</a:t>
            </a:r>
          </a:p>
          <a:p>
            <a:pPr marL="171450" indent="-171450" algn="just">
              <a:buFont typeface="Arial" panose="020B0604020202020204" pitchFamily="34" charset="0"/>
              <a:buChar char="•"/>
            </a:pPr>
            <a:r>
              <a:rPr lang="en-US" sz="1000" dirty="0" smtClean="0"/>
              <a:t>Children will learn about basic concepts and articles and songs about the world.</a:t>
            </a:r>
          </a:p>
        </p:txBody>
      </p:sp>
      <p:pic>
        <p:nvPicPr>
          <p:cNvPr id="16" name="Picture 15"/>
          <p:cNvPicPr>
            <a:picLocks noChangeAspect="1"/>
          </p:cNvPicPr>
          <p:nvPr/>
        </p:nvPicPr>
        <p:blipFill>
          <a:blip r:embed="rId3"/>
          <a:stretch>
            <a:fillRect/>
          </a:stretch>
        </p:blipFill>
        <p:spPr>
          <a:xfrm>
            <a:off x="3084521" y="2601297"/>
            <a:ext cx="2751992" cy="1472686"/>
          </a:xfrm>
          <a:prstGeom prst="rect">
            <a:avLst/>
          </a:prstGeom>
        </p:spPr>
      </p:pic>
      <p:sp>
        <p:nvSpPr>
          <p:cNvPr id="2" name="Rectangle 1"/>
          <p:cNvSpPr/>
          <p:nvPr/>
        </p:nvSpPr>
        <p:spPr>
          <a:xfrm>
            <a:off x="3640016" y="4183370"/>
            <a:ext cx="1803004" cy="646331"/>
          </a:xfrm>
          <a:prstGeom prst="rect">
            <a:avLst/>
          </a:prstGeom>
        </p:spPr>
        <p:txBody>
          <a:bodyPr wrap="square">
            <a:spAutoFit/>
          </a:bodyPr>
          <a:lstStyle/>
          <a:p>
            <a:pPr algn="ctr"/>
            <a:r>
              <a:rPr lang="en-GB" b="1" dirty="0"/>
              <a:t>Round and Round</a:t>
            </a:r>
            <a:endParaRPr lang="en-GB" b="1" dirty="0"/>
          </a:p>
        </p:txBody>
      </p:sp>
    </p:spTree>
    <p:extLst>
      <p:ext uri="{BB962C8B-B14F-4D97-AF65-F5344CB8AC3E}">
        <p14:creationId xmlns:p14="http://schemas.microsoft.com/office/powerpoint/2010/main" val="3652087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TotalTime>
  <Words>441</Words>
  <Application>Microsoft Office PowerPoint</Application>
  <PresentationFormat>On-screen Show (4:3)</PresentationFormat>
  <Paragraphs>38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Aharoni</vt:lpstr>
      <vt:lpstr>Arial</vt:lpstr>
      <vt:lpstr>Calibri</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davey</dc:creator>
  <cp:lastModifiedBy>D.Lalchan</cp:lastModifiedBy>
  <cp:revision>65</cp:revision>
  <cp:lastPrinted>2015-01-30T16:29:31Z</cp:lastPrinted>
  <dcterms:created xsi:type="dcterms:W3CDTF">2014-08-14T21:54:22Z</dcterms:created>
  <dcterms:modified xsi:type="dcterms:W3CDTF">2020-09-02T13:44:19Z</dcterms:modified>
</cp:coreProperties>
</file>