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9" r:id="rId4"/>
  </p:sldMasterIdLst>
  <p:notesMasterIdLst>
    <p:notesMasterId r:id="rId34"/>
  </p:notesMasterIdLst>
  <p:handoutMasterIdLst>
    <p:handoutMasterId r:id="rId35"/>
  </p:handoutMasterIdLst>
  <p:sldIdLst>
    <p:sldId id="398" r:id="rId5"/>
    <p:sldId id="274" r:id="rId6"/>
    <p:sldId id="351" r:id="rId7"/>
    <p:sldId id="309" r:id="rId8"/>
    <p:sldId id="386" r:id="rId9"/>
    <p:sldId id="381" r:id="rId10"/>
    <p:sldId id="393" r:id="rId11"/>
    <p:sldId id="396" r:id="rId12"/>
    <p:sldId id="376" r:id="rId13"/>
    <p:sldId id="390" r:id="rId14"/>
    <p:sldId id="399" r:id="rId15"/>
    <p:sldId id="401" r:id="rId16"/>
    <p:sldId id="391" r:id="rId17"/>
    <p:sldId id="387" r:id="rId18"/>
    <p:sldId id="388" r:id="rId19"/>
    <p:sldId id="378" r:id="rId20"/>
    <p:sldId id="373" r:id="rId21"/>
    <p:sldId id="389" r:id="rId22"/>
    <p:sldId id="357" r:id="rId23"/>
    <p:sldId id="352" r:id="rId24"/>
    <p:sldId id="340" r:id="rId25"/>
    <p:sldId id="384" r:id="rId26"/>
    <p:sldId id="347" r:id="rId27"/>
    <p:sldId id="375" r:id="rId28"/>
    <p:sldId id="392" r:id="rId29"/>
    <p:sldId id="342" r:id="rId30"/>
    <p:sldId id="394" r:id="rId31"/>
    <p:sldId id="341" r:id="rId32"/>
    <p:sldId id="395" r:id="rId33"/>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CC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A4E36A-F2E9-9046-F723-FFE1D100264E}" v="30" dt="2021-09-07T07:05:17.4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54" autoAdjust="0"/>
    <p:restoredTop sz="94617" autoAdjust="0"/>
  </p:normalViewPr>
  <p:slideViewPr>
    <p:cSldViewPr>
      <p:cViewPr varScale="1">
        <p:scale>
          <a:sx n="105" d="100"/>
          <a:sy n="105" d="100"/>
        </p:scale>
        <p:origin x="180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rren Lalchan" userId="S::d.lalchan@riverhillfederation.onmicrosoft.com::56bf8ad6-b068-4359-81f6-e6a583d354e4" providerId="AD" clId="Web-{ADA4E36A-F2E9-9046-F723-FFE1D100264E}"/>
    <pc:docChg chg="modSld">
      <pc:chgData name="Darren Lalchan" userId="S::d.lalchan@riverhillfederation.onmicrosoft.com::56bf8ad6-b068-4359-81f6-e6a583d354e4" providerId="AD" clId="Web-{ADA4E36A-F2E9-9046-F723-FFE1D100264E}" dt="2021-09-07T07:05:17.468" v="28" actId="20577"/>
      <pc:docMkLst>
        <pc:docMk/>
      </pc:docMkLst>
      <pc:sldChg chg="modSp">
        <pc:chgData name="Darren Lalchan" userId="S::d.lalchan@riverhillfederation.onmicrosoft.com::56bf8ad6-b068-4359-81f6-e6a583d354e4" providerId="AD" clId="Web-{ADA4E36A-F2E9-9046-F723-FFE1D100264E}" dt="2021-09-07T07:05:17.468" v="28" actId="20577"/>
        <pc:sldMkLst>
          <pc:docMk/>
          <pc:sldMk cId="0" sldId="351"/>
        </pc:sldMkLst>
        <pc:spChg chg="mod">
          <ac:chgData name="Darren Lalchan" userId="S::d.lalchan@riverhillfederation.onmicrosoft.com::56bf8ad6-b068-4359-81f6-e6a583d354e4" providerId="AD" clId="Web-{ADA4E36A-F2E9-9046-F723-FFE1D100264E}" dt="2021-09-07T07:05:17.468" v="28" actId="20577"/>
          <ac:spMkLst>
            <pc:docMk/>
            <pc:sldMk cId="0" sldId="351"/>
            <ac:spMk id="7171" creationId="{20506C27-3CF7-46DF-A587-60AE587D6F6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E66F8B7F-90CB-4E24-BDFE-378E66D5C373}"/>
              </a:ext>
            </a:extLst>
          </p:cNvPr>
          <p:cNvSpPr>
            <a:spLocks noGrp="1" noChangeArrowheads="1"/>
          </p:cNvSpPr>
          <p:nvPr>
            <p:ph type="hdr" sz="quarter"/>
          </p:nvPr>
        </p:nvSpPr>
        <p:spPr bwMode="auto">
          <a:xfrm>
            <a:off x="0" y="0"/>
            <a:ext cx="2946400" cy="496888"/>
          </a:xfrm>
          <a:prstGeom prst="rect">
            <a:avLst/>
          </a:prstGeom>
          <a:noFill/>
          <a:ln>
            <a:noFill/>
          </a:ln>
          <a:effectLst/>
        </p:spPr>
        <p:txBody>
          <a:bodyPr vert="horz" wrap="square" lIns="91438" tIns="45718" rIns="91438" bIns="45718" numCol="1" anchor="t" anchorCtr="0" compatLnSpc="1">
            <a:prstTxWarp prst="textNoShape">
              <a:avLst/>
            </a:prstTxWarp>
          </a:bodyPr>
          <a:lstStyle>
            <a:lvl1pPr defTabSz="914291" eaLnBrk="1" hangingPunct="1">
              <a:defRPr sz="1200">
                <a:latin typeface="Arial" charset="0"/>
              </a:defRPr>
            </a:lvl1pPr>
          </a:lstStyle>
          <a:p>
            <a:pPr>
              <a:defRPr/>
            </a:pPr>
            <a:endParaRPr lang="en-US" altLang="en-US"/>
          </a:p>
        </p:txBody>
      </p:sp>
      <p:sp>
        <p:nvSpPr>
          <p:cNvPr id="32771" name="Rectangle 3">
            <a:extLst>
              <a:ext uri="{FF2B5EF4-FFF2-40B4-BE49-F238E27FC236}">
                <a16:creationId xmlns:a16="http://schemas.microsoft.com/office/drawing/2014/main" id="{DBF23F59-43AD-42F3-AE27-A8BD5A405BC1}"/>
              </a:ext>
            </a:extLst>
          </p:cNvPr>
          <p:cNvSpPr>
            <a:spLocks noGrp="1" noChangeArrowheads="1"/>
          </p:cNvSpPr>
          <p:nvPr>
            <p:ph type="dt" sz="quarter" idx="1"/>
          </p:nvPr>
        </p:nvSpPr>
        <p:spPr bwMode="auto">
          <a:xfrm>
            <a:off x="3849688" y="0"/>
            <a:ext cx="2946400" cy="496888"/>
          </a:xfrm>
          <a:prstGeom prst="rect">
            <a:avLst/>
          </a:prstGeom>
          <a:noFill/>
          <a:ln>
            <a:noFill/>
          </a:ln>
          <a:effectLst/>
        </p:spPr>
        <p:txBody>
          <a:bodyPr vert="horz" wrap="square" lIns="91438" tIns="45718" rIns="91438" bIns="45718" numCol="1" anchor="t" anchorCtr="0" compatLnSpc="1">
            <a:prstTxWarp prst="textNoShape">
              <a:avLst/>
            </a:prstTxWarp>
          </a:bodyPr>
          <a:lstStyle>
            <a:lvl1pPr algn="r" defTabSz="914291" eaLnBrk="1" hangingPunct="1">
              <a:defRPr sz="1200">
                <a:latin typeface="Arial" charset="0"/>
              </a:defRPr>
            </a:lvl1pPr>
          </a:lstStyle>
          <a:p>
            <a:pPr>
              <a:defRPr/>
            </a:pPr>
            <a:endParaRPr lang="en-US" altLang="en-US"/>
          </a:p>
        </p:txBody>
      </p:sp>
      <p:sp>
        <p:nvSpPr>
          <p:cNvPr id="32772" name="Rectangle 4">
            <a:extLst>
              <a:ext uri="{FF2B5EF4-FFF2-40B4-BE49-F238E27FC236}">
                <a16:creationId xmlns:a16="http://schemas.microsoft.com/office/drawing/2014/main" id="{787BEAC4-3803-4723-BC7B-4BE3C8F6A176}"/>
              </a:ext>
            </a:extLst>
          </p:cNvPr>
          <p:cNvSpPr>
            <a:spLocks noGrp="1" noChangeArrowheads="1"/>
          </p:cNvSpPr>
          <p:nvPr>
            <p:ph type="ftr" sz="quarter" idx="2"/>
          </p:nvPr>
        </p:nvSpPr>
        <p:spPr bwMode="auto">
          <a:xfrm>
            <a:off x="0" y="9428163"/>
            <a:ext cx="2946400" cy="496887"/>
          </a:xfrm>
          <a:prstGeom prst="rect">
            <a:avLst/>
          </a:prstGeom>
          <a:noFill/>
          <a:ln>
            <a:noFill/>
          </a:ln>
          <a:effectLst/>
        </p:spPr>
        <p:txBody>
          <a:bodyPr vert="horz" wrap="square" lIns="91438" tIns="45718" rIns="91438" bIns="45718" numCol="1" anchor="b" anchorCtr="0" compatLnSpc="1">
            <a:prstTxWarp prst="textNoShape">
              <a:avLst/>
            </a:prstTxWarp>
          </a:bodyPr>
          <a:lstStyle>
            <a:lvl1pPr defTabSz="914291" eaLnBrk="1" hangingPunct="1">
              <a:defRPr sz="1200">
                <a:latin typeface="Arial" charset="0"/>
              </a:defRPr>
            </a:lvl1pPr>
          </a:lstStyle>
          <a:p>
            <a:pPr>
              <a:defRPr/>
            </a:pPr>
            <a:endParaRPr lang="en-US" altLang="en-US"/>
          </a:p>
        </p:txBody>
      </p:sp>
      <p:sp>
        <p:nvSpPr>
          <p:cNvPr id="32773" name="Rectangle 5">
            <a:extLst>
              <a:ext uri="{FF2B5EF4-FFF2-40B4-BE49-F238E27FC236}">
                <a16:creationId xmlns:a16="http://schemas.microsoft.com/office/drawing/2014/main" id="{8F493954-E42E-45D6-BA9C-CEAEBD2FF2E4}"/>
              </a:ext>
            </a:extLst>
          </p:cNvPr>
          <p:cNvSpPr>
            <a:spLocks noGrp="1" noChangeArrowheads="1"/>
          </p:cNvSpPr>
          <p:nvPr>
            <p:ph type="sldNum" sz="quarter" idx="3"/>
          </p:nvPr>
        </p:nvSpPr>
        <p:spPr bwMode="auto">
          <a:xfrm>
            <a:off x="3849688" y="9428163"/>
            <a:ext cx="2946400" cy="496887"/>
          </a:xfrm>
          <a:prstGeom prst="rect">
            <a:avLst/>
          </a:prstGeom>
          <a:noFill/>
          <a:ln>
            <a:noFill/>
          </a:ln>
          <a:effectLst/>
        </p:spPr>
        <p:txBody>
          <a:bodyPr vert="horz" wrap="square" lIns="91438" tIns="45718" rIns="91438" bIns="45718" numCol="1" anchor="b" anchorCtr="0" compatLnSpc="1">
            <a:prstTxWarp prst="textNoShape">
              <a:avLst/>
            </a:prstTxWarp>
          </a:bodyPr>
          <a:lstStyle>
            <a:lvl1pPr algn="r" defTabSz="912813" eaLnBrk="1" hangingPunct="1">
              <a:defRPr sz="1200" smtClean="0"/>
            </a:lvl1pPr>
          </a:lstStyle>
          <a:p>
            <a:pPr>
              <a:defRPr/>
            </a:pPr>
            <a:fld id="{4DF729E3-C94C-4EAA-A8F8-D86185162215}"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D67F81EE-8566-41B3-8F2F-A95D15BFF73F}"/>
              </a:ext>
            </a:extLst>
          </p:cNvPr>
          <p:cNvSpPr>
            <a:spLocks noGrp="1" noChangeArrowheads="1"/>
          </p:cNvSpPr>
          <p:nvPr>
            <p:ph type="hdr" sz="quarter"/>
          </p:nvPr>
        </p:nvSpPr>
        <p:spPr bwMode="auto">
          <a:xfrm>
            <a:off x="0" y="0"/>
            <a:ext cx="2946400" cy="496888"/>
          </a:xfrm>
          <a:prstGeom prst="rect">
            <a:avLst/>
          </a:prstGeom>
          <a:noFill/>
          <a:ln>
            <a:noFill/>
          </a:ln>
          <a:effectLst/>
        </p:spPr>
        <p:txBody>
          <a:bodyPr vert="horz" wrap="square" lIns="91438" tIns="45718" rIns="91438" bIns="45718" numCol="1" anchor="t" anchorCtr="0" compatLnSpc="1">
            <a:prstTxWarp prst="textNoShape">
              <a:avLst/>
            </a:prstTxWarp>
          </a:bodyPr>
          <a:lstStyle>
            <a:lvl1pPr defTabSz="914291" eaLnBrk="1" hangingPunct="1">
              <a:defRPr sz="1200">
                <a:latin typeface="Arial" charset="0"/>
              </a:defRPr>
            </a:lvl1pPr>
          </a:lstStyle>
          <a:p>
            <a:pPr>
              <a:defRPr/>
            </a:pPr>
            <a:endParaRPr lang="en-US" altLang="en-US"/>
          </a:p>
        </p:txBody>
      </p:sp>
      <p:sp>
        <p:nvSpPr>
          <p:cNvPr id="3075" name="Rectangle 3">
            <a:extLst>
              <a:ext uri="{FF2B5EF4-FFF2-40B4-BE49-F238E27FC236}">
                <a16:creationId xmlns:a16="http://schemas.microsoft.com/office/drawing/2014/main" id="{0322CB2B-71C1-4BCE-8BE2-C0EBC759EE45}"/>
              </a:ext>
            </a:extLst>
          </p:cNvPr>
          <p:cNvSpPr>
            <a:spLocks noGrp="1" noChangeArrowheads="1"/>
          </p:cNvSpPr>
          <p:nvPr>
            <p:ph type="dt" idx="1"/>
          </p:nvPr>
        </p:nvSpPr>
        <p:spPr bwMode="auto">
          <a:xfrm>
            <a:off x="3849688" y="0"/>
            <a:ext cx="2946400" cy="496888"/>
          </a:xfrm>
          <a:prstGeom prst="rect">
            <a:avLst/>
          </a:prstGeom>
          <a:noFill/>
          <a:ln>
            <a:noFill/>
          </a:ln>
          <a:effectLst/>
        </p:spPr>
        <p:txBody>
          <a:bodyPr vert="horz" wrap="square" lIns="91438" tIns="45718" rIns="91438" bIns="45718" numCol="1" anchor="t" anchorCtr="0" compatLnSpc="1">
            <a:prstTxWarp prst="textNoShape">
              <a:avLst/>
            </a:prstTxWarp>
          </a:bodyPr>
          <a:lstStyle>
            <a:lvl1pPr algn="r" defTabSz="914291" eaLnBrk="1" hangingPunct="1">
              <a:defRPr sz="1200">
                <a:latin typeface="Arial" charset="0"/>
              </a:defRPr>
            </a:lvl1pPr>
          </a:lstStyle>
          <a:p>
            <a:pPr>
              <a:defRPr/>
            </a:pPr>
            <a:endParaRPr lang="en-US" altLang="en-US"/>
          </a:p>
        </p:txBody>
      </p:sp>
      <p:sp>
        <p:nvSpPr>
          <p:cNvPr id="2052" name="Rectangle 4">
            <a:extLst>
              <a:ext uri="{FF2B5EF4-FFF2-40B4-BE49-F238E27FC236}">
                <a16:creationId xmlns:a16="http://schemas.microsoft.com/office/drawing/2014/main" id="{5E617C00-750F-4BA1-AB9F-0619FE6B5C92}"/>
              </a:ext>
            </a:extLst>
          </p:cNvPr>
          <p:cNvSpPr>
            <a:spLocks noGrp="1" noRot="1" noChangeAspect="1" noChangeArrowheads="1" noTextEdit="1"/>
          </p:cNvSpPr>
          <p:nvPr>
            <p:ph type="sldImg" idx="2"/>
          </p:nvPr>
        </p:nvSpPr>
        <p:spPr bwMode="auto">
          <a:xfrm>
            <a:off x="915988" y="744538"/>
            <a:ext cx="4964112"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9AE0F1D3-8CEB-413A-8459-2B2DF99BBAA7}"/>
              </a:ext>
            </a:extLst>
          </p:cNvPr>
          <p:cNvSpPr>
            <a:spLocks noGrp="1" noChangeArrowheads="1"/>
          </p:cNvSpPr>
          <p:nvPr>
            <p:ph type="body" sz="quarter" idx="3"/>
          </p:nvPr>
        </p:nvSpPr>
        <p:spPr bwMode="auto">
          <a:xfrm>
            <a:off x="679450" y="4714875"/>
            <a:ext cx="5438775" cy="4467225"/>
          </a:xfrm>
          <a:prstGeom prst="rect">
            <a:avLst/>
          </a:prstGeom>
          <a:noFill/>
          <a:ln>
            <a:noFill/>
          </a:ln>
          <a:effectLst/>
        </p:spPr>
        <p:txBody>
          <a:bodyPr vert="horz" wrap="square" lIns="91438" tIns="45718" rIns="91438" bIns="45718"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078" name="Rectangle 6">
            <a:extLst>
              <a:ext uri="{FF2B5EF4-FFF2-40B4-BE49-F238E27FC236}">
                <a16:creationId xmlns:a16="http://schemas.microsoft.com/office/drawing/2014/main" id="{071D0906-019F-4E7A-ABAC-D3B82568EE03}"/>
              </a:ext>
            </a:extLst>
          </p:cNvPr>
          <p:cNvSpPr>
            <a:spLocks noGrp="1" noChangeArrowheads="1"/>
          </p:cNvSpPr>
          <p:nvPr>
            <p:ph type="ftr" sz="quarter" idx="4"/>
          </p:nvPr>
        </p:nvSpPr>
        <p:spPr bwMode="auto">
          <a:xfrm>
            <a:off x="0" y="9428163"/>
            <a:ext cx="2946400" cy="496887"/>
          </a:xfrm>
          <a:prstGeom prst="rect">
            <a:avLst/>
          </a:prstGeom>
          <a:noFill/>
          <a:ln>
            <a:noFill/>
          </a:ln>
          <a:effectLst/>
        </p:spPr>
        <p:txBody>
          <a:bodyPr vert="horz" wrap="square" lIns="91438" tIns="45718" rIns="91438" bIns="45718" numCol="1" anchor="b" anchorCtr="0" compatLnSpc="1">
            <a:prstTxWarp prst="textNoShape">
              <a:avLst/>
            </a:prstTxWarp>
          </a:bodyPr>
          <a:lstStyle>
            <a:lvl1pPr defTabSz="914291" eaLnBrk="1" hangingPunct="1">
              <a:defRPr sz="1200">
                <a:latin typeface="Arial" charset="0"/>
              </a:defRPr>
            </a:lvl1pPr>
          </a:lstStyle>
          <a:p>
            <a:pPr>
              <a:defRPr/>
            </a:pPr>
            <a:endParaRPr lang="en-US" altLang="en-US"/>
          </a:p>
        </p:txBody>
      </p:sp>
      <p:sp>
        <p:nvSpPr>
          <p:cNvPr id="3079" name="Rectangle 7">
            <a:extLst>
              <a:ext uri="{FF2B5EF4-FFF2-40B4-BE49-F238E27FC236}">
                <a16:creationId xmlns:a16="http://schemas.microsoft.com/office/drawing/2014/main" id="{0B80952A-6369-48C0-847F-74A14D6B282F}"/>
              </a:ext>
            </a:extLst>
          </p:cNvPr>
          <p:cNvSpPr>
            <a:spLocks noGrp="1" noChangeArrowheads="1"/>
          </p:cNvSpPr>
          <p:nvPr>
            <p:ph type="sldNum" sz="quarter" idx="5"/>
          </p:nvPr>
        </p:nvSpPr>
        <p:spPr bwMode="auto">
          <a:xfrm>
            <a:off x="3849688" y="9428163"/>
            <a:ext cx="2946400" cy="496887"/>
          </a:xfrm>
          <a:prstGeom prst="rect">
            <a:avLst/>
          </a:prstGeom>
          <a:noFill/>
          <a:ln>
            <a:noFill/>
          </a:ln>
          <a:effectLst/>
        </p:spPr>
        <p:txBody>
          <a:bodyPr vert="horz" wrap="square" lIns="91438" tIns="45718" rIns="91438" bIns="45718" numCol="1" anchor="b" anchorCtr="0" compatLnSpc="1">
            <a:prstTxWarp prst="textNoShape">
              <a:avLst/>
            </a:prstTxWarp>
          </a:bodyPr>
          <a:lstStyle>
            <a:lvl1pPr algn="r" defTabSz="912813" eaLnBrk="1" hangingPunct="1">
              <a:defRPr sz="1200" smtClean="0"/>
            </a:lvl1pPr>
          </a:lstStyle>
          <a:p>
            <a:pPr>
              <a:defRPr/>
            </a:pPr>
            <a:fld id="{2A30D826-165E-4D80-9540-EBCFFF6CE71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24F6DBA9-6794-4E13-B7F6-0C49FDD173E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fld id="{56BA3C2B-6ADA-4459-95C8-3AE4F9B639D2}" type="slidenum">
              <a:rPr lang="en-US" altLang="en-US"/>
              <a:pPr/>
              <a:t>2</a:t>
            </a:fld>
            <a:endParaRPr lang="en-US" altLang="en-US"/>
          </a:p>
        </p:txBody>
      </p:sp>
      <p:sp>
        <p:nvSpPr>
          <p:cNvPr id="6147" name="Rectangle 2">
            <a:extLst>
              <a:ext uri="{FF2B5EF4-FFF2-40B4-BE49-F238E27FC236}">
                <a16:creationId xmlns:a16="http://schemas.microsoft.com/office/drawing/2014/main" id="{57FE1BB3-C8E9-40AE-BBF9-418B5EF0B245}"/>
              </a:ext>
            </a:extLst>
          </p:cNvPr>
          <p:cNvSpPr>
            <a:spLocks noGrp="1" noRot="1" noChangeAspect="1" noChangeArrowheads="1" noTextEdit="1"/>
          </p:cNvSpPr>
          <p:nvPr>
            <p:ph type="sldImg"/>
          </p:nvPr>
        </p:nvSpPr>
        <p:spPr>
          <a:xfrm>
            <a:off x="917575" y="744538"/>
            <a:ext cx="4964113" cy="3722687"/>
          </a:xfrm>
          <a:ln/>
        </p:spPr>
      </p:sp>
      <p:sp>
        <p:nvSpPr>
          <p:cNvPr id="6148" name="Rectangle 3">
            <a:extLst>
              <a:ext uri="{FF2B5EF4-FFF2-40B4-BE49-F238E27FC236}">
                <a16:creationId xmlns:a16="http://schemas.microsoft.com/office/drawing/2014/main" id="{6EBB003C-2564-4ACE-9935-817E1E2B576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28400C1C-B0E9-48B5-A5A4-FF697260D89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fld id="{735E1BF7-7974-4B52-A14F-E87113AF0C9F}" type="slidenum">
              <a:rPr lang="en-US" altLang="en-US">
                <a:ea typeface="ヒラギノ角ゴ Pro W3" pitchFamily="-84" charset="-128"/>
              </a:rPr>
              <a:pPr/>
              <a:t>4</a:t>
            </a:fld>
            <a:endParaRPr lang="en-US" altLang="en-US">
              <a:ea typeface="ヒラギノ角ゴ Pro W3" pitchFamily="-84" charset="-128"/>
            </a:endParaRPr>
          </a:p>
        </p:txBody>
      </p:sp>
      <p:sp>
        <p:nvSpPr>
          <p:cNvPr id="9219" name="Rectangle 2">
            <a:extLst>
              <a:ext uri="{FF2B5EF4-FFF2-40B4-BE49-F238E27FC236}">
                <a16:creationId xmlns:a16="http://schemas.microsoft.com/office/drawing/2014/main" id="{0413158A-66E3-4976-8A85-61D26284B870}"/>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E21F87A2-E28D-4311-9D10-2CB6C452C6C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a:latin typeface="Arial" panose="020B0604020202020204" pitchFamily="34" charset="0"/>
              <a:ea typeface="ヒラギノ角ゴ Pro W3" pitchFamily="-8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6D6E8F1A-2F61-4A7C-8BA3-6D8DA21DD9C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fld id="{E0FA6926-E9A5-41E9-9139-092E8D3AAE85}" type="slidenum">
              <a:rPr lang="en-US" altLang="en-US">
                <a:ea typeface="ヒラギノ角ゴ Pro W3" pitchFamily="-84" charset="-128"/>
              </a:rPr>
              <a:pPr/>
              <a:t>21</a:t>
            </a:fld>
            <a:endParaRPr lang="en-US" altLang="en-US">
              <a:ea typeface="ヒラギノ角ゴ Pro W3" pitchFamily="-84" charset="-128"/>
            </a:endParaRPr>
          </a:p>
        </p:txBody>
      </p:sp>
      <p:sp>
        <p:nvSpPr>
          <p:cNvPr id="27651" name="Rectangle 2">
            <a:extLst>
              <a:ext uri="{FF2B5EF4-FFF2-40B4-BE49-F238E27FC236}">
                <a16:creationId xmlns:a16="http://schemas.microsoft.com/office/drawing/2014/main" id="{5DE99CB9-34F8-4326-B31F-F05B3AC5C24B}"/>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5310A18E-2253-4478-B2D8-65FBC4CE0C6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a:latin typeface="Arial" panose="020B0604020202020204" pitchFamily="34" charset="0"/>
              <a:ea typeface="ヒラギノ角ゴ Pro W3" pitchFamily="-8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EF934F88-7D41-437A-AC97-454CFB2B4D8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fld id="{F4B6AD96-7D29-490F-8715-EF6CC7CB4923}" type="slidenum">
              <a:rPr lang="en-US" altLang="en-US">
                <a:ea typeface="ヒラギノ角ゴ Pro W3" pitchFamily="-84" charset="-128"/>
              </a:rPr>
              <a:pPr/>
              <a:t>26</a:t>
            </a:fld>
            <a:endParaRPr lang="en-US" altLang="en-US">
              <a:ea typeface="ヒラギノ角ゴ Pro W3" pitchFamily="-84" charset="-128"/>
            </a:endParaRPr>
          </a:p>
        </p:txBody>
      </p:sp>
      <p:sp>
        <p:nvSpPr>
          <p:cNvPr id="33795" name="Rectangle 2">
            <a:extLst>
              <a:ext uri="{FF2B5EF4-FFF2-40B4-BE49-F238E27FC236}">
                <a16:creationId xmlns:a16="http://schemas.microsoft.com/office/drawing/2014/main" id="{C72451D7-74E0-4236-A786-18EDF574E712}"/>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111BD19C-1966-4E53-905A-2FC407524E4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a:latin typeface="Arial" panose="020B0604020202020204" pitchFamily="34" charset="0"/>
              <a:ea typeface="ヒラギノ角ゴ Pro W3" pitchFamily="-8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4FEF92EA-02BF-42EF-874D-13A44D6AEC0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fld id="{7C127D78-95D8-4D17-96AC-AFEA14BC0FEF}" type="slidenum">
              <a:rPr lang="en-US" altLang="en-US"/>
              <a:pPr/>
              <a:t>28</a:t>
            </a:fld>
            <a:endParaRPr lang="en-US" altLang="en-US"/>
          </a:p>
        </p:txBody>
      </p:sp>
      <p:sp>
        <p:nvSpPr>
          <p:cNvPr id="36867" name="Rectangle 2">
            <a:extLst>
              <a:ext uri="{FF2B5EF4-FFF2-40B4-BE49-F238E27FC236}">
                <a16:creationId xmlns:a16="http://schemas.microsoft.com/office/drawing/2014/main" id="{0B28FE1E-1866-47C8-9F5F-C8B72A787E4E}"/>
              </a:ext>
            </a:extLst>
          </p:cNvPr>
          <p:cNvSpPr>
            <a:spLocks noGrp="1" noRot="1" noChangeAspect="1" noChangeArrowheads="1" noTextEdit="1"/>
          </p:cNvSpPr>
          <p:nvPr>
            <p:ph type="sldImg"/>
          </p:nvPr>
        </p:nvSpPr>
        <p:spPr>
          <a:xfrm>
            <a:off x="917575" y="744538"/>
            <a:ext cx="4964113" cy="3722687"/>
          </a:xfrm>
          <a:ln/>
        </p:spPr>
      </p:sp>
      <p:sp>
        <p:nvSpPr>
          <p:cNvPr id="36868" name="Rectangle 3">
            <a:extLst>
              <a:ext uri="{FF2B5EF4-FFF2-40B4-BE49-F238E27FC236}">
                <a16:creationId xmlns:a16="http://schemas.microsoft.com/office/drawing/2014/main" id="{7FDCEAE6-746B-4ABB-895E-5160011A8F0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11937E8-00C2-4D8D-B28E-33CD681956FD}"/>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722E6422-71FA-401F-AC2F-6CA6BF7B539F}"/>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51CB0343-60BC-442B-B17F-5255701CD1B8}"/>
              </a:ext>
            </a:extLst>
          </p:cNvPr>
          <p:cNvSpPr>
            <a:spLocks noGrp="1"/>
          </p:cNvSpPr>
          <p:nvPr>
            <p:ph type="sldNum" sz="quarter" idx="12"/>
          </p:nvPr>
        </p:nvSpPr>
        <p:spPr/>
        <p:txBody>
          <a:bodyPr/>
          <a:lstStyle>
            <a:lvl1pPr>
              <a:defRPr/>
            </a:lvl1pPr>
          </a:lstStyle>
          <a:p>
            <a:pPr>
              <a:defRPr/>
            </a:pPr>
            <a:fld id="{8D5916A5-8093-4692-B98C-D686757A1BD7}" type="slidenum">
              <a:rPr lang="en-US" altLang="en-US"/>
              <a:pPr>
                <a:defRPr/>
              </a:pPr>
              <a:t>‹#›</a:t>
            </a:fld>
            <a:endParaRPr lang="en-US" altLang="en-US"/>
          </a:p>
        </p:txBody>
      </p:sp>
    </p:spTree>
    <p:extLst>
      <p:ext uri="{BB962C8B-B14F-4D97-AF65-F5344CB8AC3E}">
        <p14:creationId xmlns:p14="http://schemas.microsoft.com/office/powerpoint/2010/main" val="1704041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3DBCBA-ECD0-4FF7-B1A9-BE0B76201185}"/>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18B477DC-F297-4879-86DA-8146E179AE24}"/>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2BC054FF-DB56-43EA-9C36-BCB840A889D4}"/>
              </a:ext>
            </a:extLst>
          </p:cNvPr>
          <p:cNvSpPr>
            <a:spLocks noGrp="1"/>
          </p:cNvSpPr>
          <p:nvPr>
            <p:ph type="sldNum" sz="quarter" idx="12"/>
          </p:nvPr>
        </p:nvSpPr>
        <p:spPr/>
        <p:txBody>
          <a:bodyPr/>
          <a:lstStyle>
            <a:lvl1pPr>
              <a:defRPr/>
            </a:lvl1pPr>
          </a:lstStyle>
          <a:p>
            <a:pPr>
              <a:defRPr/>
            </a:pPr>
            <a:fld id="{31A9C640-AF67-4561-8A5E-1DD0B69B2173}" type="slidenum">
              <a:rPr lang="en-US" altLang="en-US"/>
              <a:pPr>
                <a:defRPr/>
              </a:pPr>
              <a:t>‹#›</a:t>
            </a:fld>
            <a:endParaRPr lang="en-US" altLang="en-US"/>
          </a:p>
        </p:txBody>
      </p:sp>
    </p:spTree>
    <p:extLst>
      <p:ext uri="{BB962C8B-B14F-4D97-AF65-F5344CB8AC3E}">
        <p14:creationId xmlns:p14="http://schemas.microsoft.com/office/powerpoint/2010/main" val="3770274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6FE8F9-9C56-4F3D-A6BF-8C8C0F48932F}"/>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60CD5518-2DC0-4FC0-B720-59D777F48CDE}"/>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686E6886-391E-484D-953E-B442ABE80F2D}"/>
              </a:ext>
            </a:extLst>
          </p:cNvPr>
          <p:cNvSpPr>
            <a:spLocks noGrp="1"/>
          </p:cNvSpPr>
          <p:nvPr>
            <p:ph type="sldNum" sz="quarter" idx="12"/>
          </p:nvPr>
        </p:nvSpPr>
        <p:spPr/>
        <p:txBody>
          <a:bodyPr/>
          <a:lstStyle>
            <a:lvl1pPr>
              <a:defRPr/>
            </a:lvl1pPr>
          </a:lstStyle>
          <a:p>
            <a:pPr>
              <a:defRPr/>
            </a:pPr>
            <a:fld id="{D40DB6F5-B0DF-460D-9AAB-4901B10BEA4A}" type="slidenum">
              <a:rPr lang="en-US" altLang="en-US"/>
              <a:pPr>
                <a:defRPr/>
              </a:pPr>
              <a:t>‹#›</a:t>
            </a:fld>
            <a:endParaRPr lang="en-US" altLang="en-US"/>
          </a:p>
        </p:txBody>
      </p:sp>
    </p:spTree>
    <p:extLst>
      <p:ext uri="{BB962C8B-B14F-4D97-AF65-F5344CB8AC3E}">
        <p14:creationId xmlns:p14="http://schemas.microsoft.com/office/powerpoint/2010/main" val="3190710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565BF4-1EA2-47A5-B6FF-745FEB34ECE0}"/>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E45A83A6-B334-42AB-A140-0033C5661F59}"/>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60D89410-7106-4D54-8A5F-1D38F8DFAD0D}"/>
              </a:ext>
            </a:extLst>
          </p:cNvPr>
          <p:cNvSpPr>
            <a:spLocks noGrp="1"/>
          </p:cNvSpPr>
          <p:nvPr>
            <p:ph type="sldNum" sz="quarter" idx="12"/>
          </p:nvPr>
        </p:nvSpPr>
        <p:spPr/>
        <p:txBody>
          <a:bodyPr/>
          <a:lstStyle>
            <a:lvl1pPr>
              <a:defRPr/>
            </a:lvl1pPr>
          </a:lstStyle>
          <a:p>
            <a:pPr>
              <a:defRPr/>
            </a:pPr>
            <a:fld id="{0E04F93F-3D46-45C7-BE7E-CF3616C6F900}" type="slidenum">
              <a:rPr lang="en-US" altLang="en-US"/>
              <a:pPr>
                <a:defRPr/>
              </a:pPr>
              <a:t>‹#›</a:t>
            </a:fld>
            <a:endParaRPr lang="en-US" altLang="en-US"/>
          </a:p>
        </p:txBody>
      </p:sp>
    </p:spTree>
    <p:extLst>
      <p:ext uri="{BB962C8B-B14F-4D97-AF65-F5344CB8AC3E}">
        <p14:creationId xmlns:p14="http://schemas.microsoft.com/office/powerpoint/2010/main" val="147003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B6E08C-1E04-49B7-B041-AC211BE6E3DA}"/>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47B4409A-AB00-483D-8774-81577B12D994}"/>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6A0E8218-EF78-42C4-9B86-48DC4B38ABDD}"/>
              </a:ext>
            </a:extLst>
          </p:cNvPr>
          <p:cNvSpPr>
            <a:spLocks noGrp="1"/>
          </p:cNvSpPr>
          <p:nvPr>
            <p:ph type="sldNum" sz="quarter" idx="12"/>
          </p:nvPr>
        </p:nvSpPr>
        <p:spPr/>
        <p:txBody>
          <a:bodyPr/>
          <a:lstStyle>
            <a:lvl1pPr>
              <a:defRPr/>
            </a:lvl1pPr>
          </a:lstStyle>
          <a:p>
            <a:pPr>
              <a:defRPr/>
            </a:pPr>
            <a:fld id="{D5BB8633-76AB-4FE9-9FEB-503F8CE57805}" type="slidenum">
              <a:rPr lang="en-US" altLang="en-US"/>
              <a:pPr>
                <a:defRPr/>
              </a:pPr>
              <a:t>‹#›</a:t>
            </a:fld>
            <a:endParaRPr lang="en-US" altLang="en-US"/>
          </a:p>
        </p:txBody>
      </p:sp>
    </p:spTree>
    <p:extLst>
      <p:ext uri="{BB962C8B-B14F-4D97-AF65-F5344CB8AC3E}">
        <p14:creationId xmlns:p14="http://schemas.microsoft.com/office/powerpoint/2010/main" val="1825394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72CEDB8A-FF49-48BC-AFDB-1F6E1DD6F321}"/>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B21E780D-2406-473E-9DF0-B0383CBF628F}"/>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90F25E05-117B-44C8-8F5C-098FC255DC9C}"/>
              </a:ext>
            </a:extLst>
          </p:cNvPr>
          <p:cNvSpPr>
            <a:spLocks noGrp="1"/>
          </p:cNvSpPr>
          <p:nvPr>
            <p:ph type="sldNum" sz="quarter" idx="12"/>
          </p:nvPr>
        </p:nvSpPr>
        <p:spPr/>
        <p:txBody>
          <a:bodyPr/>
          <a:lstStyle>
            <a:lvl1pPr>
              <a:defRPr/>
            </a:lvl1pPr>
          </a:lstStyle>
          <a:p>
            <a:pPr>
              <a:defRPr/>
            </a:pPr>
            <a:fld id="{951774A5-0F9E-41A8-BCC7-E223BA7C504B}" type="slidenum">
              <a:rPr lang="en-US" altLang="en-US"/>
              <a:pPr>
                <a:defRPr/>
              </a:pPr>
              <a:t>‹#›</a:t>
            </a:fld>
            <a:endParaRPr lang="en-US" altLang="en-US"/>
          </a:p>
        </p:txBody>
      </p:sp>
    </p:spTree>
    <p:extLst>
      <p:ext uri="{BB962C8B-B14F-4D97-AF65-F5344CB8AC3E}">
        <p14:creationId xmlns:p14="http://schemas.microsoft.com/office/powerpoint/2010/main" val="1308517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28D3C2D0-7186-40F0-82FE-F868082B1D35}"/>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414F389C-6E05-4CEC-8BA6-688021C77EDE}"/>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F5D892D7-5664-46B0-B805-A96AEC2F9125}"/>
              </a:ext>
            </a:extLst>
          </p:cNvPr>
          <p:cNvSpPr>
            <a:spLocks noGrp="1"/>
          </p:cNvSpPr>
          <p:nvPr>
            <p:ph type="sldNum" sz="quarter" idx="12"/>
          </p:nvPr>
        </p:nvSpPr>
        <p:spPr/>
        <p:txBody>
          <a:bodyPr/>
          <a:lstStyle>
            <a:lvl1pPr>
              <a:defRPr/>
            </a:lvl1pPr>
          </a:lstStyle>
          <a:p>
            <a:pPr>
              <a:defRPr/>
            </a:pPr>
            <a:fld id="{64979018-310E-4117-944D-A521F2006573}" type="slidenum">
              <a:rPr lang="en-US" altLang="en-US"/>
              <a:pPr>
                <a:defRPr/>
              </a:pPr>
              <a:t>‹#›</a:t>
            </a:fld>
            <a:endParaRPr lang="en-US" altLang="en-US"/>
          </a:p>
        </p:txBody>
      </p:sp>
    </p:spTree>
    <p:extLst>
      <p:ext uri="{BB962C8B-B14F-4D97-AF65-F5344CB8AC3E}">
        <p14:creationId xmlns:p14="http://schemas.microsoft.com/office/powerpoint/2010/main" val="2825004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D1BA0FF7-D0CA-4B69-B246-AFA8C24C6DEA}"/>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17CE44F2-E8C5-4DF2-9749-8A0BDBBBA17B}"/>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74E33F57-3F4C-416E-8E75-6BF67AF5FF80}"/>
              </a:ext>
            </a:extLst>
          </p:cNvPr>
          <p:cNvSpPr>
            <a:spLocks noGrp="1"/>
          </p:cNvSpPr>
          <p:nvPr>
            <p:ph type="sldNum" sz="quarter" idx="12"/>
          </p:nvPr>
        </p:nvSpPr>
        <p:spPr/>
        <p:txBody>
          <a:bodyPr/>
          <a:lstStyle>
            <a:lvl1pPr>
              <a:defRPr/>
            </a:lvl1pPr>
          </a:lstStyle>
          <a:p>
            <a:pPr>
              <a:defRPr/>
            </a:pPr>
            <a:fld id="{484B538D-4025-498E-8C7E-EB07CC4E9D78}" type="slidenum">
              <a:rPr lang="en-US" altLang="en-US"/>
              <a:pPr>
                <a:defRPr/>
              </a:pPr>
              <a:t>‹#›</a:t>
            </a:fld>
            <a:endParaRPr lang="en-US" altLang="en-US"/>
          </a:p>
        </p:txBody>
      </p:sp>
    </p:spTree>
    <p:extLst>
      <p:ext uri="{BB962C8B-B14F-4D97-AF65-F5344CB8AC3E}">
        <p14:creationId xmlns:p14="http://schemas.microsoft.com/office/powerpoint/2010/main" val="2678265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C3D4DA5-2F1E-4893-939F-AEDB7BA1DDE1}"/>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id="{951B3155-DC3C-4BDA-A49F-77E515D9835A}"/>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3A059960-319F-4F3D-80F5-F54D13F26A25}"/>
              </a:ext>
            </a:extLst>
          </p:cNvPr>
          <p:cNvSpPr>
            <a:spLocks noGrp="1"/>
          </p:cNvSpPr>
          <p:nvPr>
            <p:ph type="sldNum" sz="quarter" idx="12"/>
          </p:nvPr>
        </p:nvSpPr>
        <p:spPr/>
        <p:txBody>
          <a:bodyPr/>
          <a:lstStyle>
            <a:lvl1pPr>
              <a:defRPr/>
            </a:lvl1pPr>
          </a:lstStyle>
          <a:p>
            <a:pPr>
              <a:defRPr/>
            </a:pPr>
            <a:fld id="{D3082693-9323-4E53-B40D-F3371F5F2D16}" type="slidenum">
              <a:rPr lang="en-US" altLang="en-US"/>
              <a:pPr>
                <a:defRPr/>
              </a:pPr>
              <a:t>‹#›</a:t>
            </a:fld>
            <a:endParaRPr lang="en-US" altLang="en-US"/>
          </a:p>
        </p:txBody>
      </p:sp>
    </p:spTree>
    <p:extLst>
      <p:ext uri="{BB962C8B-B14F-4D97-AF65-F5344CB8AC3E}">
        <p14:creationId xmlns:p14="http://schemas.microsoft.com/office/powerpoint/2010/main" val="913852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9299D354-E5F7-47EB-8BEE-A031F2A3451A}"/>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9FF180A2-EBCE-46BB-98AC-675B04A51AB9}"/>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8A5CB635-DDA9-4E82-8F9A-AE7F1261152D}"/>
              </a:ext>
            </a:extLst>
          </p:cNvPr>
          <p:cNvSpPr>
            <a:spLocks noGrp="1"/>
          </p:cNvSpPr>
          <p:nvPr>
            <p:ph type="sldNum" sz="quarter" idx="12"/>
          </p:nvPr>
        </p:nvSpPr>
        <p:spPr/>
        <p:txBody>
          <a:bodyPr/>
          <a:lstStyle>
            <a:lvl1pPr>
              <a:defRPr/>
            </a:lvl1pPr>
          </a:lstStyle>
          <a:p>
            <a:pPr>
              <a:defRPr/>
            </a:pPr>
            <a:fld id="{83082465-440A-4698-80CE-0A71BCCBBAB2}" type="slidenum">
              <a:rPr lang="en-US" altLang="en-US"/>
              <a:pPr>
                <a:defRPr/>
              </a:pPr>
              <a:t>‹#›</a:t>
            </a:fld>
            <a:endParaRPr lang="en-US" altLang="en-US"/>
          </a:p>
        </p:txBody>
      </p:sp>
    </p:spTree>
    <p:extLst>
      <p:ext uri="{BB962C8B-B14F-4D97-AF65-F5344CB8AC3E}">
        <p14:creationId xmlns:p14="http://schemas.microsoft.com/office/powerpoint/2010/main" val="1073658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EB8C43C1-2E10-4F39-925D-221B1A6EC37B}"/>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7973CF92-649E-4481-981F-0D1B2709648D}"/>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9D0A2701-85AE-444C-B9C3-85BCC68CB637}"/>
              </a:ext>
            </a:extLst>
          </p:cNvPr>
          <p:cNvSpPr>
            <a:spLocks noGrp="1"/>
          </p:cNvSpPr>
          <p:nvPr>
            <p:ph type="sldNum" sz="quarter" idx="12"/>
          </p:nvPr>
        </p:nvSpPr>
        <p:spPr/>
        <p:txBody>
          <a:bodyPr/>
          <a:lstStyle>
            <a:lvl1pPr>
              <a:defRPr/>
            </a:lvl1pPr>
          </a:lstStyle>
          <a:p>
            <a:pPr>
              <a:defRPr/>
            </a:pPr>
            <a:fld id="{41333164-E71E-41DE-B729-B4016962E066}" type="slidenum">
              <a:rPr lang="en-US" altLang="en-US"/>
              <a:pPr>
                <a:defRPr/>
              </a:pPr>
              <a:t>‹#›</a:t>
            </a:fld>
            <a:endParaRPr lang="en-US" altLang="en-US"/>
          </a:p>
        </p:txBody>
      </p:sp>
    </p:spTree>
    <p:extLst>
      <p:ext uri="{BB962C8B-B14F-4D97-AF65-F5344CB8AC3E}">
        <p14:creationId xmlns:p14="http://schemas.microsoft.com/office/powerpoint/2010/main" val="3277809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7FAFD"/>
            </a:gs>
            <a:gs pos="74001">
              <a:srgbClr val="FFF2CC"/>
            </a:gs>
            <a:gs pos="83000">
              <a:srgbClr val="00B0F0"/>
            </a:gs>
            <a:gs pos="100000">
              <a:srgbClr val="CEE1F2"/>
            </a:gs>
          </a:gsLst>
          <a:lin ang="5400000" scaled="1"/>
        </a:gra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1004E62-C1BC-451C-B27A-3F3BDBEDA24F}"/>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2EEE3F41-DAE3-4034-93E7-8699D50DBFF9}"/>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79C13589-7417-460A-B9E5-481B5BA9BACD}"/>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en-US"/>
          </a:p>
        </p:txBody>
      </p:sp>
      <p:sp>
        <p:nvSpPr>
          <p:cNvPr id="5" name="Footer Placeholder 4">
            <a:extLst>
              <a:ext uri="{FF2B5EF4-FFF2-40B4-BE49-F238E27FC236}">
                <a16:creationId xmlns:a16="http://schemas.microsoft.com/office/drawing/2014/main" id="{D664E02E-CBED-4403-867E-04F604D4710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7FAE31E1-1BB7-40C8-BD43-235F21645CCC}"/>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900" smtClean="0">
                <a:solidFill>
                  <a:srgbClr val="898989"/>
                </a:solidFill>
              </a:defRPr>
            </a:lvl1pPr>
          </a:lstStyle>
          <a:p>
            <a:pPr>
              <a:defRPr/>
            </a:pPr>
            <a:fld id="{E91363DF-C54E-463E-9846-02D9171B110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phonicsplay.co.uk/" TargetMode="External"/><Relationship Id="rId2" Type="http://schemas.openxmlformats.org/officeDocument/2006/relationships/hyperlink" Target="http://www.primaryresources.co.uk/" TargetMode="External"/><Relationship Id="rId1" Type="http://schemas.openxmlformats.org/officeDocument/2006/relationships/slideLayout" Target="../slideLayouts/slideLayout2.xml"/><Relationship Id="rId4" Type="http://schemas.openxmlformats.org/officeDocument/2006/relationships/hyperlink" Target="http://www.ictgames.com/resources.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3.jpeg"/><Relationship Id="rId9"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hyperlink" Target="http://www.treetopsclubs.co.uk/listing/dog-kennel-hill-primary-school/" TargetMode="Externa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www.dkh.org.uk/"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google.co.uk/url?sa=i&amp;rct=j&amp;q=&amp;esrc=s&amp;frm=1&amp;source=images&amp;cd=&amp;cad=rja&amp;uact=8&amp;ved=0ahUKEwjzjtLoj5XKAhWCPRoKHemPBNQQjRwIBw&amp;url=http%3A%2F%2Fpixgood.com%2Fschool-clock-8.html&amp;bvm=bv.110151844,d.d24&amp;psig=AFQjCNGctVB-FqJ5vTccQMDO8SVQsP-TZw&amp;ust=1452167540679526"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http://www.woodley-pri.stockport.sch.uk/wp-content/uploads/2013/05/Clock-8.55.pn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gov.uk/get-coronavirus-tes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a:extLst>
              <a:ext uri="{FF2B5EF4-FFF2-40B4-BE49-F238E27FC236}">
                <a16:creationId xmlns:a16="http://schemas.microsoft.com/office/drawing/2014/main" id="{417D9CCE-1C45-4AD3-9305-42ADCE88C159}"/>
              </a:ext>
            </a:extLst>
          </p:cNvPr>
          <p:cNvSpPr>
            <a:spLocks noGrp="1"/>
          </p:cNvSpPr>
          <p:nvPr>
            <p:ph idx="1"/>
          </p:nvPr>
        </p:nvSpPr>
        <p:spPr>
          <a:xfrm>
            <a:off x="1331913" y="1557338"/>
            <a:ext cx="6799262" cy="1655762"/>
          </a:xfrm>
        </p:spPr>
        <p:txBody>
          <a:bodyPr rtlCol="0">
            <a:noAutofit/>
          </a:bodyPr>
          <a:lstStyle/>
          <a:p>
            <a:pPr marL="0" indent="0" algn="ctr" eaLnBrk="1" fontAlgn="auto" hangingPunct="1">
              <a:spcAft>
                <a:spcPts val="0"/>
              </a:spcAft>
              <a:buFont typeface="Arial" panose="020B0604020202020204" pitchFamily="34" charset="0"/>
              <a:buNone/>
              <a:defRPr/>
            </a:pPr>
            <a:r>
              <a:rPr lang="en-GB" sz="3600" b="1" dirty="0">
                <a:solidFill>
                  <a:schemeClr val="tx1">
                    <a:lumMod val="75000"/>
                    <a:lumOff val="25000"/>
                  </a:schemeClr>
                </a:solidFill>
                <a:effectLst>
                  <a:outerShdw blurRad="38100" dist="38100" dir="2700000" algn="tl">
                    <a:srgbClr val="000000">
                      <a:alpha val="43137"/>
                    </a:srgbClr>
                  </a:outerShdw>
                </a:effectLst>
                <a:latin typeface="Century Gothic" panose="020B0502020202020204" pitchFamily="34" charset="0"/>
              </a:rPr>
              <a:t>Year 5</a:t>
            </a:r>
          </a:p>
          <a:p>
            <a:pPr marL="0" indent="0" algn="ctr" eaLnBrk="1" fontAlgn="auto" hangingPunct="1">
              <a:spcAft>
                <a:spcPts val="0"/>
              </a:spcAft>
              <a:buFont typeface="Arial" panose="020B0604020202020204" pitchFamily="34" charset="0"/>
              <a:buNone/>
              <a:defRPr/>
            </a:pPr>
            <a:endParaRPr lang="en-GB" sz="3600" b="1" dirty="0">
              <a:solidFill>
                <a:schemeClr val="tx1">
                  <a:lumMod val="75000"/>
                  <a:lumOff val="25000"/>
                </a:schemeClr>
              </a:solidFill>
              <a:effectLst>
                <a:outerShdw blurRad="38100" dist="38100" dir="2700000" algn="tl">
                  <a:srgbClr val="000000">
                    <a:alpha val="43137"/>
                  </a:srgbClr>
                </a:outerShdw>
              </a:effectLst>
              <a:latin typeface="Century Gothic" panose="020B0502020202020204" pitchFamily="34" charset="0"/>
            </a:endParaRPr>
          </a:p>
          <a:p>
            <a:pPr marL="0" indent="0" algn="ctr" eaLnBrk="1" fontAlgn="auto" hangingPunct="1">
              <a:spcAft>
                <a:spcPts val="0"/>
              </a:spcAft>
              <a:buFont typeface="Arial" panose="020B0604020202020204" pitchFamily="34" charset="0"/>
              <a:buNone/>
              <a:defRPr/>
            </a:pPr>
            <a:r>
              <a:rPr lang="en-GB" sz="3600" b="1" dirty="0">
                <a:solidFill>
                  <a:schemeClr val="tx1">
                    <a:lumMod val="75000"/>
                    <a:lumOff val="25000"/>
                  </a:schemeClr>
                </a:solidFill>
                <a:effectLst>
                  <a:outerShdw blurRad="38100" dist="38100" dir="2700000" algn="tl">
                    <a:srgbClr val="000000">
                      <a:alpha val="43137"/>
                    </a:srgbClr>
                  </a:outerShdw>
                </a:effectLst>
                <a:latin typeface="Century Gothic" panose="020B0502020202020204" pitchFamily="34" charset="0"/>
              </a:rPr>
              <a:t>Parent Curriculum Meeting</a:t>
            </a:r>
          </a:p>
          <a:p>
            <a:pPr eaLnBrk="1" fontAlgn="auto" hangingPunct="1">
              <a:spcAft>
                <a:spcPts val="0"/>
              </a:spcAft>
              <a:buFont typeface="Wingdings 3" charset="2"/>
              <a:buChar char=""/>
              <a:defRPr/>
            </a:pPr>
            <a:endParaRPr lang="en-GB" altLang="en-US" sz="3600" dirty="0">
              <a:solidFill>
                <a:schemeClr val="tx1">
                  <a:lumMod val="75000"/>
                  <a:lumOff val="25000"/>
                </a:schemeClr>
              </a:solidFill>
            </a:endParaRPr>
          </a:p>
        </p:txBody>
      </p:sp>
      <p:pic>
        <p:nvPicPr>
          <p:cNvPr id="4099" name="Picture 7" descr="Ofsted_Good_GP_Colour">
            <a:extLst>
              <a:ext uri="{FF2B5EF4-FFF2-40B4-BE49-F238E27FC236}">
                <a16:creationId xmlns:a16="http://schemas.microsoft.com/office/drawing/2014/main" id="{D25CE765-A630-4F7C-92AD-50680960EE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4179888"/>
            <a:ext cx="244792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86C21C68-871A-4307-8016-44936703E1DA}"/>
              </a:ext>
            </a:extLst>
          </p:cNvPr>
          <p:cNvSpPr/>
          <p:nvPr/>
        </p:nvSpPr>
        <p:spPr>
          <a:xfrm>
            <a:off x="3040063" y="3511550"/>
            <a:ext cx="2987675" cy="369888"/>
          </a:xfrm>
          <a:prstGeom prst="rect">
            <a:avLst/>
          </a:prstGeom>
        </p:spPr>
        <p:txBody>
          <a:bodyPr wrap="none">
            <a:spAutoFit/>
          </a:bodyPr>
          <a:lstStyle/>
          <a:p>
            <a:pPr algn="ctr" eaLnBrk="1" hangingPunct="1">
              <a:spcBef>
                <a:spcPct val="50000"/>
              </a:spcBef>
              <a:defRPr/>
            </a:pPr>
            <a:r>
              <a:rPr lang="en-GB" altLang="en-US" b="1" dirty="0">
                <a:solidFill>
                  <a:srgbClr val="CC0000"/>
                </a:solidFill>
                <a:effectLst>
                  <a:outerShdw blurRad="38100" dist="38100" dir="2700000" algn="tl">
                    <a:srgbClr val="C0C0C0"/>
                  </a:outerShdw>
                </a:effectLst>
                <a:latin typeface="Century Gothic" panose="020B0502020202020204" pitchFamily="34" charset="0"/>
              </a:rPr>
              <a:t>Date: 9</a:t>
            </a:r>
            <a:r>
              <a:rPr lang="en-GB" altLang="en-US" b="1" baseline="30000" dirty="0">
                <a:solidFill>
                  <a:srgbClr val="CC0000"/>
                </a:solidFill>
                <a:effectLst>
                  <a:outerShdw blurRad="38100" dist="38100" dir="2700000" algn="tl">
                    <a:srgbClr val="C0C0C0"/>
                  </a:outerShdw>
                </a:effectLst>
                <a:latin typeface="Century Gothic" panose="020B0502020202020204" pitchFamily="34" charset="0"/>
              </a:rPr>
              <a:t>th</a:t>
            </a:r>
            <a:r>
              <a:rPr lang="en-GB" altLang="en-US" b="1" dirty="0">
                <a:solidFill>
                  <a:srgbClr val="CC0000"/>
                </a:solidFill>
                <a:effectLst>
                  <a:outerShdw blurRad="38100" dist="38100" dir="2700000" algn="tl">
                    <a:srgbClr val="C0C0C0"/>
                  </a:outerShdw>
                </a:effectLst>
                <a:latin typeface="Century Gothic" panose="020B0502020202020204" pitchFamily="34" charset="0"/>
              </a:rPr>
              <a:t> September 2021</a:t>
            </a:r>
            <a:endParaRPr lang="en-US" altLang="en-US" b="1" dirty="0">
              <a:solidFill>
                <a:srgbClr val="CC0000"/>
              </a:solidFill>
              <a:effectLst>
                <a:outerShdw blurRad="38100" dist="38100" dir="2700000" algn="tl">
                  <a:srgbClr val="C0C0C0"/>
                </a:outerShdw>
              </a:effectLst>
              <a:latin typeface="Century Gothic" panose="020B0502020202020204" pitchFamily="34" charset="0"/>
            </a:endParaRPr>
          </a:p>
        </p:txBody>
      </p:sp>
      <p:pic>
        <p:nvPicPr>
          <p:cNvPr id="6" name="Picture 5" descr="\\rotherhithe-dc1\Staff\MWalters\Pictures\RHFEDLOGO.PNG">
            <a:extLst>
              <a:ext uri="{FF2B5EF4-FFF2-40B4-BE49-F238E27FC236}">
                <a16:creationId xmlns:a16="http://schemas.microsoft.com/office/drawing/2014/main" id="{D5A9B5A7-9DCB-4B07-B874-153ED0EABBD1}"/>
              </a:ext>
            </a:extLst>
          </p:cNvPr>
          <p:cNvPicPr/>
          <p:nvPr/>
        </p:nvPicPr>
        <p:blipFill>
          <a:blip r:embed="rId3" cstate="print"/>
          <a:srcRect/>
          <a:stretch>
            <a:fillRect/>
          </a:stretch>
        </p:blipFill>
        <p:spPr bwMode="auto">
          <a:xfrm>
            <a:off x="6130925" y="5538636"/>
            <a:ext cx="1149531" cy="1306286"/>
          </a:xfrm>
          <a:prstGeom prst="rect">
            <a:avLst/>
          </a:prstGeom>
          <a:solidFill>
            <a:schemeClr val="accent1"/>
          </a:solidFill>
          <a:ln>
            <a:noFill/>
          </a:ln>
          <a:effectLst>
            <a:softEdge rad="0"/>
          </a:effectLst>
        </p:spPr>
      </p:pic>
      <p:pic>
        <p:nvPicPr>
          <p:cNvPr id="4102" name="Picture 6" descr="R:\Admin Staff\DOG KENNEL HILL LOGO &amp; GUIDELINES\DOG KENNEL HILL LOGO &amp; GUIDELINES\DKH Logo\DKH JPG\dogkennelhill 2014 RGB 300dpi.jpg">
            <a:extLst>
              <a:ext uri="{FF2B5EF4-FFF2-40B4-BE49-F238E27FC236}">
                <a16:creationId xmlns:a16="http://schemas.microsoft.com/office/drawing/2014/main" id="{58470767-E4C1-413A-90DB-58A3661326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750" y="5597525"/>
            <a:ext cx="1352550"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E181C04D-15DD-4AE0-BFC1-2DCFCA2318B4}"/>
              </a:ext>
            </a:extLst>
          </p:cNvPr>
          <p:cNvSpPr>
            <a:spLocks noGrp="1"/>
          </p:cNvSpPr>
          <p:nvPr>
            <p:ph type="title"/>
          </p:nvPr>
        </p:nvSpPr>
        <p:spPr>
          <a:xfrm>
            <a:off x="311150" y="333375"/>
            <a:ext cx="8220075" cy="995363"/>
          </a:xfrm>
        </p:spPr>
        <p:txBody>
          <a:bodyPr/>
          <a:lstStyle/>
          <a:p>
            <a:pPr algn="ctr" eaLnBrk="1" hangingPunct="1">
              <a:defRPr/>
            </a:pPr>
            <a:r>
              <a:rPr lang="en-US" altLang="en-US" sz="5400" b="1" dirty="0">
                <a:solidFill>
                  <a:srgbClr val="CC0000"/>
                </a:solidFill>
                <a:effectLst>
                  <a:outerShdw blurRad="38100" dist="38100" dir="2700000" algn="tl">
                    <a:srgbClr val="C0C0C0"/>
                  </a:outerShdw>
                </a:effectLst>
                <a:latin typeface="Century Gothic" panose="020B0502020202020204" pitchFamily="34" charset="0"/>
                <a:ea typeface="ヒラギノ角ゴ Pro W3" pitchFamily="-84" charset="-128"/>
              </a:rPr>
              <a:t>On-Line Learning</a:t>
            </a:r>
            <a:endParaRPr lang="en-GB" altLang="en-US" sz="5400" b="1" dirty="0">
              <a:latin typeface="Century Gothic" panose="020B0502020202020204" pitchFamily="34" charset="0"/>
            </a:endParaRPr>
          </a:p>
        </p:txBody>
      </p:sp>
      <p:pic>
        <p:nvPicPr>
          <p:cNvPr id="15363" name="Picture 5">
            <a:extLst>
              <a:ext uri="{FF2B5EF4-FFF2-40B4-BE49-F238E27FC236}">
                <a16:creationId xmlns:a16="http://schemas.microsoft.com/office/drawing/2014/main" id="{278EBAA6-1D67-4408-899D-868FD685867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81938" y="5732463"/>
            <a:ext cx="1298575"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1">
            <a:extLst>
              <a:ext uri="{FF2B5EF4-FFF2-40B4-BE49-F238E27FC236}">
                <a16:creationId xmlns:a16="http://schemas.microsoft.com/office/drawing/2014/main" id="{3690B5CD-3640-4D34-9B4A-275D35D09A93}"/>
              </a:ext>
            </a:extLst>
          </p:cNvPr>
          <p:cNvSpPr>
            <a:spLocks noChangeArrowheads="1"/>
          </p:cNvSpPr>
          <p:nvPr/>
        </p:nvSpPr>
        <p:spPr bwMode="auto">
          <a:xfrm>
            <a:off x="166688" y="1371600"/>
            <a:ext cx="860425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000">
                <a:latin typeface="Century Gothic" panose="020B0502020202020204" pitchFamily="34" charset="0"/>
              </a:rPr>
              <a:t>Your child will have access to Time Table Rock Stars. </a:t>
            </a:r>
          </a:p>
          <a:p>
            <a:endParaRPr lang="en-GB" altLang="en-US" sz="2000">
              <a:latin typeface="Century Gothic" panose="020B0502020202020204" pitchFamily="34" charset="0"/>
            </a:endParaRPr>
          </a:p>
          <a:p>
            <a:r>
              <a:rPr lang="en-GB" altLang="en-US" sz="2000">
                <a:latin typeface="Century Gothic" panose="020B0502020202020204" pitchFamily="34" charset="0"/>
              </a:rPr>
              <a:t>Time Table Rock Stars will support your child in learning their times tables and associated division facts as well providing them with an opportunity to create their own avatar and earn certificates as they progress.</a:t>
            </a:r>
          </a:p>
        </p:txBody>
      </p:sp>
      <p:pic>
        <p:nvPicPr>
          <p:cNvPr id="15365" name="Picture 1">
            <a:extLst>
              <a:ext uri="{FF2B5EF4-FFF2-40B4-BE49-F238E27FC236}">
                <a16:creationId xmlns:a16="http://schemas.microsoft.com/office/drawing/2014/main" id="{64CA66F6-1876-4279-BD47-238CD5959D4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4963" y="5827713"/>
            <a:ext cx="928687"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2">
            <a:extLst>
              <a:ext uri="{FF2B5EF4-FFF2-40B4-BE49-F238E27FC236}">
                <a16:creationId xmlns:a16="http://schemas.microsoft.com/office/drawing/2014/main" id="{64C33B45-BEB8-4CB6-AF60-1C2F1EE21E2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98800" y="5446713"/>
            <a:ext cx="3109913"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CB1A784B-EECB-46B2-86BC-66DDC26AA4E6}"/>
              </a:ext>
            </a:extLst>
          </p:cNvPr>
          <p:cNvSpPr>
            <a:spLocks noGrp="1"/>
          </p:cNvSpPr>
          <p:nvPr>
            <p:ph type="title"/>
          </p:nvPr>
        </p:nvSpPr>
        <p:spPr/>
        <p:txBody>
          <a:bodyPr/>
          <a:lstStyle/>
          <a:p>
            <a:endParaRPr lang="en-GB" altLang="en-US"/>
          </a:p>
        </p:txBody>
      </p:sp>
      <p:sp>
        <p:nvSpPr>
          <p:cNvPr id="16387" name="Content Placeholder 2">
            <a:extLst>
              <a:ext uri="{FF2B5EF4-FFF2-40B4-BE49-F238E27FC236}">
                <a16:creationId xmlns:a16="http://schemas.microsoft.com/office/drawing/2014/main" id="{5F591625-54B9-454D-94F5-7C169F1480A9}"/>
              </a:ext>
            </a:extLst>
          </p:cNvPr>
          <p:cNvSpPr>
            <a:spLocks noGrp="1"/>
          </p:cNvSpPr>
          <p:nvPr>
            <p:ph idx="1"/>
          </p:nvPr>
        </p:nvSpPr>
        <p:spPr/>
        <p:txBody>
          <a:bodyPr/>
          <a:lstStyle/>
          <a:p>
            <a:endParaRPr lang="en-GB" altLang="en-US"/>
          </a:p>
        </p:txBody>
      </p:sp>
      <p:pic>
        <p:nvPicPr>
          <p:cNvPr id="16388" name="Picture 3">
            <a:extLst>
              <a:ext uri="{FF2B5EF4-FFF2-40B4-BE49-F238E27FC236}">
                <a16:creationId xmlns:a16="http://schemas.microsoft.com/office/drawing/2014/main" id="{405F6B7C-63B1-4925-A0CD-57441AFDB37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382588"/>
            <a:ext cx="4679950" cy="619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4">
            <a:extLst>
              <a:ext uri="{FF2B5EF4-FFF2-40B4-BE49-F238E27FC236}">
                <a16:creationId xmlns:a16="http://schemas.microsoft.com/office/drawing/2014/main" id="{1404752A-B86A-4AE6-AF46-7FABA504ADBD}"/>
              </a:ext>
            </a:extLst>
          </p:cNvPr>
          <p:cNvPicPr>
            <a:picLocks noChangeAspect="1"/>
          </p:cNvPicPr>
          <p:nvPr/>
        </p:nvPicPr>
        <p:blipFill>
          <a:blip r:embed="rId3">
            <a:extLst>
              <a:ext uri="{28A0092B-C50C-407E-A947-70E740481C1C}">
                <a14:useLocalDpi xmlns:a14="http://schemas.microsoft.com/office/drawing/2010/main" val="0"/>
              </a:ext>
            </a:extLst>
          </a:blip>
          <a:srcRect r="35544"/>
          <a:stretch>
            <a:fillRect/>
          </a:stretch>
        </p:blipFill>
        <p:spPr bwMode="auto">
          <a:xfrm>
            <a:off x="5003800" y="392113"/>
            <a:ext cx="3960813" cy="618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30EFB773-E9BB-474C-8791-B9589DB88E26}"/>
              </a:ext>
            </a:extLst>
          </p:cNvPr>
          <p:cNvSpPr>
            <a:spLocks noGrp="1"/>
          </p:cNvSpPr>
          <p:nvPr>
            <p:ph type="title"/>
          </p:nvPr>
        </p:nvSpPr>
        <p:spPr>
          <a:xfrm>
            <a:off x="311150" y="111125"/>
            <a:ext cx="8220075" cy="995363"/>
          </a:xfrm>
        </p:spPr>
        <p:txBody>
          <a:bodyPr/>
          <a:lstStyle/>
          <a:p>
            <a:pPr algn="ctr" eaLnBrk="1" hangingPunct="1">
              <a:defRPr/>
            </a:pPr>
            <a:r>
              <a:rPr lang="en-US" altLang="en-US" sz="6000" b="1" dirty="0">
                <a:solidFill>
                  <a:srgbClr val="CC0000"/>
                </a:solidFill>
                <a:effectLst>
                  <a:outerShdw blurRad="38100" dist="38100" dir="2700000" algn="tl">
                    <a:srgbClr val="C0C0C0"/>
                  </a:outerShdw>
                </a:effectLst>
                <a:latin typeface="Century Gothic" panose="020B0502020202020204" pitchFamily="34" charset="0"/>
                <a:ea typeface="ヒラギノ角ゴ Pro W3" pitchFamily="-84" charset="-128"/>
              </a:rPr>
              <a:t>Additional Work</a:t>
            </a:r>
            <a:endParaRPr lang="en-GB" altLang="en-US" sz="1100" b="1" dirty="0">
              <a:solidFill>
                <a:srgbClr val="00B050"/>
              </a:solidFill>
              <a:latin typeface="Century Gothic" panose="020B0502020202020204" pitchFamily="34" charset="0"/>
            </a:endParaRPr>
          </a:p>
        </p:txBody>
      </p:sp>
      <p:pic>
        <p:nvPicPr>
          <p:cNvPr id="17411" name="Picture 5">
            <a:extLst>
              <a:ext uri="{FF2B5EF4-FFF2-40B4-BE49-F238E27FC236}">
                <a16:creationId xmlns:a16="http://schemas.microsoft.com/office/drawing/2014/main" id="{081E40F0-B472-46C1-A220-9117A423EB0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81938" y="5732463"/>
            <a:ext cx="1298575"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1">
            <a:extLst>
              <a:ext uri="{FF2B5EF4-FFF2-40B4-BE49-F238E27FC236}">
                <a16:creationId xmlns:a16="http://schemas.microsoft.com/office/drawing/2014/main" id="{B90BA939-6E2D-4F54-83F9-25AAB25C95D6}"/>
              </a:ext>
            </a:extLst>
          </p:cNvPr>
          <p:cNvSpPr>
            <a:spLocks noChangeArrowheads="1"/>
          </p:cNvSpPr>
          <p:nvPr/>
        </p:nvSpPr>
        <p:spPr bwMode="auto">
          <a:xfrm>
            <a:off x="119063" y="1027113"/>
            <a:ext cx="860425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400">
                <a:latin typeface="Century Gothic" panose="020B0502020202020204" pitchFamily="34" charset="0"/>
              </a:rPr>
              <a:t>We would like to encourage children to complete additional daily work to help and support the children on their journey to Year 6. </a:t>
            </a:r>
          </a:p>
          <a:p>
            <a:endParaRPr lang="en-GB" altLang="en-US" sz="2400">
              <a:latin typeface="Century Gothic" panose="020B0502020202020204" pitchFamily="34" charset="0"/>
            </a:endParaRPr>
          </a:p>
          <a:p>
            <a:r>
              <a:rPr lang="en-GB" altLang="en-US" sz="2400">
                <a:latin typeface="Century Gothic" panose="020B0502020202020204" pitchFamily="34" charset="0"/>
              </a:rPr>
              <a:t>CPG 6 Books for £11.00</a:t>
            </a:r>
          </a:p>
        </p:txBody>
      </p:sp>
      <p:pic>
        <p:nvPicPr>
          <p:cNvPr id="17413" name="Picture 2">
            <a:extLst>
              <a:ext uri="{FF2B5EF4-FFF2-40B4-BE49-F238E27FC236}">
                <a16:creationId xmlns:a16="http://schemas.microsoft.com/office/drawing/2014/main" id="{585A9D4E-B4A2-4D95-B249-7485A07B44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2944813"/>
            <a:ext cx="4948237" cy="375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17027F75-0BA5-423F-9BF2-1A6FC9F3401A}"/>
              </a:ext>
            </a:extLst>
          </p:cNvPr>
          <p:cNvSpPr>
            <a:spLocks noGrp="1"/>
          </p:cNvSpPr>
          <p:nvPr>
            <p:ph type="title"/>
          </p:nvPr>
        </p:nvSpPr>
        <p:spPr/>
        <p:txBody>
          <a:bodyPr/>
          <a:lstStyle/>
          <a:p>
            <a:pPr algn="ctr">
              <a:defRPr/>
            </a:pPr>
            <a:r>
              <a:rPr lang="en-US" altLang="en-US" sz="5400" b="1" dirty="0">
                <a:solidFill>
                  <a:srgbClr val="CC0000"/>
                </a:solidFill>
                <a:effectLst>
                  <a:outerShdw blurRad="38100" dist="38100" dir="2700000" algn="tl">
                    <a:srgbClr val="C0C0C0"/>
                  </a:outerShdw>
                </a:effectLst>
                <a:latin typeface="Century Gothic" panose="020B0502020202020204" pitchFamily="34" charset="0"/>
                <a:ea typeface="ヒラギノ角ゴ Pro W3" pitchFamily="-84" charset="-128"/>
              </a:rPr>
              <a:t>Please Remember</a:t>
            </a:r>
            <a:endParaRPr lang="en-GB" altLang="en-US" sz="5400" b="1" dirty="0">
              <a:latin typeface="Century Gothic" panose="020B0502020202020204" pitchFamily="34" charset="0"/>
            </a:endParaRPr>
          </a:p>
        </p:txBody>
      </p:sp>
      <p:sp>
        <p:nvSpPr>
          <p:cNvPr id="14339" name="Content Placeholder 4">
            <a:extLst>
              <a:ext uri="{FF2B5EF4-FFF2-40B4-BE49-F238E27FC236}">
                <a16:creationId xmlns:a16="http://schemas.microsoft.com/office/drawing/2014/main" id="{2C542790-D718-4F8B-9F52-354EE1DD5E7E}"/>
              </a:ext>
            </a:extLst>
          </p:cNvPr>
          <p:cNvSpPr>
            <a:spLocks noGrp="1"/>
          </p:cNvSpPr>
          <p:nvPr>
            <p:ph idx="1"/>
          </p:nvPr>
        </p:nvSpPr>
        <p:spPr>
          <a:xfrm>
            <a:off x="468313" y="1825625"/>
            <a:ext cx="8047037" cy="4351338"/>
          </a:xfrm>
        </p:spPr>
        <p:txBody>
          <a:bodyPr/>
          <a:lstStyle/>
          <a:p>
            <a:pPr>
              <a:defRPr/>
            </a:pPr>
            <a:r>
              <a:rPr lang="en-GB" altLang="en-US" b="1" dirty="0">
                <a:latin typeface="Century Gothic" panose="020B0502020202020204" pitchFamily="34" charset="0"/>
              </a:rPr>
              <a:t>Water Bottles: </a:t>
            </a:r>
            <a:r>
              <a:rPr lang="en-GB" altLang="en-US" dirty="0">
                <a:latin typeface="Century Gothic" panose="020B0502020202020204" pitchFamily="34" charset="0"/>
              </a:rPr>
              <a:t>Every child must bring in a water bottle, clearly labelled with their name and class.</a:t>
            </a:r>
          </a:p>
          <a:p>
            <a:pPr>
              <a:defRPr/>
            </a:pPr>
            <a:r>
              <a:rPr lang="en-GB" altLang="en-US" b="1" dirty="0">
                <a:latin typeface="Century Gothic" panose="020B0502020202020204" pitchFamily="34" charset="0"/>
              </a:rPr>
              <a:t>Shoes: </a:t>
            </a:r>
            <a:r>
              <a:rPr lang="en-GB" altLang="en-US" dirty="0">
                <a:latin typeface="Century Gothic" panose="020B0502020202020204" pitchFamily="34" charset="0"/>
              </a:rPr>
              <a:t>If your child is not able to tie their own shoe laces, we ask that parents ensure they wear Velcro shoes. </a:t>
            </a:r>
          </a:p>
          <a:p>
            <a:pPr>
              <a:defRPr/>
            </a:pPr>
            <a:r>
              <a:rPr lang="en-GB" altLang="en-US" b="1" dirty="0">
                <a:latin typeface="Century Gothic" panose="020B0502020202020204" pitchFamily="34" charset="0"/>
              </a:rPr>
              <a:t>Hair: </a:t>
            </a:r>
            <a:r>
              <a:rPr lang="en-GB" altLang="en-US" dirty="0">
                <a:latin typeface="Century Gothic" panose="020B0502020202020204" pitchFamily="34" charset="0"/>
              </a:rPr>
              <a:t>Children’s hair that is longer than shoulder length must be tied up. </a:t>
            </a:r>
          </a:p>
          <a:p>
            <a:pPr>
              <a:defRPr/>
            </a:pPr>
            <a:r>
              <a:rPr lang="en-GB" altLang="en-US" b="1" dirty="0">
                <a:latin typeface="Century Gothic" panose="020B0502020202020204" pitchFamily="34" charset="0"/>
              </a:rPr>
              <a:t>Bags: </a:t>
            </a:r>
            <a:r>
              <a:rPr lang="en-GB" altLang="en-US" dirty="0">
                <a:latin typeface="Century Gothic" panose="020B0502020202020204" pitchFamily="34" charset="0"/>
              </a:rPr>
              <a:t>Children should bring their own school bags that can fit their personal belongings including jumpers and water bottles.</a:t>
            </a:r>
          </a:p>
          <a:p>
            <a:pPr marL="0" indent="0">
              <a:buFont typeface="Arial" panose="020B0604020202020204" pitchFamily="34" charset="0"/>
              <a:buNone/>
              <a:defRPr/>
            </a:pPr>
            <a:endParaRPr lang="en-GB" altLang="en-US" dirty="0">
              <a:latin typeface="Century Gothic" panose="020B0502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A7167-3FC1-483F-A2C1-97BCA543F831}"/>
              </a:ext>
            </a:extLst>
          </p:cNvPr>
          <p:cNvSpPr>
            <a:spLocks noGrp="1"/>
          </p:cNvSpPr>
          <p:nvPr>
            <p:ph type="title"/>
          </p:nvPr>
        </p:nvSpPr>
        <p:spPr>
          <a:xfrm>
            <a:off x="385763" y="260350"/>
            <a:ext cx="8220075" cy="995363"/>
          </a:xfrm>
        </p:spPr>
        <p:txBody>
          <a:bodyPr rtlCol="0"/>
          <a:lstStyle/>
          <a:p>
            <a:pPr algn="ctr" eaLnBrk="1" fontAlgn="auto" hangingPunct="1">
              <a:spcAft>
                <a:spcPts val="0"/>
              </a:spcAft>
              <a:defRPr/>
            </a:pPr>
            <a:r>
              <a:rPr lang="en-US" altLang="en-US" sz="3600" b="1" dirty="0">
                <a:solidFill>
                  <a:srgbClr val="CC0000"/>
                </a:solidFill>
                <a:effectLst>
                  <a:outerShdw blurRad="38100" dist="38100" dir="2700000" algn="tl">
                    <a:srgbClr val="C0C0C0"/>
                  </a:outerShdw>
                </a:effectLst>
                <a:latin typeface="Century Gothic" panose="020B0502020202020204" pitchFamily="34" charset="0"/>
                <a:ea typeface="ヒラギノ角ゴ Pro W3" pitchFamily="-84" charset="-128"/>
              </a:rPr>
              <a:t>Home - School Agreement</a:t>
            </a:r>
            <a:br>
              <a:rPr lang="en-US" altLang="en-US" sz="3600" b="1" dirty="0">
                <a:solidFill>
                  <a:srgbClr val="CC0000"/>
                </a:solidFill>
                <a:effectLst>
                  <a:outerShdw blurRad="38100" dist="38100" dir="2700000" algn="tl">
                    <a:srgbClr val="C0C0C0"/>
                  </a:outerShdw>
                </a:effectLst>
                <a:latin typeface="Century Gothic" panose="020B0502020202020204" pitchFamily="34" charset="0"/>
                <a:ea typeface="ヒラギノ角ゴ Pro W3" pitchFamily="-84" charset="-128"/>
              </a:rPr>
            </a:br>
            <a:r>
              <a:rPr lang="en-US" altLang="en-US" sz="3600" b="1" dirty="0">
                <a:solidFill>
                  <a:srgbClr val="CC0000"/>
                </a:solidFill>
                <a:effectLst>
                  <a:outerShdw blurRad="38100" dist="38100" dir="2700000" algn="tl">
                    <a:srgbClr val="C0C0C0"/>
                  </a:outerShdw>
                </a:effectLst>
                <a:latin typeface="Century Gothic" panose="020B0502020202020204" pitchFamily="34" charset="0"/>
                <a:ea typeface="ヒラギノ角ゴ Pro W3" pitchFamily="-84" charset="-128"/>
              </a:rPr>
              <a:t>Parent / </a:t>
            </a:r>
            <a:r>
              <a:rPr lang="en-US" altLang="en-US" sz="3600" b="1" dirty="0" err="1">
                <a:solidFill>
                  <a:srgbClr val="CC0000"/>
                </a:solidFill>
                <a:effectLst>
                  <a:outerShdw blurRad="38100" dist="38100" dir="2700000" algn="tl">
                    <a:srgbClr val="C0C0C0"/>
                  </a:outerShdw>
                </a:effectLst>
                <a:latin typeface="Century Gothic" panose="020B0502020202020204" pitchFamily="34" charset="0"/>
                <a:ea typeface="ヒラギノ角ゴ Pro W3" pitchFamily="-84" charset="-128"/>
              </a:rPr>
              <a:t>Carer</a:t>
            </a:r>
            <a:r>
              <a:rPr lang="en-US" altLang="en-US" sz="3600" b="1" dirty="0">
                <a:solidFill>
                  <a:srgbClr val="CC0000"/>
                </a:solidFill>
                <a:effectLst>
                  <a:outerShdw blurRad="38100" dist="38100" dir="2700000" algn="tl">
                    <a:srgbClr val="C0C0C0"/>
                  </a:outerShdw>
                </a:effectLst>
                <a:latin typeface="Century Gothic" panose="020B0502020202020204" pitchFamily="34" charset="0"/>
                <a:ea typeface="ヒラギノ角ゴ Pro W3" pitchFamily="-84" charset="-128"/>
              </a:rPr>
              <a:t>:</a:t>
            </a:r>
            <a:endParaRPr lang="en-GB" b="1" dirty="0">
              <a:effectLst>
                <a:outerShdw blurRad="38100" dist="38100" dir="2700000" algn="tl">
                  <a:srgbClr val="000000">
                    <a:alpha val="43137"/>
                  </a:srgbClr>
                </a:outerShdw>
              </a:effectLst>
              <a:latin typeface="Century Gothic" panose="020B0502020202020204" pitchFamily="34" charset="0"/>
            </a:endParaRPr>
          </a:p>
        </p:txBody>
      </p:sp>
      <p:sp>
        <p:nvSpPr>
          <p:cNvPr id="4" name="Rectangle 3">
            <a:extLst>
              <a:ext uri="{FF2B5EF4-FFF2-40B4-BE49-F238E27FC236}">
                <a16:creationId xmlns:a16="http://schemas.microsoft.com/office/drawing/2014/main" id="{33D65D6D-7E1C-4AEC-9BF3-27BFD2F91D07}"/>
              </a:ext>
            </a:extLst>
          </p:cNvPr>
          <p:cNvSpPr/>
          <p:nvPr/>
        </p:nvSpPr>
        <p:spPr>
          <a:xfrm>
            <a:off x="400050" y="1255713"/>
            <a:ext cx="8220075" cy="4524375"/>
          </a:xfrm>
          <a:prstGeom prst="rect">
            <a:avLst/>
          </a:prstGeom>
        </p:spPr>
        <p:txBody>
          <a:bodyPr>
            <a:spAutoFit/>
          </a:bodyPr>
          <a:lstStyle/>
          <a:p>
            <a:pPr>
              <a:spcAft>
                <a:spcPts val="0"/>
              </a:spcAft>
              <a:defRPr/>
            </a:pPr>
            <a:r>
              <a:rPr lang="en-GB" b="1" dirty="0">
                <a:solidFill>
                  <a:srgbClr val="000000"/>
                </a:solidFill>
                <a:latin typeface="Century Gothic" panose="020B0502020202020204" pitchFamily="34" charset="0"/>
                <a:ea typeface="Calibri" panose="020F0502020204030204" pitchFamily="34" charset="0"/>
              </a:rPr>
              <a:t>To help my child at school, I will do my best to:</a:t>
            </a:r>
            <a:r>
              <a:rPr lang="en-GB" dirty="0">
                <a:solidFill>
                  <a:srgbClr val="000000"/>
                </a:solidFill>
                <a:latin typeface="Century Gothic" panose="020B0502020202020204" pitchFamily="34" charset="0"/>
                <a:ea typeface="Calibri" panose="020F0502020204030204" pitchFamily="34" charset="0"/>
              </a:rPr>
              <a:t> </a:t>
            </a:r>
            <a:endParaRPr lang="en-GB" dirty="0">
              <a:solidFill>
                <a:srgbClr val="000000"/>
              </a:solidFill>
              <a:ea typeface="Calibri" panose="020F0502020204030204" pitchFamily="34" charset="0"/>
            </a:endParaRPr>
          </a:p>
          <a:p>
            <a:pPr marL="285750" indent="-285750">
              <a:spcAft>
                <a:spcPts val="0"/>
              </a:spcAft>
              <a:buFont typeface="Arial" panose="020B0604020202020204" pitchFamily="34" charset="0"/>
              <a:buChar char="•"/>
              <a:defRPr/>
            </a:pPr>
            <a:r>
              <a:rPr lang="en-GB" dirty="0">
                <a:solidFill>
                  <a:srgbClr val="000000"/>
                </a:solidFill>
                <a:latin typeface="Century Gothic" panose="020B0502020202020204" pitchFamily="34" charset="0"/>
                <a:ea typeface="Calibri" panose="020F0502020204030204" pitchFamily="34" charset="0"/>
              </a:rPr>
              <a:t>Make sure that my child attends school regularly and inform the school of the reasons for any absence </a:t>
            </a:r>
            <a:endParaRPr lang="en-GB" dirty="0">
              <a:solidFill>
                <a:srgbClr val="000000"/>
              </a:solidFill>
              <a:ea typeface="Calibri" panose="020F0502020204030204" pitchFamily="34" charset="0"/>
            </a:endParaRPr>
          </a:p>
          <a:p>
            <a:pPr marL="285750" indent="-285750">
              <a:spcAft>
                <a:spcPts val="0"/>
              </a:spcAft>
              <a:buFont typeface="Arial" panose="020B0604020202020204" pitchFamily="34" charset="0"/>
              <a:buChar char="•"/>
              <a:defRPr/>
            </a:pPr>
            <a:r>
              <a:rPr lang="en-GB" dirty="0">
                <a:solidFill>
                  <a:srgbClr val="000000"/>
                </a:solidFill>
                <a:latin typeface="Century Gothic" panose="020B0502020202020204" pitchFamily="34" charset="0"/>
                <a:ea typeface="Calibri" panose="020F0502020204030204" pitchFamily="34" charset="0"/>
              </a:rPr>
              <a:t>Support the school in maintaining good behaviour and discipline </a:t>
            </a:r>
            <a:endParaRPr lang="en-GB" dirty="0">
              <a:solidFill>
                <a:srgbClr val="000000"/>
              </a:solidFill>
              <a:ea typeface="Calibri" panose="020F0502020204030204" pitchFamily="34" charset="0"/>
            </a:endParaRPr>
          </a:p>
          <a:p>
            <a:pPr marL="285750" indent="-285750">
              <a:spcAft>
                <a:spcPts val="0"/>
              </a:spcAft>
              <a:buFont typeface="Arial" panose="020B0604020202020204" pitchFamily="34" charset="0"/>
              <a:buChar char="•"/>
              <a:defRPr/>
            </a:pPr>
            <a:r>
              <a:rPr lang="en-GB" dirty="0">
                <a:solidFill>
                  <a:srgbClr val="000000"/>
                </a:solidFill>
                <a:latin typeface="Century Gothic" panose="020B0502020202020204" pitchFamily="34" charset="0"/>
                <a:ea typeface="Calibri" panose="020F0502020204030204" pitchFamily="34" charset="0"/>
              </a:rPr>
              <a:t>Attend open evenings for parents. (Parent meetings will take place via Microsoft Teams for the Autumn Term.)</a:t>
            </a:r>
            <a:endParaRPr lang="en-GB" dirty="0">
              <a:solidFill>
                <a:srgbClr val="000000"/>
              </a:solidFill>
              <a:ea typeface="Calibri" panose="020F0502020204030204" pitchFamily="34" charset="0"/>
            </a:endParaRPr>
          </a:p>
          <a:p>
            <a:pPr marL="285750" indent="-285750">
              <a:spcAft>
                <a:spcPts val="0"/>
              </a:spcAft>
              <a:buFont typeface="Arial" panose="020B0604020202020204" pitchFamily="34" charset="0"/>
              <a:buChar char="•"/>
              <a:defRPr/>
            </a:pPr>
            <a:r>
              <a:rPr lang="en-GB" dirty="0">
                <a:solidFill>
                  <a:srgbClr val="000000"/>
                </a:solidFill>
                <a:latin typeface="Century Gothic" panose="020B0502020202020204" pitchFamily="34" charset="0"/>
                <a:ea typeface="Calibri" panose="020F0502020204030204" pitchFamily="34" charset="0"/>
              </a:rPr>
              <a:t>Ensure that my child dresses appropriately for school </a:t>
            </a:r>
            <a:endParaRPr lang="en-GB" dirty="0">
              <a:solidFill>
                <a:srgbClr val="000000"/>
              </a:solidFill>
              <a:ea typeface="Calibri" panose="020F0502020204030204" pitchFamily="34" charset="0"/>
            </a:endParaRPr>
          </a:p>
          <a:p>
            <a:pPr marL="285750" indent="-285750">
              <a:spcAft>
                <a:spcPts val="0"/>
              </a:spcAft>
              <a:buFont typeface="Arial" panose="020B0604020202020204" pitchFamily="34" charset="0"/>
              <a:buChar char="•"/>
              <a:defRPr/>
            </a:pPr>
            <a:r>
              <a:rPr lang="en-GB" dirty="0">
                <a:solidFill>
                  <a:srgbClr val="000000"/>
                </a:solidFill>
                <a:latin typeface="Century Gothic" panose="020B0502020202020204" pitchFamily="34" charset="0"/>
                <a:ea typeface="Calibri" panose="020F0502020204030204" pitchFamily="34" charset="0"/>
              </a:rPr>
              <a:t>Let the school know if there are any problems that may affect my child’s ability to learn. </a:t>
            </a:r>
            <a:endParaRPr lang="en-GB" dirty="0">
              <a:solidFill>
                <a:srgbClr val="000000"/>
              </a:solidFill>
              <a:ea typeface="Calibri" panose="020F0502020204030204" pitchFamily="34" charset="0"/>
            </a:endParaRPr>
          </a:p>
          <a:p>
            <a:pPr marL="285750" indent="-285750">
              <a:spcAft>
                <a:spcPts val="0"/>
              </a:spcAft>
              <a:buFont typeface="Arial" panose="020B0604020202020204" pitchFamily="34" charset="0"/>
              <a:buChar char="•"/>
              <a:defRPr/>
            </a:pPr>
            <a:r>
              <a:rPr lang="en-GB" dirty="0">
                <a:solidFill>
                  <a:srgbClr val="000000"/>
                </a:solidFill>
                <a:latin typeface="Century Gothic" panose="020B0502020202020204" pitchFamily="34" charset="0"/>
                <a:ea typeface="Calibri" panose="020F0502020204030204" pitchFamily="34" charset="0"/>
              </a:rPr>
              <a:t>Provide healthy lunch choices, </a:t>
            </a:r>
            <a:r>
              <a:rPr lang="en-GB" dirty="0">
                <a:latin typeface="Century Gothic" panose="020B0502020202020204" pitchFamily="34" charset="0"/>
                <a:ea typeface="Calibri" panose="020F0502020204030204" pitchFamily="34" charset="0"/>
              </a:rPr>
              <a:t>if my child brings in their own lunch</a:t>
            </a:r>
            <a:endParaRPr lang="en-GB" dirty="0">
              <a:ea typeface="Calibri" panose="020F0502020204030204" pitchFamily="34" charset="0"/>
            </a:endParaRPr>
          </a:p>
          <a:p>
            <a:pPr marL="285750" indent="-285750">
              <a:spcAft>
                <a:spcPts val="0"/>
              </a:spcAft>
              <a:buFont typeface="Arial" panose="020B0604020202020204" pitchFamily="34" charset="0"/>
              <a:buChar char="•"/>
              <a:defRPr/>
            </a:pPr>
            <a:r>
              <a:rPr lang="en-GB" dirty="0">
                <a:solidFill>
                  <a:srgbClr val="000000"/>
                </a:solidFill>
                <a:latin typeface="Century Gothic" panose="020B0502020202020204" pitchFamily="34" charset="0"/>
                <a:ea typeface="Calibri" panose="020F0502020204030204" pitchFamily="34" charset="0"/>
              </a:rPr>
              <a:t>Support my child with homework and other home learning opportunities and listen to my child read and read to them also (10 </a:t>
            </a:r>
            <a:r>
              <a:rPr lang="en-GB" dirty="0" err="1">
                <a:solidFill>
                  <a:srgbClr val="000000"/>
                </a:solidFill>
                <a:latin typeface="Century Gothic" panose="020B0502020202020204" pitchFamily="34" charset="0"/>
                <a:ea typeface="Calibri" panose="020F0502020204030204" pitchFamily="34" charset="0"/>
              </a:rPr>
              <a:t>mins</a:t>
            </a:r>
            <a:r>
              <a:rPr lang="en-GB" dirty="0">
                <a:solidFill>
                  <a:srgbClr val="000000"/>
                </a:solidFill>
                <a:latin typeface="Century Gothic" panose="020B0502020202020204" pitchFamily="34" charset="0"/>
                <a:ea typeface="Calibri" panose="020F0502020204030204" pitchFamily="34" charset="0"/>
              </a:rPr>
              <a:t>) </a:t>
            </a:r>
            <a:endParaRPr lang="en-GB" dirty="0">
              <a:solidFill>
                <a:srgbClr val="000000"/>
              </a:solidFill>
              <a:ea typeface="Calibri" panose="020F0502020204030204" pitchFamily="34" charset="0"/>
            </a:endParaRPr>
          </a:p>
          <a:p>
            <a:pPr marL="285750" indent="-285750">
              <a:spcAft>
                <a:spcPts val="0"/>
              </a:spcAft>
              <a:buFont typeface="Arial" panose="020B0604020202020204" pitchFamily="34" charset="0"/>
              <a:buChar char="•"/>
              <a:tabLst>
                <a:tab pos="357188" algn="l"/>
              </a:tabLst>
              <a:defRPr/>
            </a:pPr>
            <a:r>
              <a:rPr lang="en-GB" dirty="0">
                <a:latin typeface="Century Gothic" panose="020B0502020202020204" pitchFamily="34" charset="0"/>
                <a:ea typeface="Calibri" panose="020F0502020204030204" pitchFamily="34" charset="0"/>
              </a:rPr>
              <a:t>Make sure my child arrives in school on time and is collected on time</a:t>
            </a:r>
          </a:p>
          <a:p>
            <a:pPr marL="285750" indent="-285750">
              <a:spcAft>
                <a:spcPts val="0"/>
              </a:spcAft>
              <a:buFont typeface="Arial" panose="020B0604020202020204" pitchFamily="34" charset="0"/>
              <a:buChar char="•"/>
              <a:tabLst>
                <a:tab pos="357188" algn="l"/>
              </a:tabLst>
              <a:defRPr/>
            </a:pPr>
            <a:r>
              <a:rPr lang="en-GB" dirty="0">
                <a:latin typeface="Century Gothic" panose="020B0502020202020204" pitchFamily="34" charset="0"/>
                <a:ea typeface="Calibri" panose="020F0502020204030204" pitchFamily="34" charset="0"/>
              </a:rPr>
              <a:t>Strive to maintain a positive partnership with the school, even in difficult times.</a:t>
            </a:r>
          </a:p>
        </p:txBody>
      </p:sp>
      <p:pic>
        <p:nvPicPr>
          <p:cNvPr id="19460" name="Picture 5">
            <a:extLst>
              <a:ext uri="{FF2B5EF4-FFF2-40B4-BE49-F238E27FC236}">
                <a16:creationId xmlns:a16="http://schemas.microsoft.com/office/drawing/2014/main" id="{C3EB7ADF-9F55-46B3-9B1D-016E6419E5D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27988" y="5854700"/>
            <a:ext cx="1155700"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BD2E2-0F74-43A3-B3A3-50D7D4CE5F8B}"/>
              </a:ext>
            </a:extLst>
          </p:cNvPr>
          <p:cNvSpPr>
            <a:spLocks noGrp="1"/>
          </p:cNvSpPr>
          <p:nvPr>
            <p:ph type="title"/>
          </p:nvPr>
        </p:nvSpPr>
        <p:spPr>
          <a:xfrm>
            <a:off x="457200" y="479425"/>
            <a:ext cx="8220075" cy="993775"/>
          </a:xfrm>
        </p:spPr>
        <p:txBody>
          <a:bodyPr rtlCol="0"/>
          <a:lstStyle/>
          <a:p>
            <a:pPr algn="ctr" eaLnBrk="1" fontAlgn="auto" hangingPunct="1">
              <a:spcAft>
                <a:spcPts val="0"/>
              </a:spcAft>
              <a:defRPr/>
            </a:pPr>
            <a:r>
              <a:rPr lang="en-US" altLang="en-US" sz="3600" b="1" dirty="0">
                <a:solidFill>
                  <a:srgbClr val="CC0000"/>
                </a:solidFill>
                <a:effectLst>
                  <a:outerShdw blurRad="38100" dist="38100" dir="2700000" algn="tl">
                    <a:srgbClr val="C0C0C0"/>
                  </a:outerShdw>
                </a:effectLst>
                <a:latin typeface="Century Gothic" panose="020B0502020202020204" pitchFamily="34" charset="0"/>
                <a:ea typeface="ヒラギノ角ゴ Pro W3" pitchFamily="-84" charset="-128"/>
              </a:rPr>
              <a:t>Home - School Agreement </a:t>
            </a:r>
            <a:br>
              <a:rPr lang="en-US" altLang="en-US" sz="3600" b="1" dirty="0">
                <a:solidFill>
                  <a:srgbClr val="CC0000"/>
                </a:solidFill>
                <a:effectLst>
                  <a:outerShdw blurRad="38100" dist="38100" dir="2700000" algn="tl">
                    <a:srgbClr val="C0C0C0"/>
                  </a:outerShdw>
                </a:effectLst>
                <a:latin typeface="Century Gothic" panose="020B0502020202020204" pitchFamily="34" charset="0"/>
                <a:ea typeface="ヒラギノ角ゴ Pro W3" pitchFamily="-84" charset="-128"/>
              </a:rPr>
            </a:br>
            <a:r>
              <a:rPr lang="en-US" altLang="en-US" sz="3600" b="1" dirty="0">
                <a:solidFill>
                  <a:srgbClr val="CC0000"/>
                </a:solidFill>
                <a:effectLst>
                  <a:outerShdw blurRad="38100" dist="38100" dir="2700000" algn="tl">
                    <a:srgbClr val="C0C0C0"/>
                  </a:outerShdw>
                </a:effectLst>
                <a:latin typeface="Century Gothic" panose="020B0502020202020204" pitchFamily="34" charset="0"/>
                <a:ea typeface="ヒラギノ角ゴ Pro W3" pitchFamily="-84" charset="-128"/>
              </a:rPr>
              <a:t>Pupils:</a:t>
            </a:r>
            <a:endParaRPr lang="en-GB" b="1" dirty="0">
              <a:effectLst>
                <a:outerShdw blurRad="38100" dist="38100" dir="2700000" algn="tl">
                  <a:srgbClr val="000000">
                    <a:alpha val="43137"/>
                  </a:srgbClr>
                </a:outerShdw>
              </a:effectLst>
              <a:latin typeface="Century Gothic" panose="020B0502020202020204" pitchFamily="34" charset="0"/>
            </a:endParaRPr>
          </a:p>
        </p:txBody>
      </p:sp>
      <p:sp>
        <p:nvSpPr>
          <p:cNvPr id="10" name="Rectangle 9">
            <a:extLst>
              <a:ext uri="{FF2B5EF4-FFF2-40B4-BE49-F238E27FC236}">
                <a16:creationId xmlns:a16="http://schemas.microsoft.com/office/drawing/2014/main" id="{1970E2AA-B03B-4A84-A622-73225B584215}"/>
              </a:ext>
            </a:extLst>
          </p:cNvPr>
          <p:cNvSpPr/>
          <p:nvPr/>
        </p:nvSpPr>
        <p:spPr>
          <a:xfrm>
            <a:off x="595313" y="1792288"/>
            <a:ext cx="7943850" cy="3970337"/>
          </a:xfrm>
          <a:prstGeom prst="rect">
            <a:avLst/>
          </a:prstGeom>
        </p:spPr>
        <p:txBody>
          <a:bodyPr>
            <a:spAutoFit/>
          </a:bodyPr>
          <a:lstStyle/>
          <a:p>
            <a:pPr>
              <a:spcAft>
                <a:spcPts val="0"/>
              </a:spcAft>
              <a:defRPr/>
            </a:pPr>
            <a:r>
              <a:rPr lang="en-GB" dirty="0">
                <a:solidFill>
                  <a:srgbClr val="000000"/>
                </a:solidFill>
                <a:latin typeface="Century Gothic" panose="020B0502020202020204" pitchFamily="34" charset="0"/>
                <a:ea typeface="Calibri" panose="020F0502020204030204" pitchFamily="34" charset="0"/>
              </a:rPr>
              <a:t> </a:t>
            </a:r>
            <a:r>
              <a:rPr lang="en-GB" b="1" dirty="0">
                <a:solidFill>
                  <a:srgbClr val="000000"/>
                </a:solidFill>
                <a:latin typeface="Century Gothic" panose="020B0502020202020204" pitchFamily="34" charset="0"/>
                <a:ea typeface="Calibri" panose="020F0502020204030204" pitchFamily="34" charset="0"/>
              </a:rPr>
              <a:t>I will do my best to: </a:t>
            </a:r>
            <a:endParaRPr lang="en-GB" dirty="0">
              <a:solidFill>
                <a:srgbClr val="000000"/>
              </a:solidFill>
              <a:ea typeface="Calibri" panose="020F0502020204030204" pitchFamily="34" charset="0"/>
            </a:endParaRPr>
          </a:p>
          <a:p>
            <a:pPr marL="342900" indent="-342900">
              <a:spcAft>
                <a:spcPts val="0"/>
              </a:spcAft>
              <a:buFont typeface="Symbol" panose="05050102010706020507" pitchFamily="18" charset="2"/>
              <a:buChar char=""/>
              <a:defRPr/>
            </a:pPr>
            <a:r>
              <a:rPr lang="en-GB" dirty="0">
                <a:solidFill>
                  <a:srgbClr val="000000"/>
                </a:solidFill>
                <a:latin typeface="Century Gothic" panose="020B0502020202020204" pitchFamily="34" charset="0"/>
                <a:ea typeface="Calibri" panose="020F0502020204030204" pitchFamily="34" charset="0"/>
              </a:rPr>
              <a:t>Work hard and listen carefully to instructions </a:t>
            </a:r>
            <a:endParaRPr lang="en-GB" dirty="0">
              <a:solidFill>
                <a:srgbClr val="000000"/>
              </a:solidFill>
              <a:ea typeface="Calibri" panose="020F0502020204030204" pitchFamily="34" charset="0"/>
            </a:endParaRPr>
          </a:p>
          <a:p>
            <a:pPr marL="342900" indent="-342900">
              <a:spcAft>
                <a:spcPts val="0"/>
              </a:spcAft>
              <a:buFont typeface="Symbol" panose="05050102010706020507" pitchFamily="18" charset="2"/>
              <a:buChar char=""/>
              <a:defRPr/>
            </a:pPr>
            <a:r>
              <a:rPr lang="en-GB" dirty="0">
                <a:solidFill>
                  <a:srgbClr val="000000"/>
                </a:solidFill>
                <a:latin typeface="Century Gothic" panose="020B0502020202020204" pitchFamily="34" charset="0"/>
                <a:ea typeface="Calibri" panose="020F0502020204030204" pitchFamily="34" charset="0"/>
              </a:rPr>
              <a:t>Come to school regularly and be on time </a:t>
            </a:r>
            <a:endParaRPr lang="en-GB" dirty="0">
              <a:solidFill>
                <a:srgbClr val="000000"/>
              </a:solidFill>
              <a:ea typeface="Calibri" panose="020F0502020204030204" pitchFamily="34" charset="0"/>
            </a:endParaRPr>
          </a:p>
          <a:p>
            <a:pPr marL="342900" indent="-342900">
              <a:spcAft>
                <a:spcPts val="0"/>
              </a:spcAft>
              <a:buFont typeface="Symbol" panose="05050102010706020507" pitchFamily="18" charset="2"/>
              <a:buChar char=""/>
              <a:defRPr/>
            </a:pPr>
            <a:r>
              <a:rPr lang="en-GB" dirty="0">
                <a:solidFill>
                  <a:srgbClr val="000000"/>
                </a:solidFill>
                <a:latin typeface="Century Gothic" panose="020B0502020202020204" pitchFamily="34" charset="0"/>
                <a:ea typeface="Calibri" panose="020F0502020204030204" pitchFamily="34" charset="0"/>
              </a:rPr>
              <a:t>Keep to the school rules and behave well </a:t>
            </a:r>
          </a:p>
          <a:p>
            <a:pPr marL="342900" indent="-342900">
              <a:spcAft>
                <a:spcPts val="0"/>
              </a:spcAft>
              <a:buFont typeface="Symbol" panose="05050102010706020507" pitchFamily="18" charset="2"/>
              <a:buChar char=""/>
              <a:defRPr/>
            </a:pPr>
            <a:r>
              <a:rPr lang="en-GB" dirty="0">
                <a:solidFill>
                  <a:srgbClr val="000000"/>
                </a:solidFill>
                <a:latin typeface="Century Gothic" panose="020B0502020202020204" pitchFamily="34" charset="0"/>
                <a:ea typeface="Calibri" panose="020F0502020204030204" pitchFamily="34" charset="0"/>
              </a:rPr>
              <a:t>Demonstrate the school </a:t>
            </a:r>
            <a:r>
              <a:rPr lang="en-GB" dirty="0">
                <a:latin typeface="Century Gothic" panose="020B0502020202020204" pitchFamily="34" charset="0"/>
                <a:ea typeface="Calibri" panose="020F0502020204030204" pitchFamily="34" charset="0"/>
              </a:rPr>
              <a:t>values and be an ambassador for DKH</a:t>
            </a:r>
            <a:endParaRPr lang="en-GB" dirty="0">
              <a:ea typeface="Calibri" panose="020F0502020204030204" pitchFamily="34" charset="0"/>
            </a:endParaRPr>
          </a:p>
          <a:p>
            <a:pPr marL="342900" indent="-342900">
              <a:spcAft>
                <a:spcPts val="0"/>
              </a:spcAft>
              <a:buFont typeface="Symbol" panose="05050102010706020507" pitchFamily="18" charset="2"/>
              <a:buChar char=""/>
              <a:defRPr/>
            </a:pPr>
            <a:r>
              <a:rPr lang="en-GB" dirty="0">
                <a:latin typeface="Century Gothic" panose="020B0502020202020204" pitchFamily="34" charset="0"/>
                <a:ea typeface="Calibri" panose="020F0502020204030204" pitchFamily="34" charset="0"/>
              </a:rPr>
              <a:t>Do my homework regularly and bring it back to school </a:t>
            </a:r>
            <a:endParaRPr lang="en-GB" dirty="0">
              <a:ea typeface="Calibri" panose="020F0502020204030204" pitchFamily="34" charset="0"/>
            </a:endParaRPr>
          </a:p>
          <a:p>
            <a:pPr marL="342900" indent="-342900">
              <a:spcAft>
                <a:spcPts val="0"/>
              </a:spcAft>
              <a:buFont typeface="Symbol" panose="05050102010706020507" pitchFamily="18" charset="2"/>
              <a:buChar char=""/>
              <a:defRPr/>
            </a:pPr>
            <a:r>
              <a:rPr lang="en-GB" dirty="0">
                <a:latin typeface="Century Gothic" panose="020B0502020202020204" pitchFamily="34" charset="0"/>
                <a:ea typeface="Calibri" panose="020F0502020204030204" pitchFamily="34" charset="0"/>
              </a:rPr>
              <a:t>Dress appropriately for school </a:t>
            </a:r>
            <a:endParaRPr lang="en-GB" dirty="0">
              <a:ea typeface="Calibri" panose="020F0502020204030204" pitchFamily="34" charset="0"/>
            </a:endParaRPr>
          </a:p>
          <a:p>
            <a:pPr marL="342900" indent="-342900">
              <a:spcAft>
                <a:spcPts val="0"/>
              </a:spcAft>
              <a:buFont typeface="Symbol" panose="05050102010706020507" pitchFamily="18" charset="2"/>
              <a:buChar char=""/>
              <a:defRPr/>
            </a:pPr>
            <a:r>
              <a:rPr lang="en-GB" dirty="0">
                <a:latin typeface="Century Gothic" panose="020B0502020202020204" pitchFamily="34" charset="0"/>
                <a:ea typeface="Calibri" panose="020F0502020204030204" pitchFamily="34" charset="0"/>
              </a:rPr>
              <a:t>Bring my PE kit into school on days that I have PE lessons </a:t>
            </a:r>
            <a:endParaRPr lang="en-GB" dirty="0">
              <a:ea typeface="Calibri" panose="020F0502020204030204" pitchFamily="34" charset="0"/>
            </a:endParaRPr>
          </a:p>
          <a:p>
            <a:pPr marL="342900" indent="-342900">
              <a:spcAft>
                <a:spcPts val="0"/>
              </a:spcAft>
              <a:buFont typeface="Symbol" panose="05050102010706020507" pitchFamily="18" charset="2"/>
              <a:buChar char=""/>
              <a:defRPr/>
            </a:pPr>
            <a:r>
              <a:rPr lang="en-GB" dirty="0">
                <a:latin typeface="Century Gothic" panose="020B0502020202020204" pitchFamily="34" charset="0"/>
                <a:ea typeface="Calibri" panose="020F0502020204030204" pitchFamily="34" charset="0"/>
              </a:rPr>
              <a:t>Take good care of the school environment </a:t>
            </a:r>
            <a:endParaRPr lang="en-GB" dirty="0">
              <a:ea typeface="Calibri" panose="020F0502020204030204" pitchFamily="34" charset="0"/>
            </a:endParaRPr>
          </a:p>
          <a:p>
            <a:pPr marL="342900" indent="-342900">
              <a:spcAft>
                <a:spcPts val="0"/>
              </a:spcAft>
              <a:buFont typeface="Symbol" panose="05050102010706020507" pitchFamily="18" charset="2"/>
              <a:buChar char=""/>
              <a:defRPr/>
            </a:pPr>
            <a:r>
              <a:rPr lang="en-GB" dirty="0">
                <a:latin typeface="Century Gothic" panose="020B0502020202020204" pitchFamily="34" charset="0"/>
                <a:ea typeface="Calibri" panose="020F0502020204030204" pitchFamily="34" charset="0"/>
              </a:rPr>
              <a:t>Work hard to achieve my targets and aim to beat them </a:t>
            </a:r>
          </a:p>
          <a:p>
            <a:pPr marL="342900" indent="-342900">
              <a:spcAft>
                <a:spcPts val="0"/>
              </a:spcAft>
              <a:buFont typeface="Symbol" panose="05050102010706020507" pitchFamily="18" charset="2"/>
              <a:buChar char=""/>
              <a:defRPr/>
            </a:pPr>
            <a:r>
              <a:rPr lang="en-GB" dirty="0">
                <a:latin typeface="Century Gothic" panose="020B0502020202020204" pitchFamily="34" charset="0"/>
                <a:ea typeface="Calibri" panose="020F0502020204030204" pitchFamily="34" charset="0"/>
              </a:rPr>
              <a:t>Do my best and work hard</a:t>
            </a:r>
          </a:p>
          <a:p>
            <a:pPr marL="342900" indent="-342900">
              <a:spcAft>
                <a:spcPts val="0"/>
              </a:spcAft>
              <a:buFont typeface="Symbol" panose="05050102010706020507" pitchFamily="18" charset="2"/>
              <a:buChar char=""/>
              <a:defRPr/>
            </a:pPr>
            <a:r>
              <a:rPr lang="en-GB" dirty="0">
                <a:latin typeface="Century Gothic" panose="020B0502020202020204" pitchFamily="34" charset="0"/>
                <a:ea typeface="Calibri" panose="020F0502020204030204" pitchFamily="34" charset="0"/>
              </a:rPr>
              <a:t>Strive to follow the class moto of being ‘Respectful, Ready and Safe’</a:t>
            </a:r>
            <a:endParaRPr lang="en-GB" dirty="0">
              <a:ea typeface="Calibri" panose="020F0502020204030204" pitchFamily="34" charset="0"/>
            </a:endParaRPr>
          </a:p>
          <a:p>
            <a:pPr>
              <a:spcAft>
                <a:spcPts val="0"/>
              </a:spcAft>
              <a:defRPr/>
            </a:pPr>
            <a:endParaRPr lang="en-GB" dirty="0">
              <a:solidFill>
                <a:srgbClr val="000000"/>
              </a:solidFill>
              <a:ea typeface="Calibri" panose="020F0502020204030204" pitchFamily="34" charset="0"/>
            </a:endParaRPr>
          </a:p>
        </p:txBody>
      </p:sp>
      <p:pic>
        <p:nvPicPr>
          <p:cNvPr id="20484" name="Picture 5">
            <a:extLst>
              <a:ext uri="{FF2B5EF4-FFF2-40B4-BE49-F238E27FC236}">
                <a16:creationId xmlns:a16="http://schemas.microsoft.com/office/drawing/2014/main" id="{0CC69FA1-CDF8-4B29-87D7-C5915977EC9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56550" y="160338"/>
            <a:ext cx="10033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A943EC-F33A-493E-A07D-F46D9FB15EAF}"/>
              </a:ext>
            </a:extLst>
          </p:cNvPr>
          <p:cNvSpPr/>
          <p:nvPr/>
        </p:nvSpPr>
        <p:spPr>
          <a:xfrm>
            <a:off x="712788" y="1222375"/>
            <a:ext cx="7705725" cy="5724525"/>
          </a:xfrm>
          <a:prstGeom prst="rect">
            <a:avLst/>
          </a:prstGeom>
        </p:spPr>
        <p:txBody>
          <a:bodyPr>
            <a:spAutoFit/>
          </a:bodyPr>
          <a:lstStyle/>
          <a:p>
            <a:pPr>
              <a:spcAft>
                <a:spcPts val="0"/>
              </a:spcAft>
              <a:defRPr/>
            </a:pPr>
            <a:r>
              <a:rPr lang="en-GB" sz="1400" b="1" dirty="0">
                <a:solidFill>
                  <a:srgbClr val="000000"/>
                </a:solidFill>
                <a:latin typeface="Century Gothic" panose="020B0502020202020204" pitchFamily="34" charset="0"/>
                <a:ea typeface="Calibri" panose="020F0502020204030204" pitchFamily="34" charset="0"/>
              </a:rPr>
              <a:t>Will do its best to: </a:t>
            </a:r>
            <a:endParaRPr lang="en-GB" sz="1400" dirty="0">
              <a:solidFill>
                <a:srgbClr val="000000"/>
              </a:solidFill>
              <a:latin typeface="Century Gothic" panose="020B0502020202020204" pitchFamily="34" charset="0"/>
              <a:ea typeface="Calibri" panose="020F0502020204030204" pitchFamily="34" charset="0"/>
            </a:endParaRPr>
          </a:p>
          <a:p>
            <a:pPr marL="285750" indent="-285750">
              <a:spcAft>
                <a:spcPts val="0"/>
              </a:spcAft>
              <a:buFont typeface="Arial" panose="020B0604020202020204" pitchFamily="34" charset="0"/>
              <a:buChar char="•"/>
              <a:defRPr/>
            </a:pPr>
            <a:r>
              <a:rPr lang="en-GB" sz="1400" dirty="0">
                <a:solidFill>
                  <a:srgbClr val="000000"/>
                </a:solidFill>
                <a:latin typeface="Century Gothic" panose="020B0502020202020204" pitchFamily="34" charset="0"/>
                <a:ea typeface="Calibri" panose="020F0502020204030204" pitchFamily="34" charset="0"/>
              </a:rPr>
              <a:t> Encourage your child to do his/ her best at all times </a:t>
            </a:r>
          </a:p>
          <a:p>
            <a:pPr marL="342900" indent="-342900">
              <a:spcAft>
                <a:spcPts val="0"/>
              </a:spcAft>
              <a:buFont typeface="Symbol" panose="05050102010706020507" pitchFamily="18" charset="2"/>
              <a:buChar char=""/>
              <a:defRPr/>
            </a:pPr>
            <a:r>
              <a:rPr lang="en-GB" sz="1400" dirty="0">
                <a:solidFill>
                  <a:srgbClr val="000000"/>
                </a:solidFill>
                <a:latin typeface="Century Gothic" panose="020B0502020202020204" pitchFamily="34" charset="0"/>
                <a:ea typeface="Calibri" panose="020F0502020204030204" pitchFamily="34" charset="0"/>
              </a:rPr>
              <a:t>Expect the best from your child in behaviour and work </a:t>
            </a:r>
          </a:p>
          <a:p>
            <a:pPr marL="342900" indent="-342900">
              <a:spcAft>
                <a:spcPts val="0"/>
              </a:spcAft>
              <a:buFont typeface="Symbol" panose="05050102010706020507" pitchFamily="18" charset="2"/>
              <a:buChar char=""/>
              <a:defRPr/>
            </a:pPr>
            <a:r>
              <a:rPr lang="en-GB" sz="1400" dirty="0">
                <a:solidFill>
                  <a:srgbClr val="000000"/>
                </a:solidFill>
                <a:latin typeface="Century Gothic" panose="020B0502020202020204" pitchFamily="34" charset="0"/>
                <a:ea typeface="Calibri" panose="020F0502020204030204" pitchFamily="34" charset="0"/>
              </a:rPr>
              <a:t>Inform parents and carers regularly how their child is progressing </a:t>
            </a:r>
          </a:p>
          <a:p>
            <a:pPr marL="342900" indent="-342900">
              <a:spcAft>
                <a:spcPts val="0"/>
              </a:spcAft>
              <a:buFont typeface="Symbol" panose="05050102010706020507" pitchFamily="18" charset="2"/>
              <a:buChar char=""/>
              <a:defRPr/>
            </a:pPr>
            <a:r>
              <a:rPr lang="en-GB" sz="1400" dirty="0">
                <a:solidFill>
                  <a:srgbClr val="000000"/>
                </a:solidFill>
                <a:latin typeface="Century Gothic" panose="020B0502020202020204" pitchFamily="34" charset="0"/>
                <a:ea typeface="Calibri" panose="020F0502020204030204" pitchFamily="34" charset="0"/>
              </a:rPr>
              <a:t>Inform children, parents and carers what the teachers aim to teach your child each term </a:t>
            </a:r>
          </a:p>
          <a:p>
            <a:pPr marL="342900" indent="-342900">
              <a:spcAft>
                <a:spcPts val="0"/>
              </a:spcAft>
              <a:buFont typeface="Symbol" panose="05050102010706020507" pitchFamily="18" charset="2"/>
              <a:buChar char=""/>
              <a:defRPr/>
            </a:pPr>
            <a:r>
              <a:rPr lang="en-GB" sz="1400" dirty="0">
                <a:solidFill>
                  <a:srgbClr val="000000"/>
                </a:solidFill>
                <a:latin typeface="Century Gothic" panose="020B0502020202020204" pitchFamily="34" charset="0"/>
                <a:ea typeface="Calibri" panose="020F0502020204030204" pitchFamily="34" charset="0"/>
              </a:rPr>
              <a:t>Take reasonable steps to ensure the safety, happiness and self-confidence of all your child </a:t>
            </a:r>
          </a:p>
          <a:p>
            <a:pPr marL="342900" indent="-342900">
              <a:spcAft>
                <a:spcPts val="0"/>
              </a:spcAft>
              <a:buFont typeface="Symbol" panose="05050102010706020507" pitchFamily="18" charset="2"/>
              <a:buChar char=""/>
              <a:defRPr/>
            </a:pPr>
            <a:r>
              <a:rPr lang="en-GB" sz="1400" b="1" dirty="0">
                <a:solidFill>
                  <a:srgbClr val="FF0000"/>
                </a:solidFill>
                <a:latin typeface="Century Gothic" panose="020B0502020202020204" pitchFamily="34" charset="0"/>
                <a:ea typeface="Calibri" panose="020F0502020204030204" pitchFamily="34" charset="0"/>
              </a:rPr>
              <a:t>Be open and welcoming at all reasonable times and offer opportunities for parents and cares to become involved in the daily life of the school </a:t>
            </a:r>
          </a:p>
          <a:p>
            <a:pPr marL="342900" indent="-342900">
              <a:spcAft>
                <a:spcPts val="0"/>
              </a:spcAft>
              <a:buFont typeface="Symbol" panose="05050102010706020507" pitchFamily="18" charset="2"/>
              <a:buChar char=""/>
              <a:defRPr/>
            </a:pPr>
            <a:r>
              <a:rPr lang="en-GB" sz="1400" dirty="0">
                <a:solidFill>
                  <a:srgbClr val="000000"/>
                </a:solidFill>
                <a:latin typeface="Century Gothic" panose="020B0502020202020204" pitchFamily="34" charset="0"/>
                <a:ea typeface="Calibri" panose="020F0502020204030204" pitchFamily="34" charset="0"/>
              </a:rPr>
              <a:t>Set, mark and monitor </a:t>
            </a:r>
            <a:r>
              <a:rPr lang="en-GB" sz="1400" dirty="0">
                <a:latin typeface="Century Gothic" panose="020B0502020202020204" pitchFamily="34" charset="0"/>
                <a:ea typeface="Calibri" panose="020F0502020204030204" pitchFamily="34" charset="0"/>
              </a:rPr>
              <a:t>homework</a:t>
            </a:r>
            <a:r>
              <a:rPr lang="en-GB" sz="1400" dirty="0">
                <a:solidFill>
                  <a:srgbClr val="000000"/>
                </a:solidFill>
                <a:latin typeface="Century Gothic" panose="020B0502020202020204" pitchFamily="34" charset="0"/>
                <a:ea typeface="Calibri" panose="020F0502020204030204" pitchFamily="34" charset="0"/>
              </a:rPr>
              <a:t> tasks regularly in keeping with the school’s policy </a:t>
            </a:r>
          </a:p>
          <a:p>
            <a:pPr marL="342900" indent="-342900">
              <a:spcAft>
                <a:spcPts val="0"/>
              </a:spcAft>
              <a:buFont typeface="Symbol" panose="05050102010706020507" pitchFamily="18" charset="2"/>
              <a:buChar char=""/>
              <a:defRPr/>
            </a:pPr>
            <a:r>
              <a:rPr lang="en-GB" sz="1400" b="1" dirty="0">
                <a:solidFill>
                  <a:srgbClr val="FF0000"/>
                </a:solidFill>
                <a:latin typeface="Century Gothic" panose="020B0502020202020204" pitchFamily="34" charset="0"/>
                <a:ea typeface="Calibri" panose="020F0502020204030204" pitchFamily="34" charset="0"/>
              </a:rPr>
              <a:t>Contact parents and carers as soon as possible if we are concerned about your child’s learning</a:t>
            </a:r>
            <a:r>
              <a:rPr lang="en-GB" sz="1400" b="1" dirty="0">
                <a:solidFill>
                  <a:srgbClr val="3333FF"/>
                </a:solidFill>
                <a:latin typeface="Century Gothic" panose="020B0502020202020204" pitchFamily="34" charset="0"/>
                <a:ea typeface="Calibri" panose="020F0502020204030204" pitchFamily="34" charset="0"/>
              </a:rPr>
              <a:t>,</a:t>
            </a:r>
            <a:r>
              <a:rPr lang="en-GB" sz="1400" b="1" dirty="0">
                <a:solidFill>
                  <a:srgbClr val="FF0000"/>
                </a:solidFill>
                <a:latin typeface="Century Gothic" panose="020B0502020202020204" pitchFamily="34" charset="0"/>
                <a:ea typeface="Calibri" panose="020F0502020204030204" pitchFamily="34" charset="0"/>
              </a:rPr>
              <a:t> progress or behaviour </a:t>
            </a:r>
          </a:p>
          <a:p>
            <a:pPr marL="342900" indent="-342900">
              <a:spcAft>
                <a:spcPts val="0"/>
              </a:spcAft>
              <a:buFont typeface="Symbol" panose="05050102010706020507" pitchFamily="18" charset="2"/>
              <a:buChar char=""/>
              <a:defRPr/>
            </a:pPr>
            <a:r>
              <a:rPr lang="en-GB" sz="1400" dirty="0">
                <a:solidFill>
                  <a:srgbClr val="000000"/>
                </a:solidFill>
                <a:latin typeface="Century Gothic" panose="020B0502020202020204" pitchFamily="34" charset="0"/>
                <a:ea typeface="Calibri" panose="020F0502020204030204" pitchFamily="34" charset="0"/>
              </a:rPr>
              <a:t>Contact parents and carers if there is a persistent problem concerning your child’s attendance or punctuality </a:t>
            </a:r>
          </a:p>
          <a:p>
            <a:pPr marL="342900" indent="-342900">
              <a:spcAft>
                <a:spcPts val="0"/>
              </a:spcAft>
              <a:buFont typeface="Symbol" panose="05050102010706020507" pitchFamily="18" charset="2"/>
              <a:buChar char=""/>
              <a:defRPr/>
            </a:pPr>
            <a:r>
              <a:rPr lang="en-GB" sz="1400" b="1" dirty="0">
                <a:solidFill>
                  <a:srgbClr val="FF0000"/>
                </a:solidFill>
                <a:latin typeface="Century Gothic" panose="020B0502020202020204" pitchFamily="34" charset="0"/>
                <a:ea typeface="Calibri" panose="020F0502020204030204" pitchFamily="34" charset="0"/>
              </a:rPr>
              <a:t>Offer a broad and balanced curriculum which meets the needs of your child  (the curriculum may be adjusted depending on </a:t>
            </a:r>
            <a:r>
              <a:rPr lang="en-GB" sz="1400" b="1" dirty="0" err="1">
                <a:solidFill>
                  <a:srgbClr val="FF0000"/>
                </a:solidFill>
                <a:latin typeface="Century Gothic" panose="020B0502020202020204" pitchFamily="34" charset="0"/>
                <a:ea typeface="Calibri" panose="020F0502020204030204" pitchFamily="34" charset="0"/>
              </a:rPr>
              <a:t>DfE</a:t>
            </a:r>
            <a:r>
              <a:rPr lang="en-GB" sz="1400" b="1" dirty="0">
                <a:solidFill>
                  <a:srgbClr val="FF0000"/>
                </a:solidFill>
                <a:latin typeface="Century Gothic" panose="020B0502020202020204" pitchFamily="34" charset="0"/>
                <a:ea typeface="Calibri" panose="020F0502020204030204" pitchFamily="34" charset="0"/>
              </a:rPr>
              <a:t> guidelines)</a:t>
            </a:r>
          </a:p>
          <a:p>
            <a:pPr marL="342900" indent="-342900">
              <a:spcAft>
                <a:spcPts val="0"/>
              </a:spcAft>
              <a:buFont typeface="Symbol" panose="05050102010706020507" pitchFamily="18" charset="2"/>
              <a:buChar char=""/>
              <a:defRPr/>
            </a:pPr>
            <a:r>
              <a:rPr lang="en-GB" sz="1400" dirty="0">
                <a:solidFill>
                  <a:srgbClr val="000000"/>
                </a:solidFill>
                <a:latin typeface="Century Gothic" panose="020B0502020202020204" pitchFamily="34" charset="0"/>
                <a:ea typeface="Calibri" panose="020F0502020204030204" pitchFamily="34" charset="0"/>
              </a:rPr>
              <a:t>Provide healthy lunch options </a:t>
            </a:r>
          </a:p>
          <a:p>
            <a:pPr marL="342900" indent="-342900">
              <a:spcAft>
                <a:spcPts val="0"/>
              </a:spcAft>
              <a:buFont typeface="Symbol" panose="05050102010706020507" pitchFamily="18" charset="2"/>
              <a:buChar char=""/>
              <a:defRPr/>
            </a:pPr>
            <a:r>
              <a:rPr lang="en-GB" sz="1400" dirty="0">
                <a:solidFill>
                  <a:srgbClr val="000000"/>
                </a:solidFill>
                <a:latin typeface="Century Gothic" panose="020B0502020202020204" pitchFamily="34" charset="0"/>
                <a:ea typeface="Calibri" panose="020F0502020204030204" pitchFamily="34" charset="0"/>
              </a:rPr>
              <a:t>Listen to your child’s ideas and encourage him/ her to speak out </a:t>
            </a:r>
          </a:p>
          <a:p>
            <a:pPr marL="342900" indent="-342900">
              <a:spcAft>
                <a:spcPts val="0"/>
              </a:spcAft>
              <a:buFont typeface="Symbol" panose="05050102010706020507" pitchFamily="18" charset="2"/>
              <a:buChar char=""/>
              <a:defRPr/>
            </a:pPr>
            <a:r>
              <a:rPr lang="en-GB" sz="1400" dirty="0">
                <a:solidFill>
                  <a:srgbClr val="000000"/>
                </a:solidFill>
                <a:latin typeface="Century Gothic" panose="020B0502020202020204" pitchFamily="34" charset="0"/>
                <a:ea typeface="Calibri" panose="020F0502020204030204" pitchFamily="34" charset="0"/>
              </a:rPr>
              <a:t>Encourage your child to keep fit and active </a:t>
            </a:r>
          </a:p>
          <a:p>
            <a:pPr marL="342900" indent="-342900">
              <a:spcAft>
                <a:spcPts val="0"/>
              </a:spcAft>
              <a:buFont typeface="Symbol" panose="05050102010706020507" pitchFamily="18" charset="2"/>
              <a:buChar char=""/>
              <a:defRPr/>
            </a:pPr>
            <a:r>
              <a:rPr lang="en-GB" sz="1400" b="1" dirty="0">
                <a:solidFill>
                  <a:srgbClr val="FF0000"/>
                </a:solidFill>
                <a:latin typeface="Century Gothic" panose="020B0502020202020204" pitchFamily="34" charset="0"/>
                <a:ea typeface="Calibri" panose="020F0502020204030204" pitchFamily="34" charset="0"/>
              </a:rPr>
              <a:t>Challenge your child and ensure that he/ she does his/ her best </a:t>
            </a:r>
          </a:p>
          <a:p>
            <a:pPr marL="342900" indent="-342900">
              <a:spcAft>
                <a:spcPts val="0"/>
              </a:spcAft>
              <a:buFont typeface="Symbol" panose="05050102010706020507" pitchFamily="18" charset="2"/>
              <a:buChar char=""/>
              <a:defRPr/>
            </a:pPr>
            <a:r>
              <a:rPr lang="en-GB" sz="1400" dirty="0">
                <a:solidFill>
                  <a:srgbClr val="000000"/>
                </a:solidFill>
                <a:latin typeface="Century Gothic" panose="020B0502020202020204" pitchFamily="34" charset="0"/>
                <a:ea typeface="Calibri" panose="020F0502020204030204" pitchFamily="34" charset="0"/>
              </a:rPr>
              <a:t>Ensure your child understands the teacher and any curriculum covered</a:t>
            </a:r>
          </a:p>
          <a:p>
            <a:pPr marL="342900" indent="-342900">
              <a:spcAft>
                <a:spcPts val="0"/>
              </a:spcAft>
              <a:buFont typeface="Symbol" panose="05050102010706020507" pitchFamily="18" charset="2"/>
              <a:buChar char=""/>
              <a:defRPr/>
            </a:pPr>
            <a:r>
              <a:rPr lang="en-GB" sz="1400" dirty="0">
                <a:latin typeface="Century Gothic" panose="020B0502020202020204" pitchFamily="34" charset="0"/>
                <a:ea typeface="Calibri" panose="020F0502020204030204" pitchFamily="34" charset="0"/>
              </a:rPr>
              <a:t>Maintain a professional and positive partnership with parents and carers, even in difficult times.</a:t>
            </a:r>
          </a:p>
          <a:p>
            <a:pPr marL="342900" indent="-342900">
              <a:spcAft>
                <a:spcPts val="0"/>
              </a:spcAft>
              <a:buFont typeface="Symbol" panose="05050102010706020507" pitchFamily="18" charset="2"/>
              <a:buChar char=""/>
              <a:defRPr/>
            </a:pPr>
            <a:endParaRPr lang="en-GB" sz="1400" dirty="0">
              <a:solidFill>
                <a:srgbClr val="000000"/>
              </a:solidFill>
              <a:latin typeface="Century Gothic" panose="020B0502020202020204" pitchFamily="34" charset="0"/>
              <a:ea typeface="Calibri" panose="020F0502020204030204" pitchFamily="34" charset="0"/>
            </a:endParaRPr>
          </a:p>
          <a:p>
            <a:pPr>
              <a:defRPr/>
            </a:pPr>
            <a:endParaRPr lang="en-GB" sz="1600" dirty="0">
              <a:latin typeface="Century Gothic" panose="020B0502020202020204" pitchFamily="34" charset="0"/>
            </a:endParaRPr>
          </a:p>
        </p:txBody>
      </p:sp>
      <p:sp>
        <p:nvSpPr>
          <p:cNvPr id="5" name="TextBox 4">
            <a:extLst>
              <a:ext uri="{FF2B5EF4-FFF2-40B4-BE49-F238E27FC236}">
                <a16:creationId xmlns:a16="http://schemas.microsoft.com/office/drawing/2014/main" id="{A2799F56-3CD4-4342-9311-7ECF3F77EEE2}"/>
              </a:ext>
            </a:extLst>
          </p:cNvPr>
          <p:cNvSpPr txBox="1"/>
          <p:nvPr/>
        </p:nvSpPr>
        <p:spPr>
          <a:xfrm>
            <a:off x="581025" y="152400"/>
            <a:ext cx="7969250" cy="1323975"/>
          </a:xfrm>
          <a:prstGeom prst="rect">
            <a:avLst/>
          </a:prstGeom>
          <a:noFill/>
        </p:spPr>
        <p:txBody>
          <a:bodyPr>
            <a:spAutoFit/>
          </a:bodyPr>
          <a:lstStyle/>
          <a:p>
            <a:pPr algn="ctr">
              <a:defRPr/>
            </a:pPr>
            <a:r>
              <a:rPr lang="en-US" altLang="en-US" sz="4000" b="1" dirty="0">
                <a:solidFill>
                  <a:srgbClr val="CC0000"/>
                </a:solidFill>
                <a:effectLst>
                  <a:outerShdw blurRad="38100" dist="38100" dir="2700000" algn="tl">
                    <a:srgbClr val="C0C0C0"/>
                  </a:outerShdw>
                </a:effectLst>
                <a:latin typeface="Century Gothic" panose="020B0502020202020204" pitchFamily="34" charset="0"/>
                <a:ea typeface="ヒラギノ角ゴ Pro W3" pitchFamily="-84" charset="-128"/>
              </a:rPr>
              <a:t>Home - School Agreement School:</a:t>
            </a:r>
            <a:endParaRPr lang="en-GB" sz="4000" b="1" dirty="0">
              <a:effectLst>
                <a:outerShdw blurRad="38100" dist="38100" dir="2700000" algn="tl">
                  <a:srgbClr val="000000">
                    <a:alpha val="43137"/>
                  </a:srgbClr>
                </a:outerShdw>
              </a:effectLst>
              <a:latin typeface="Century Gothic" panose="020B0502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2530" name="Picture 1">
            <a:extLst>
              <a:ext uri="{FF2B5EF4-FFF2-40B4-BE49-F238E27FC236}">
                <a16:creationId xmlns:a16="http://schemas.microsoft.com/office/drawing/2014/main" id="{4218CBF6-7191-4C63-9F4C-66630C6FD46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4288"/>
            <a:ext cx="9144000" cy="689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38106-D281-4C04-9C83-8E246AF75AFB}"/>
              </a:ext>
            </a:extLst>
          </p:cNvPr>
          <p:cNvSpPr>
            <a:spLocks noGrp="1"/>
          </p:cNvSpPr>
          <p:nvPr>
            <p:ph type="title"/>
          </p:nvPr>
        </p:nvSpPr>
        <p:spPr/>
        <p:txBody>
          <a:bodyPr/>
          <a:lstStyle/>
          <a:p>
            <a:pPr algn="ctr">
              <a:defRPr/>
            </a:pPr>
            <a:r>
              <a:rPr lang="en-US" altLang="en-US" sz="3600" b="1" dirty="0">
                <a:solidFill>
                  <a:srgbClr val="CC0000"/>
                </a:solidFill>
                <a:effectLst>
                  <a:outerShdw blurRad="38100" dist="38100" dir="2700000" algn="tl">
                    <a:srgbClr val="C0C0C0"/>
                  </a:outerShdw>
                </a:effectLst>
                <a:latin typeface="Century Gothic" panose="020B0502020202020204" pitchFamily="34" charset="0"/>
                <a:ea typeface="ヒラギノ角ゴ Pro W3" pitchFamily="-84" charset="-128"/>
              </a:rPr>
              <a:t>RSE</a:t>
            </a:r>
            <a:endParaRPr lang="en-GB" dirty="0"/>
          </a:p>
        </p:txBody>
      </p:sp>
      <p:sp>
        <p:nvSpPr>
          <p:cNvPr id="23555" name="Content Placeholder 2">
            <a:extLst>
              <a:ext uri="{FF2B5EF4-FFF2-40B4-BE49-F238E27FC236}">
                <a16:creationId xmlns:a16="http://schemas.microsoft.com/office/drawing/2014/main" id="{A1F98D8A-44E3-400D-AFBC-05BD3ACC815A}"/>
              </a:ext>
            </a:extLst>
          </p:cNvPr>
          <p:cNvSpPr>
            <a:spLocks noGrp="1"/>
          </p:cNvSpPr>
          <p:nvPr>
            <p:ph idx="1"/>
          </p:nvPr>
        </p:nvSpPr>
        <p:spPr/>
        <p:txBody>
          <a:bodyPr/>
          <a:lstStyle/>
          <a:p>
            <a:r>
              <a:rPr lang="en-GB" altLang="en-US">
                <a:latin typeface="Century Gothic" panose="020B0502020202020204" pitchFamily="34" charset="0"/>
              </a:rPr>
              <a:t>Relationships education is </a:t>
            </a:r>
            <a:r>
              <a:rPr lang="en-GB" altLang="en-US" b="1">
                <a:latin typeface="Century Gothic" panose="020B0502020202020204" pitchFamily="34" charset="0"/>
              </a:rPr>
              <a:t>statutory</a:t>
            </a:r>
            <a:r>
              <a:rPr lang="en-GB" altLang="en-US">
                <a:latin typeface="Century Gothic" panose="020B0502020202020204" pitchFamily="34" charset="0"/>
              </a:rPr>
              <a:t> in all primary schools in England. In line with government guidance.</a:t>
            </a:r>
          </a:p>
          <a:p>
            <a:r>
              <a:rPr lang="en-GB" altLang="en-US">
                <a:latin typeface="Century Gothic" panose="020B0502020202020204" pitchFamily="34" charset="0"/>
              </a:rPr>
              <a:t>We will continue delivering the Christopher Winter’s Programme. CWP's success is based on a thorough understanding of what constitutes effective teaching and learning for both teachers and pupils. They have been awarded the Award for Excellence in SRE.</a:t>
            </a:r>
          </a:p>
          <a:p>
            <a:r>
              <a:rPr lang="en-GB" altLang="en-US">
                <a:latin typeface="Century Gothic" panose="020B0502020202020204" pitchFamily="34" charset="0"/>
              </a:rPr>
              <a:t>Lessons are delivered in the Summer Term</a:t>
            </a:r>
          </a:p>
          <a:p>
            <a:r>
              <a:rPr lang="en-GB" altLang="en-US">
                <a:latin typeface="Century Gothic" panose="020B0502020202020204" pitchFamily="34" charset="0"/>
              </a:rPr>
              <a:t>The focus is on science and changes and an overview of all lessons is available on our website in addition to a video of FAQs.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D3255613-CFA9-4D37-8E80-D5A84E720D2D}"/>
              </a:ext>
            </a:extLst>
          </p:cNvPr>
          <p:cNvSpPr>
            <a:spLocks noGrp="1"/>
          </p:cNvSpPr>
          <p:nvPr>
            <p:ph type="title"/>
          </p:nvPr>
        </p:nvSpPr>
        <p:spPr>
          <a:xfrm>
            <a:off x="655638" y="333375"/>
            <a:ext cx="6799262" cy="928688"/>
          </a:xfrm>
        </p:spPr>
        <p:txBody>
          <a:bodyPr rtlCol="0">
            <a:normAutofit/>
          </a:bodyPr>
          <a:lstStyle/>
          <a:p>
            <a:pPr algn="ctr" eaLnBrk="1" fontAlgn="auto" hangingPunct="1">
              <a:spcAft>
                <a:spcPts val="0"/>
              </a:spcAft>
              <a:defRPr/>
            </a:pPr>
            <a:r>
              <a:rPr lang="en-US" altLang="en-US" sz="3200" b="1" dirty="0">
                <a:solidFill>
                  <a:srgbClr val="CC0000"/>
                </a:solidFill>
                <a:effectLst>
                  <a:outerShdw blurRad="38100" dist="38100" dir="2700000" algn="tl">
                    <a:srgbClr val="C0C0C0"/>
                  </a:outerShdw>
                </a:effectLst>
                <a:latin typeface="Century Gothic" panose="020B0502020202020204" pitchFamily="34" charset="0"/>
                <a:ea typeface="ヒラギノ角ゴ Pro W3" pitchFamily="-84" charset="-128"/>
              </a:rPr>
              <a:t>Ways to Help</a:t>
            </a:r>
            <a:endParaRPr lang="en-GB" altLang="en-US" b="1" dirty="0">
              <a:solidFill>
                <a:srgbClr val="C00000"/>
              </a:solidFill>
              <a:effectLst>
                <a:outerShdw blurRad="38100" dist="38100" dir="2700000" algn="tl">
                  <a:srgbClr val="000000">
                    <a:alpha val="43137"/>
                  </a:srgbClr>
                </a:outerShdw>
              </a:effectLst>
              <a:latin typeface="Century Gothic" panose="020B0502020202020204" pitchFamily="34" charset="0"/>
            </a:endParaRPr>
          </a:p>
        </p:txBody>
      </p:sp>
      <p:sp>
        <p:nvSpPr>
          <p:cNvPr id="23555" name="Content Placeholder 2">
            <a:extLst>
              <a:ext uri="{FF2B5EF4-FFF2-40B4-BE49-F238E27FC236}">
                <a16:creationId xmlns:a16="http://schemas.microsoft.com/office/drawing/2014/main" id="{00986506-EABF-4020-AF4E-72E7324BD5D2}"/>
              </a:ext>
            </a:extLst>
          </p:cNvPr>
          <p:cNvSpPr>
            <a:spLocks noGrp="1"/>
          </p:cNvSpPr>
          <p:nvPr>
            <p:ph idx="1"/>
          </p:nvPr>
        </p:nvSpPr>
        <p:spPr>
          <a:xfrm>
            <a:off x="323850" y="1052513"/>
            <a:ext cx="8569325" cy="5545137"/>
          </a:xfrm>
        </p:spPr>
        <p:txBody>
          <a:bodyPr rtlCol="0">
            <a:normAutofit fontScale="77500" lnSpcReduction="20000"/>
          </a:bodyPr>
          <a:lstStyle/>
          <a:p>
            <a:pPr eaLnBrk="1" fontAlgn="auto" hangingPunct="1">
              <a:spcAft>
                <a:spcPts val="0"/>
              </a:spcAft>
              <a:buFont typeface="Arial"/>
              <a:buChar char="•"/>
              <a:defRPr/>
            </a:pPr>
            <a:r>
              <a:rPr lang="en-GB" altLang="en-US" sz="2800" dirty="0">
                <a:solidFill>
                  <a:schemeClr val="tx1">
                    <a:lumMod val="85000"/>
                    <a:lumOff val="15000"/>
                  </a:schemeClr>
                </a:solidFill>
                <a:latin typeface="Century Gothic" panose="020B0502020202020204" pitchFamily="34" charset="0"/>
              </a:rPr>
              <a:t>Encourage children to write regularly including: cards, lists, letters, stories, postcards, fact files. Celebrate clear, cursive handwriting.</a:t>
            </a:r>
          </a:p>
          <a:p>
            <a:pPr eaLnBrk="1" fontAlgn="auto" hangingPunct="1">
              <a:spcAft>
                <a:spcPts val="0"/>
              </a:spcAft>
              <a:buFont typeface="Arial"/>
              <a:buChar char="•"/>
              <a:defRPr/>
            </a:pPr>
            <a:endParaRPr lang="en-GB" altLang="en-US" sz="2800" dirty="0">
              <a:solidFill>
                <a:schemeClr val="tx1">
                  <a:lumMod val="85000"/>
                  <a:lumOff val="15000"/>
                </a:schemeClr>
              </a:solidFill>
              <a:latin typeface="Century Gothic" panose="020B0502020202020204" pitchFamily="34" charset="0"/>
            </a:endParaRPr>
          </a:p>
          <a:p>
            <a:pPr eaLnBrk="1" fontAlgn="auto" hangingPunct="1">
              <a:spcAft>
                <a:spcPts val="0"/>
              </a:spcAft>
              <a:buFont typeface="Arial"/>
              <a:buChar char="•"/>
              <a:defRPr/>
            </a:pPr>
            <a:r>
              <a:rPr lang="en-GB" altLang="en-US" sz="2800" dirty="0">
                <a:solidFill>
                  <a:schemeClr val="tx1">
                    <a:lumMod val="85000"/>
                    <a:lumOff val="15000"/>
                  </a:schemeClr>
                </a:solidFill>
                <a:latin typeface="Century Gothic" panose="020B0502020202020204" pitchFamily="34" charset="0"/>
              </a:rPr>
              <a:t>Read with your child as often as you can and ask them questions so that they can interrogate the text. </a:t>
            </a:r>
            <a:r>
              <a:rPr lang="en-GB" altLang="en-US" sz="2800" b="1" dirty="0">
                <a:solidFill>
                  <a:schemeClr val="tx1">
                    <a:lumMod val="85000"/>
                    <a:lumOff val="15000"/>
                  </a:schemeClr>
                </a:solidFill>
                <a:latin typeface="Century Gothic" panose="020B0502020202020204" pitchFamily="34" charset="0"/>
              </a:rPr>
              <a:t>Encourage a love of reading!</a:t>
            </a:r>
          </a:p>
          <a:p>
            <a:pPr marL="0" indent="0" eaLnBrk="1" fontAlgn="auto" hangingPunct="1">
              <a:spcAft>
                <a:spcPts val="0"/>
              </a:spcAft>
              <a:buFont typeface="Wingdings 3" charset="2"/>
              <a:buNone/>
              <a:defRPr/>
            </a:pPr>
            <a:endParaRPr lang="en-GB" altLang="en-US" sz="2800" dirty="0">
              <a:solidFill>
                <a:schemeClr val="tx1">
                  <a:lumMod val="85000"/>
                  <a:lumOff val="15000"/>
                </a:schemeClr>
              </a:solidFill>
              <a:latin typeface="Century Gothic" panose="020B0502020202020204" pitchFamily="34" charset="0"/>
            </a:endParaRPr>
          </a:p>
          <a:p>
            <a:pPr eaLnBrk="1" fontAlgn="auto" hangingPunct="1">
              <a:spcAft>
                <a:spcPts val="0"/>
              </a:spcAft>
              <a:buFont typeface="Arial"/>
              <a:buChar char="•"/>
              <a:defRPr/>
            </a:pPr>
            <a:r>
              <a:rPr lang="en-GB" altLang="en-US" sz="2800" dirty="0">
                <a:solidFill>
                  <a:schemeClr val="tx1">
                    <a:lumMod val="85000"/>
                    <a:lumOff val="15000"/>
                  </a:schemeClr>
                </a:solidFill>
                <a:latin typeface="Century Gothic" panose="020B0502020202020204" pitchFamily="34" charset="0"/>
              </a:rPr>
              <a:t>Support your child with the weekly homework tasks.</a:t>
            </a:r>
          </a:p>
          <a:p>
            <a:pPr marL="0" indent="0" eaLnBrk="1" fontAlgn="auto" hangingPunct="1">
              <a:spcAft>
                <a:spcPts val="0"/>
              </a:spcAft>
              <a:buFont typeface="Wingdings 3" charset="2"/>
              <a:buNone/>
              <a:defRPr/>
            </a:pPr>
            <a:endParaRPr lang="en-GB" altLang="en-US" sz="2800" dirty="0">
              <a:solidFill>
                <a:schemeClr val="tx1">
                  <a:lumMod val="85000"/>
                  <a:lumOff val="15000"/>
                </a:schemeClr>
              </a:solidFill>
              <a:latin typeface="Century Gothic" panose="020B0502020202020204" pitchFamily="34" charset="0"/>
            </a:endParaRPr>
          </a:p>
          <a:p>
            <a:pPr eaLnBrk="1" fontAlgn="auto" hangingPunct="1">
              <a:spcAft>
                <a:spcPts val="0"/>
              </a:spcAft>
              <a:buFont typeface="Arial"/>
              <a:buChar char="•"/>
              <a:defRPr/>
            </a:pPr>
            <a:r>
              <a:rPr lang="en-GB" altLang="en-US" sz="2800" dirty="0">
                <a:solidFill>
                  <a:schemeClr val="tx1">
                    <a:lumMod val="85000"/>
                    <a:lumOff val="15000"/>
                  </a:schemeClr>
                </a:solidFill>
                <a:latin typeface="Century Gothic" panose="020B0502020202020204" pitchFamily="34" charset="0"/>
              </a:rPr>
              <a:t>Visit useful websites such as: </a:t>
            </a:r>
          </a:p>
          <a:p>
            <a:pPr marL="0" indent="0" eaLnBrk="1" fontAlgn="auto" hangingPunct="1">
              <a:spcAft>
                <a:spcPts val="0"/>
              </a:spcAft>
              <a:buFont typeface="Wingdings 3" charset="2"/>
              <a:buNone/>
              <a:defRPr/>
            </a:pPr>
            <a:r>
              <a:rPr lang="en-GB" altLang="en-US" sz="2800" dirty="0">
                <a:solidFill>
                  <a:schemeClr val="tx1">
                    <a:lumMod val="85000"/>
                    <a:lumOff val="15000"/>
                  </a:schemeClr>
                </a:solidFill>
                <a:latin typeface="Century Gothic" panose="020B0502020202020204" pitchFamily="34" charset="0"/>
                <a:hlinkClick r:id="rId2"/>
              </a:rPr>
              <a:t>http://www.primaryresources.co.uk/</a:t>
            </a:r>
            <a:endParaRPr lang="en-GB" altLang="en-US" sz="2800" dirty="0">
              <a:solidFill>
                <a:schemeClr val="tx1">
                  <a:lumMod val="85000"/>
                  <a:lumOff val="15000"/>
                </a:schemeClr>
              </a:solidFill>
              <a:latin typeface="Century Gothic" panose="020B0502020202020204" pitchFamily="34" charset="0"/>
            </a:endParaRPr>
          </a:p>
          <a:p>
            <a:pPr marL="0" indent="0" eaLnBrk="1" fontAlgn="auto" hangingPunct="1">
              <a:spcAft>
                <a:spcPts val="0"/>
              </a:spcAft>
              <a:buFont typeface="Wingdings 3" charset="2"/>
              <a:buNone/>
              <a:defRPr/>
            </a:pPr>
            <a:r>
              <a:rPr lang="en-GB" altLang="en-US" sz="2800" dirty="0">
                <a:solidFill>
                  <a:schemeClr val="tx1">
                    <a:lumMod val="85000"/>
                    <a:lumOff val="15000"/>
                  </a:schemeClr>
                </a:solidFill>
                <a:latin typeface="Century Gothic" panose="020B0502020202020204" pitchFamily="34" charset="0"/>
                <a:hlinkClick r:id="rId3"/>
              </a:rPr>
              <a:t>https://www.phonicsplay.co.uk/</a:t>
            </a:r>
            <a:r>
              <a:rPr lang="en-GB" altLang="en-US" sz="2800" dirty="0">
                <a:solidFill>
                  <a:schemeClr val="tx1">
                    <a:lumMod val="85000"/>
                    <a:lumOff val="15000"/>
                  </a:schemeClr>
                </a:solidFill>
                <a:latin typeface="Century Gothic" panose="020B0502020202020204" pitchFamily="34" charset="0"/>
              </a:rPr>
              <a:t> </a:t>
            </a:r>
          </a:p>
          <a:p>
            <a:pPr marL="0" indent="0" eaLnBrk="1" fontAlgn="auto" hangingPunct="1">
              <a:spcAft>
                <a:spcPts val="0"/>
              </a:spcAft>
              <a:buFont typeface="Wingdings 3" charset="2"/>
              <a:buNone/>
              <a:defRPr/>
            </a:pPr>
            <a:r>
              <a:rPr lang="en-GB" altLang="en-US" sz="2800" dirty="0">
                <a:solidFill>
                  <a:schemeClr val="tx1">
                    <a:lumMod val="85000"/>
                    <a:lumOff val="15000"/>
                  </a:schemeClr>
                </a:solidFill>
                <a:latin typeface="Century Gothic" panose="020B0502020202020204" pitchFamily="34" charset="0"/>
                <a:hlinkClick r:id="rId4"/>
              </a:rPr>
              <a:t>http://www.ictgames.com/resources.html</a:t>
            </a:r>
            <a:r>
              <a:rPr lang="en-GB" altLang="en-US" sz="2800" dirty="0">
                <a:solidFill>
                  <a:schemeClr val="tx1">
                    <a:lumMod val="85000"/>
                    <a:lumOff val="15000"/>
                  </a:schemeClr>
                </a:solidFill>
                <a:latin typeface="Century Gothic" panose="020B0502020202020204" pitchFamily="34" charset="0"/>
              </a:rPr>
              <a:t> </a:t>
            </a:r>
          </a:p>
          <a:p>
            <a:pPr marL="0" indent="0" eaLnBrk="1" fontAlgn="auto" hangingPunct="1">
              <a:spcAft>
                <a:spcPts val="0"/>
              </a:spcAft>
              <a:buFont typeface="Wingdings 3" charset="2"/>
              <a:buNone/>
              <a:defRPr/>
            </a:pPr>
            <a:endParaRPr lang="en-GB" altLang="en-US" sz="2800" dirty="0">
              <a:solidFill>
                <a:schemeClr val="tx1">
                  <a:lumMod val="85000"/>
                  <a:lumOff val="15000"/>
                </a:schemeClr>
              </a:solidFill>
              <a:latin typeface="Century Gothic" panose="020B0502020202020204" pitchFamily="34" charset="0"/>
            </a:endParaRPr>
          </a:p>
          <a:p>
            <a:pPr eaLnBrk="1" fontAlgn="auto" hangingPunct="1">
              <a:spcAft>
                <a:spcPts val="0"/>
              </a:spcAft>
              <a:buFont typeface="Arial"/>
              <a:buChar char="•"/>
              <a:defRPr/>
            </a:pPr>
            <a:r>
              <a:rPr lang="en-GB" altLang="en-US" sz="2800" dirty="0">
                <a:solidFill>
                  <a:schemeClr val="tx1">
                    <a:lumMod val="85000"/>
                    <a:lumOff val="15000"/>
                  </a:schemeClr>
                </a:solidFill>
                <a:latin typeface="Century Gothic" panose="020B0502020202020204" pitchFamily="34" charset="0"/>
              </a:rPr>
              <a:t>Purchase workbooks from leading book stores such as: </a:t>
            </a:r>
            <a:r>
              <a:rPr lang="en-GB" altLang="en-US" sz="2800" dirty="0" err="1">
                <a:solidFill>
                  <a:schemeClr val="tx1">
                    <a:lumMod val="85000"/>
                    <a:lumOff val="15000"/>
                  </a:schemeClr>
                </a:solidFill>
                <a:latin typeface="Century Gothic" panose="020B0502020202020204" pitchFamily="34" charset="0"/>
              </a:rPr>
              <a:t>WHSmith</a:t>
            </a:r>
            <a:r>
              <a:rPr lang="en-GB" altLang="en-US" sz="2800" dirty="0">
                <a:solidFill>
                  <a:schemeClr val="tx1">
                    <a:lumMod val="85000"/>
                    <a:lumOff val="15000"/>
                  </a:schemeClr>
                </a:solidFill>
                <a:latin typeface="Century Gothic" panose="020B0502020202020204" pitchFamily="34" charset="0"/>
              </a:rPr>
              <a:t>, Waterstones etc. Use the local library.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71C01137-0A97-4678-B7CD-904DCA9955D5}"/>
              </a:ext>
            </a:extLst>
          </p:cNvPr>
          <p:cNvSpPr>
            <a:spLocks noGrp="1" noChangeArrowheads="1"/>
          </p:cNvSpPr>
          <p:nvPr>
            <p:ph type="title"/>
          </p:nvPr>
        </p:nvSpPr>
        <p:spPr>
          <a:xfrm>
            <a:off x="1176338" y="915988"/>
            <a:ext cx="6799262" cy="684212"/>
          </a:xfrm>
        </p:spPr>
        <p:txBody>
          <a:bodyPr rtlCol="0">
            <a:normAutofit/>
          </a:bodyPr>
          <a:lstStyle/>
          <a:p>
            <a:pPr eaLnBrk="1" fontAlgn="auto" hangingPunct="1">
              <a:spcAft>
                <a:spcPts val="0"/>
              </a:spcAft>
              <a:defRPr/>
            </a:pPr>
            <a:r>
              <a:rPr lang="en-GB" altLang="en-US" b="1" dirty="0">
                <a:solidFill>
                  <a:srgbClr val="CC0000"/>
                </a:solidFill>
                <a:effectLst>
                  <a:outerShdw blurRad="38100" dist="38100" dir="2700000" algn="tl">
                    <a:srgbClr val="000000">
                      <a:alpha val="43137"/>
                    </a:srgbClr>
                  </a:outerShdw>
                </a:effectLst>
                <a:latin typeface="Century Gothic" panose="020B0502020202020204" pitchFamily="34" charset="0"/>
              </a:rPr>
              <a:t>Aims:</a:t>
            </a:r>
            <a:endParaRPr lang="en-US" altLang="en-US" sz="60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5123" name="Rectangle 3">
            <a:extLst>
              <a:ext uri="{FF2B5EF4-FFF2-40B4-BE49-F238E27FC236}">
                <a16:creationId xmlns:a16="http://schemas.microsoft.com/office/drawing/2014/main" id="{A5872F54-E604-4672-B1B3-7BEC67BCF4DA}"/>
              </a:ext>
            </a:extLst>
          </p:cNvPr>
          <p:cNvSpPr>
            <a:spLocks noGrp="1"/>
          </p:cNvSpPr>
          <p:nvPr>
            <p:ph idx="1"/>
          </p:nvPr>
        </p:nvSpPr>
        <p:spPr>
          <a:xfrm>
            <a:off x="457200" y="1600200"/>
            <a:ext cx="8362950" cy="4525963"/>
          </a:xfrm>
        </p:spPr>
        <p:txBody>
          <a:bodyPr/>
          <a:lstStyle/>
          <a:p>
            <a:pPr eaLnBrk="1" hangingPunct="1"/>
            <a:r>
              <a:rPr lang="en-GB" altLang="en-US" sz="3600">
                <a:latin typeface="Century Gothic" panose="020B0502020202020204" pitchFamily="34" charset="0"/>
              </a:rPr>
              <a:t>Opportunity to meet your child’s class teacher</a:t>
            </a:r>
          </a:p>
          <a:p>
            <a:pPr eaLnBrk="1" hangingPunct="1">
              <a:buFontTx/>
              <a:buNone/>
            </a:pPr>
            <a:endParaRPr lang="en-GB" altLang="en-US" sz="3600">
              <a:latin typeface="Century Gothic" panose="020B0502020202020204" pitchFamily="34" charset="0"/>
            </a:endParaRPr>
          </a:p>
          <a:p>
            <a:pPr eaLnBrk="1" hangingPunct="1"/>
            <a:r>
              <a:rPr lang="en-GB" altLang="en-US" sz="3600">
                <a:latin typeface="Century Gothic" panose="020B0502020202020204" pitchFamily="34" charset="0"/>
              </a:rPr>
              <a:t>Opportunity to hear about what your child will be learning and how you can be involved</a:t>
            </a:r>
          </a:p>
          <a:p>
            <a:pPr eaLnBrk="1" hangingPunct="1">
              <a:buFontTx/>
              <a:buNone/>
            </a:pPr>
            <a:endParaRPr lang="en-GB" altLang="en-US" sz="3600"/>
          </a:p>
        </p:txBody>
      </p:sp>
      <p:pic>
        <p:nvPicPr>
          <p:cNvPr id="5" name="Picture 4" descr="\\rotherhithe-dc1\Staff\MWalters\Pictures\RHFEDLOGO.PNG">
            <a:extLst>
              <a:ext uri="{FF2B5EF4-FFF2-40B4-BE49-F238E27FC236}">
                <a16:creationId xmlns:a16="http://schemas.microsoft.com/office/drawing/2014/main" id="{E059F837-D3F5-437B-ACBA-3B6FC7E289C9}"/>
              </a:ext>
            </a:extLst>
          </p:cNvPr>
          <p:cNvPicPr/>
          <p:nvPr/>
        </p:nvPicPr>
        <p:blipFill>
          <a:blip r:embed="rId3" cstate="print"/>
          <a:srcRect/>
          <a:stretch>
            <a:fillRect/>
          </a:stretch>
        </p:blipFill>
        <p:spPr bwMode="auto">
          <a:xfrm>
            <a:off x="101142" y="5569416"/>
            <a:ext cx="1149531" cy="1306286"/>
          </a:xfrm>
          <a:prstGeom prst="rect">
            <a:avLst/>
          </a:prstGeom>
          <a:solidFill>
            <a:schemeClr val="accent1"/>
          </a:solidFill>
          <a:ln>
            <a:noFill/>
          </a:ln>
          <a:effectLst>
            <a:softEdge rad="0"/>
          </a:effectLst>
        </p:spPr>
      </p:pic>
      <p:pic>
        <p:nvPicPr>
          <p:cNvPr id="5125" name="Picture 5" descr="R:\Admin Staff\DOG KENNEL HILL LOGO &amp; GUIDELINES\DOG KENNEL HILL LOGO &amp; GUIDELINES\DKH Logo\DKH JPG\dogkennelhill 2014 RGB 300dpi.jpg">
            <a:extLst>
              <a:ext uri="{FF2B5EF4-FFF2-40B4-BE49-F238E27FC236}">
                <a16:creationId xmlns:a16="http://schemas.microsoft.com/office/drawing/2014/main" id="{7D098F70-1E2B-4D81-A713-85E1D06639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188" y="5815013"/>
            <a:ext cx="1352550"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3DDCD91B-FE00-49D4-8521-FAF9C2735B57}"/>
              </a:ext>
            </a:extLst>
          </p:cNvPr>
          <p:cNvSpPr>
            <a:spLocks noGrp="1"/>
          </p:cNvSpPr>
          <p:nvPr>
            <p:ph type="title"/>
          </p:nvPr>
        </p:nvSpPr>
        <p:spPr/>
        <p:txBody>
          <a:bodyPr rtlCol="0">
            <a:normAutofit/>
          </a:bodyPr>
          <a:lstStyle/>
          <a:p>
            <a:pPr algn="ctr" eaLnBrk="1" fontAlgn="auto" hangingPunct="1">
              <a:spcAft>
                <a:spcPts val="0"/>
              </a:spcAft>
              <a:defRPr/>
            </a:pPr>
            <a:r>
              <a:rPr lang="en-GB" altLang="en-US" b="1" dirty="0">
                <a:solidFill>
                  <a:srgbClr val="CC0000"/>
                </a:solidFill>
                <a:effectLst>
                  <a:outerShdw blurRad="38100" dist="38100" dir="2700000" algn="tl">
                    <a:srgbClr val="000000">
                      <a:alpha val="43137"/>
                    </a:srgbClr>
                  </a:outerShdw>
                </a:effectLst>
                <a:latin typeface="Century Gothic" panose="020B0502020202020204" pitchFamily="34" charset="0"/>
              </a:rPr>
              <a:t>PE Days</a:t>
            </a:r>
          </a:p>
        </p:txBody>
      </p:sp>
      <p:sp>
        <p:nvSpPr>
          <p:cNvPr id="25603" name="Content Placeholder 2">
            <a:extLst>
              <a:ext uri="{FF2B5EF4-FFF2-40B4-BE49-F238E27FC236}">
                <a16:creationId xmlns:a16="http://schemas.microsoft.com/office/drawing/2014/main" id="{5F80F409-1D12-41A5-9FFE-9CE643709032}"/>
              </a:ext>
            </a:extLst>
          </p:cNvPr>
          <p:cNvSpPr>
            <a:spLocks noGrp="1"/>
          </p:cNvSpPr>
          <p:nvPr>
            <p:ph idx="1"/>
          </p:nvPr>
        </p:nvSpPr>
        <p:spPr>
          <a:xfrm>
            <a:off x="539750" y="1557338"/>
            <a:ext cx="7886700" cy="4351337"/>
          </a:xfrm>
        </p:spPr>
        <p:txBody>
          <a:bodyPr/>
          <a:lstStyle/>
          <a:p>
            <a:pPr marL="0" indent="0" algn="just" eaLnBrk="1" hangingPunct="1">
              <a:buFont typeface="Arial" panose="020B0604020202020204" pitchFamily="34" charset="0"/>
              <a:buNone/>
            </a:pPr>
            <a:r>
              <a:rPr lang="en-GB" altLang="en-US" sz="2800" b="1" dirty="0">
                <a:latin typeface="Century Gothic" panose="020B0502020202020204" pitchFamily="34" charset="0"/>
              </a:rPr>
              <a:t>Hazel Class</a:t>
            </a:r>
          </a:p>
          <a:p>
            <a:pPr marL="0" indent="0" algn="just" eaLnBrk="1" hangingPunct="1">
              <a:buFont typeface="Wingdings 3" panose="05040102010807070707" pitchFamily="18" charset="2"/>
              <a:buNone/>
            </a:pPr>
            <a:r>
              <a:rPr lang="en-GB" altLang="en-US" sz="2000" dirty="0">
                <a:latin typeface="Century Gothic" panose="020B0502020202020204" pitchFamily="34" charset="0"/>
              </a:rPr>
              <a:t>PE will take place on Monday and Friday. </a:t>
            </a:r>
          </a:p>
          <a:p>
            <a:pPr marL="0" indent="0" algn="just" eaLnBrk="1" hangingPunct="1">
              <a:buFont typeface="Wingdings 3" panose="05040102010807070707" pitchFamily="18" charset="2"/>
              <a:buNone/>
            </a:pPr>
            <a:endParaRPr lang="en-GB" altLang="en-US" sz="2000" dirty="0">
              <a:latin typeface="Century Gothic" panose="020B0502020202020204" pitchFamily="34" charset="0"/>
            </a:endParaRPr>
          </a:p>
          <a:p>
            <a:pPr marL="0" indent="0" algn="just" eaLnBrk="1" hangingPunct="1">
              <a:buFont typeface="Wingdings 3" panose="05040102010807070707" pitchFamily="18" charset="2"/>
              <a:buNone/>
            </a:pPr>
            <a:endParaRPr lang="en-GB" altLang="en-US" sz="2000" dirty="0">
              <a:latin typeface="Century Gothic" panose="020B0502020202020204" pitchFamily="34" charset="0"/>
            </a:endParaRPr>
          </a:p>
          <a:p>
            <a:pPr marL="0" indent="0" algn="just" eaLnBrk="1" hangingPunct="1">
              <a:buFont typeface="Wingdings 3" panose="05040102010807070707" pitchFamily="18" charset="2"/>
              <a:buNone/>
            </a:pPr>
            <a:r>
              <a:rPr lang="en-GB" altLang="en-US" sz="2000" dirty="0">
                <a:latin typeface="Century Gothic" panose="020B0502020202020204" pitchFamily="34" charset="0"/>
              </a:rPr>
              <a:t>We are delighted to inform you that Mr Miller, our PE coach, has recovered from his knee surgery and will teach the PE session.</a:t>
            </a:r>
          </a:p>
          <a:p>
            <a:pPr marL="0" indent="0" algn="just" eaLnBrk="1" hangingPunct="1">
              <a:buFont typeface="Wingdings 3" panose="05040102010807070707" pitchFamily="18" charset="2"/>
              <a:buNone/>
            </a:pPr>
            <a:endParaRPr lang="en-GB" altLang="en-US" sz="2000" b="1" dirty="0">
              <a:latin typeface="Century Gothic" panose="020B0502020202020204" pitchFamily="34" charset="0"/>
            </a:endParaRPr>
          </a:p>
          <a:p>
            <a:pPr marL="0" indent="0" algn="just" eaLnBrk="1" hangingPunct="1">
              <a:buFont typeface="Wingdings 3" panose="05040102010807070707" pitchFamily="18" charset="2"/>
              <a:buNone/>
            </a:pPr>
            <a:endParaRPr lang="en-GB" altLang="en-US" dirty="0">
              <a:latin typeface="Century Gothic" panose="020B0502020202020204" pitchFamily="34" charset="0"/>
            </a:endParaRPr>
          </a:p>
          <a:p>
            <a:pPr marL="0" indent="0" algn="just" eaLnBrk="1" hangingPunct="1">
              <a:buFont typeface="Wingdings 3" panose="05040102010807070707" pitchFamily="18" charset="2"/>
              <a:buNone/>
            </a:pPr>
            <a:endParaRPr lang="en-GB" altLang="en-US" dirty="0">
              <a:latin typeface="Century Gothic" panose="020B0502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A19538D3-9623-4154-AE03-393E6CBCE24A}"/>
              </a:ext>
            </a:extLst>
          </p:cNvPr>
          <p:cNvSpPr>
            <a:spLocks noGrp="1" noChangeArrowheads="1"/>
          </p:cNvSpPr>
          <p:nvPr>
            <p:ph type="title"/>
          </p:nvPr>
        </p:nvSpPr>
        <p:spPr>
          <a:xfrm>
            <a:off x="107950" y="404813"/>
            <a:ext cx="8928100" cy="781050"/>
          </a:xfrm>
        </p:spPr>
        <p:txBody>
          <a:bodyPr rtlCol="0">
            <a:normAutofit/>
          </a:bodyPr>
          <a:lstStyle/>
          <a:p>
            <a:pPr algn="ctr" eaLnBrk="1" fontAlgn="auto" hangingPunct="1">
              <a:spcAft>
                <a:spcPts val="0"/>
              </a:spcAft>
              <a:defRPr/>
            </a:pPr>
            <a:r>
              <a:rPr lang="en-US" altLang="en-US" sz="4800" b="1" dirty="0">
                <a:solidFill>
                  <a:srgbClr val="CC0000"/>
                </a:solidFill>
                <a:effectLst>
                  <a:outerShdw blurRad="38100" dist="38100" dir="2700000" algn="tl">
                    <a:srgbClr val="C0C0C0"/>
                  </a:outerShdw>
                </a:effectLst>
                <a:latin typeface="Century Gothic" panose="020B0502020202020204" pitchFamily="34" charset="0"/>
                <a:ea typeface="ヒラギノ角ゴ Pro W3" pitchFamily="-84" charset="-128"/>
              </a:rPr>
              <a:t>PE Uniform</a:t>
            </a:r>
          </a:p>
        </p:txBody>
      </p:sp>
      <p:sp>
        <p:nvSpPr>
          <p:cNvPr id="25603" name="Rectangle 3">
            <a:extLst>
              <a:ext uri="{FF2B5EF4-FFF2-40B4-BE49-F238E27FC236}">
                <a16:creationId xmlns:a16="http://schemas.microsoft.com/office/drawing/2014/main" id="{F2C3D329-D48C-425E-8D2F-105FD703C382}"/>
              </a:ext>
            </a:extLst>
          </p:cNvPr>
          <p:cNvSpPr>
            <a:spLocks noGrp="1" noChangeArrowheads="1"/>
          </p:cNvSpPr>
          <p:nvPr>
            <p:ph idx="1"/>
          </p:nvPr>
        </p:nvSpPr>
        <p:spPr>
          <a:xfrm>
            <a:off x="530225" y="1042988"/>
            <a:ext cx="8229600" cy="4997450"/>
          </a:xfrm>
        </p:spPr>
        <p:txBody>
          <a:bodyPr rtlCol="0">
            <a:normAutofit/>
          </a:bodyPr>
          <a:lstStyle/>
          <a:p>
            <a:pPr marL="0" indent="0" algn="ctr" eaLnBrk="1" fontAlgn="auto" hangingPunct="1">
              <a:spcAft>
                <a:spcPts val="0"/>
              </a:spcAft>
              <a:buFontTx/>
              <a:buNone/>
              <a:defRPr/>
            </a:pPr>
            <a:r>
              <a:rPr lang="en-GB" altLang="en-US" sz="2000" dirty="0">
                <a:solidFill>
                  <a:schemeClr val="tx1">
                    <a:lumMod val="85000"/>
                    <a:lumOff val="15000"/>
                  </a:schemeClr>
                </a:solidFill>
                <a:latin typeface="Century Gothic" panose="020B0502020202020204" pitchFamily="34" charset="0"/>
                <a:ea typeface="ヒラギノ角ゴ Pro W3" pitchFamily="-84" charset="-128"/>
              </a:rPr>
              <a:t>Please make sure that your child is wearing the correct PE  uniform.  This includes:</a:t>
            </a:r>
          </a:p>
          <a:p>
            <a:pPr marL="0" indent="0" algn="ctr" eaLnBrk="1" fontAlgn="auto" hangingPunct="1">
              <a:spcAft>
                <a:spcPts val="0"/>
              </a:spcAft>
              <a:buFontTx/>
              <a:buNone/>
              <a:defRPr/>
            </a:pPr>
            <a:endParaRPr lang="en-GB" altLang="en-US" dirty="0">
              <a:solidFill>
                <a:schemeClr val="tx1">
                  <a:lumMod val="85000"/>
                  <a:lumOff val="15000"/>
                </a:schemeClr>
              </a:solidFill>
              <a:latin typeface="Century Gothic" panose="020B0502020202020204" pitchFamily="34" charset="0"/>
              <a:ea typeface="ヒラギノ角ゴ Pro W3" pitchFamily="-84" charset="-128"/>
            </a:endParaRPr>
          </a:p>
          <a:p>
            <a:pPr marL="0" indent="0" algn="ctr" eaLnBrk="1" fontAlgn="auto" hangingPunct="1">
              <a:spcAft>
                <a:spcPts val="0"/>
              </a:spcAft>
              <a:buFontTx/>
              <a:buNone/>
              <a:defRPr/>
            </a:pPr>
            <a:endParaRPr lang="en-GB" altLang="en-US" dirty="0">
              <a:solidFill>
                <a:schemeClr val="tx1">
                  <a:lumMod val="85000"/>
                  <a:lumOff val="15000"/>
                </a:schemeClr>
              </a:solidFill>
              <a:latin typeface="Century Gothic" panose="020B0502020202020204" pitchFamily="34" charset="0"/>
              <a:ea typeface="ヒラギノ角ゴ Pro W3" pitchFamily="-84" charset="-128"/>
            </a:endParaRPr>
          </a:p>
          <a:p>
            <a:pPr marL="0" indent="0" algn="ctr" eaLnBrk="1" fontAlgn="auto" hangingPunct="1">
              <a:spcAft>
                <a:spcPts val="0"/>
              </a:spcAft>
              <a:buFontTx/>
              <a:buNone/>
              <a:defRPr/>
            </a:pPr>
            <a:endParaRPr lang="en-GB" altLang="en-US" b="1" dirty="0">
              <a:solidFill>
                <a:schemeClr val="tx1">
                  <a:lumMod val="85000"/>
                  <a:lumOff val="15000"/>
                </a:schemeClr>
              </a:solidFill>
              <a:latin typeface="Century Gothic" panose="020B0502020202020204" pitchFamily="34" charset="0"/>
              <a:ea typeface="ヒラギノ角ゴ Pro W3" pitchFamily="-84" charset="-128"/>
            </a:endParaRPr>
          </a:p>
          <a:p>
            <a:pPr marL="0" indent="0" algn="ctr" eaLnBrk="1" fontAlgn="auto" hangingPunct="1">
              <a:spcAft>
                <a:spcPts val="0"/>
              </a:spcAft>
              <a:buFontTx/>
              <a:buNone/>
              <a:defRPr/>
            </a:pPr>
            <a:endParaRPr lang="en-GB" altLang="en-US" b="1" dirty="0">
              <a:solidFill>
                <a:schemeClr val="tx1">
                  <a:lumMod val="85000"/>
                  <a:lumOff val="15000"/>
                </a:schemeClr>
              </a:solidFill>
              <a:latin typeface="Century Gothic" panose="020B0502020202020204" pitchFamily="34" charset="0"/>
              <a:ea typeface="ヒラギノ角ゴ Pro W3" pitchFamily="-84" charset="-128"/>
            </a:endParaRPr>
          </a:p>
          <a:p>
            <a:pPr marL="0" indent="0" algn="ctr" eaLnBrk="1" fontAlgn="auto" hangingPunct="1">
              <a:spcAft>
                <a:spcPts val="0"/>
              </a:spcAft>
              <a:buFontTx/>
              <a:buNone/>
              <a:defRPr/>
            </a:pPr>
            <a:endParaRPr lang="en-GB" altLang="en-US" b="1" dirty="0">
              <a:solidFill>
                <a:schemeClr val="tx1">
                  <a:lumMod val="85000"/>
                  <a:lumOff val="15000"/>
                </a:schemeClr>
              </a:solidFill>
              <a:latin typeface="Century Gothic" panose="020B0502020202020204" pitchFamily="34" charset="0"/>
              <a:ea typeface="ヒラギノ角ゴ Pro W3" pitchFamily="-84" charset="-128"/>
            </a:endParaRPr>
          </a:p>
          <a:p>
            <a:pPr marL="0" indent="0" algn="ctr" eaLnBrk="1" fontAlgn="auto" hangingPunct="1">
              <a:spcAft>
                <a:spcPts val="0"/>
              </a:spcAft>
              <a:buFontTx/>
              <a:buNone/>
              <a:defRPr/>
            </a:pPr>
            <a:endParaRPr lang="en-GB" altLang="en-US" b="1" dirty="0">
              <a:solidFill>
                <a:schemeClr val="tx1">
                  <a:lumMod val="85000"/>
                  <a:lumOff val="15000"/>
                </a:schemeClr>
              </a:solidFill>
              <a:latin typeface="Century Gothic" panose="020B0502020202020204" pitchFamily="34" charset="0"/>
              <a:ea typeface="ヒラギノ角ゴ Pro W3" pitchFamily="-84" charset="-128"/>
            </a:endParaRPr>
          </a:p>
          <a:p>
            <a:pPr marL="0" indent="0" algn="ctr" eaLnBrk="1" fontAlgn="auto" hangingPunct="1">
              <a:spcAft>
                <a:spcPts val="0"/>
              </a:spcAft>
              <a:buFontTx/>
              <a:buNone/>
              <a:defRPr/>
            </a:pPr>
            <a:r>
              <a:rPr lang="en-GB" altLang="en-US" sz="1200" b="1" dirty="0">
                <a:solidFill>
                  <a:schemeClr val="tx1">
                    <a:lumMod val="85000"/>
                    <a:lumOff val="15000"/>
                  </a:schemeClr>
                </a:solidFill>
                <a:latin typeface="Century Gothic" panose="020B0502020202020204" pitchFamily="34" charset="0"/>
                <a:ea typeface="ヒラギノ角ゴ Pro W3" pitchFamily="-84" charset="-128"/>
              </a:rPr>
              <a:t>Outdoor shoes must not be canvas to prevent ankle and foot injuries. AstroTurf football shoes are recommended for those that play football regularly as they are hard wearing, otherwise running shoes are the most comfortable and supportive</a:t>
            </a:r>
          </a:p>
          <a:p>
            <a:pPr marL="0" indent="0" algn="ctr" eaLnBrk="1" fontAlgn="auto" hangingPunct="1">
              <a:spcAft>
                <a:spcPts val="0"/>
              </a:spcAft>
              <a:buFontTx/>
              <a:buNone/>
              <a:defRPr/>
            </a:pPr>
            <a:r>
              <a:rPr lang="en-GB" altLang="en-US" b="1" dirty="0">
                <a:solidFill>
                  <a:schemeClr val="tx1">
                    <a:lumMod val="85000"/>
                    <a:lumOff val="15000"/>
                  </a:schemeClr>
                </a:solidFill>
                <a:latin typeface="Century Gothic" panose="020B0502020202020204" pitchFamily="34" charset="0"/>
                <a:ea typeface="ヒラギノ角ゴ Pro W3" pitchFamily="-84" charset="-128"/>
              </a:rPr>
              <a:t>PE Lessons:</a:t>
            </a:r>
          </a:p>
          <a:p>
            <a:pPr marL="0" indent="0" algn="ctr" eaLnBrk="1" fontAlgn="auto" hangingPunct="1">
              <a:spcAft>
                <a:spcPts val="0"/>
              </a:spcAft>
              <a:buFontTx/>
              <a:buNone/>
              <a:defRPr/>
            </a:pPr>
            <a:r>
              <a:rPr lang="en-GB" altLang="en-US" sz="1600" dirty="0">
                <a:solidFill>
                  <a:schemeClr val="tx1">
                    <a:lumMod val="85000"/>
                    <a:lumOff val="15000"/>
                  </a:schemeClr>
                </a:solidFill>
                <a:latin typeface="Century Gothic" panose="020B0502020202020204" pitchFamily="34" charset="0"/>
                <a:ea typeface="ヒラギノ角ゴ Pro W3" pitchFamily="-84" charset="-128"/>
              </a:rPr>
              <a:t>It is best that children bring both indoor and outdoor kit for all lessons just in case </a:t>
            </a:r>
          </a:p>
          <a:p>
            <a:pPr marL="0" indent="0" algn="ctr" eaLnBrk="1" fontAlgn="auto" hangingPunct="1">
              <a:spcAft>
                <a:spcPts val="0"/>
              </a:spcAft>
              <a:buFontTx/>
              <a:buNone/>
              <a:defRPr/>
            </a:pPr>
            <a:r>
              <a:rPr lang="en-GB" altLang="en-US" sz="1600" dirty="0">
                <a:solidFill>
                  <a:schemeClr val="tx1">
                    <a:lumMod val="85000"/>
                    <a:lumOff val="15000"/>
                  </a:schemeClr>
                </a:solidFill>
                <a:latin typeface="Century Gothic" panose="020B0502020202020204" pitchFamily="34" charset="0"/>
                <a:ea typeface="ヒラギノ角ゴ Pro W3" pitchFamily="-84" charset="-128"/>
              </a:rPr>
              <a:t>we have to change the venue of the lesson because of the weather. </a:t>
            </a:r>
          </a:p>
        </p:txBody>
      </p:sp>
      <p:pic>
        <p:nvPicPr>
          <p:cNvPr id="6" name="Picture 5" descr="\\rotherhithe-dc1\Staff\MWalters\Pictures\RHFEDLOGO.PNG">
            <a:extLst>
              <a:ext uri="{FF2B5EF4-FFF2-40B4-BE49-F238E27FC236}">
                <a16:creationId xmlns:a16="http://schemas.microsoft.com/office/drawing/2014/main" id="{01C7166B-E0A5-4A5F-8E9A-B05457D0C209}"/>
              </a:ext>
            </a:extLst>
          </p:cNvPr>
          <p:cNvPicPr/>
          <p:nvPr/>
        </p:nvPicPr>
        <p:blipFill>
          <a:blip r:embed="rId3" cstate="print"/>
          <a:srcRect/>
          <a:stretch>
            <a:fillRect/>
          </a:stretch>
        </p:blipFill>
        <p:spPr bwMode="auto">
          <a:xfrm>
            <a:off x="101142" y="5569416"/>
            <a:ext cx="1149531" cy="1306286"/>
          </a:xfrm>
          <a:prstGeom prst="rect">
            <a:avLst/>
          </a:prstGeom>
          <a:solidFill>
            <a:schemeClr val="accent1"/>
          </a:solidFill>
          <a:ln>
            <a:noFill/>
          </a:ln>
          <a:effectLst>
            <a:softEdge rad="0"/>
          </a:effectLst>
        </p:spPr>
      </p:pic>
      <p:pic>
        <p:nvPicPr>
          <p:cNvPr id="26630" name="Picture 6" descr="R:\Admin Staff\DOG KENNEL HILL LOGO &amp; GUIDELINES\DOG KENNEL HILL LOGO &amp; GUIDELINES\DKH Logo\DKH JPG\dogkennelhill 2014 RGB 300dpi.jpg">
            <a:extLst>
              <a:ext uri="{FF2B5EF4-FFF2-40B4-BE49-F238E27FC236}">
                <a16:creationId xmlns:a16="http://schemas.microsoft.com/office/drawing/2014/main" id="{DF21B369-3596-46F1-ADB7-973CA89F7F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188" y="5815013"/>
            <a:ext cx="1352550"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0" name="Group 109"/>
          <p:cNvGrpSpPr/>
          <p:nvPr/>
        </p:nvGrpSpPr>
        <p:grpSpPr>
          <a:xfrm>
            <a:off x="1612899" y="1824039"/>
            <a:ext cx="6271469" cy="2325042"/>
            <a:chOff x="1691680" y="2708920"/>
            <a:chExt cx="6064251" cy="2339975"/>
          </a:xfrm>
        </p:grpSpPr>
        <p:pic>
          <p:nvPicPr>
            <p:cNvPr id="111" name="Picture 110"/>
            <p:cNvPicPr>
              <a:picLocks noChangeAspect="1"/>
            </p:cNvPicPr>
            <p:nvPr/>
          </p:nvPicPr>
          <p:blipFill>
            <a:blip r:embed="rId5"/>
            <a:stretch>
              <a:fillRect/>
            </a:stretch>
          </p:blipFill>
          <p:spPr>
            <a:xfrm>
              <a:off x="2600252" y="2917517"/>
              <a:ext cx="936104" cy="1015539"/>
            </a:xfrm>
            <a:prstGeom prst="rect">
              <a:avLst/>
            </a:prstGeom>
          </p:spPr>
        </p:pic>
        <p:sp>
          <p:nvSpPr>
            <p:cNvPr id="112" name="AutoShape 3"/>
            <p:cNvSpPr>
              <a:spLocks noChangeAspect="1" noChangeArrowheads="1" noTextEdit="1"/>
            </p:cNvSpPr>
            <p:nvPr/>
          </p:nvSpPr>
          <p:spPr bwMode="auto">
            <a:xfrm>
              <a:off x="1691680" y="2708920"/>
              <a:ext cx="5970588"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3" name="Rectangle 5"/>
            <p:cNvSpPr>
              <a:spLocks noChangeArrowheads="1"/>
            </p:cNvSpPr>
            <p:nvPr/>
          </p:nvSpPr>
          <p:spPr bwMode="auto">
            <a:xfrm>
              <a:off x="1753593" y="2715270"/>
              <a:ext cx="903288"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Times New Roman" panose="02020603050405020304" pitchFamily="18" charset="0"/>
                </a:rPr>
                <a:t>Outdoor PE kit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4" name="Rectangle 6"/>
            <p:cNvSpPr>
              <a:spLocks noChangeArrowheads="1"/>
            </p:cNvSpPr>
            <p:nvPr/>
          </p:nvSpPr>
          <p:spPr bwMode="auto">
            <a:xfrm>
              <a:off x="2547343" y="2715270"/>
              <a:ext cx="9207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5" name="Rectangle 7"/>
            <p:cNvSpPr>
              <a:spLocks noChangeArrowheads="1"/>
            </p:cNvSpPr>
            <p:nvPr/>
          </p:nvSpPr>
          <p:spPr bwMode="auto">
            <a:xfrm>
              <a:off x="4831755" y="2715270"/>
              <a:ext cx="808038"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Times New Roman" panose="02020603050405020304" pitchFamily="18" charset="0"/>
                </a:rPr>
                <a:t>Indoor PE kit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6" name="Rectangle 8"/>
            <p:cNvSpPr>
              <a:spLocks noChangeArrowheads="1"/>
            </p:cNvSpPr>
            <p:nvPr/>
          </p:nvSpPr>
          <p:spPr bwMode="auto">
            <a:xfrm>
              <a:off x="5538193" y="2715270"/>
              <a:ext cx="9207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7" name="Rectangle 9"/>
            <p:cNvSpPr>
              <a:spLocks noChangeArrowheads="1"/>
            </p:cNvSpPr>
            <p:nvPr/>
          </p:nvSpPr>
          <p:spPr bwMode="auto">
            <a:xfrm>
              <a:off x="1691680" y="2708920"/>
              <a:ext cx="4763" cy="4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8" name="Rectangle 10"/>
            <p:cNvSpPr>
              <a:spLocks noChangeArrowheads="1"/>
            </p:cNvSpPr>
            <p:nvPr/>
          </p:nvSpPr>
          <p:spPr bwMode="auto">
            <a:xfrm>
              <a:off x="1691680" y="2708920"/>
              <a:ext cx="4763" cy="4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 name="Rectangle 11"/>
            <p:cNvSpPr>
              <a:spLocks noChangeArrowheads="1"/>
            </p:cNvSpPr>
            <p:nvPr/>
          </p:nvSpPr>
          <p:spPr bwMode="auto">
            <a:xfrm>
              <a:off x="1696443" y="2708920"/>
              <a:ext cx="3074988" cy="4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 name="Rectangle 12"/>
            <p:cNvSpPr>
              <a:spLocks noChangeArrowheads="1"/>
            </p:cNvSpPr>
            <p:nvPr/>
          </p:nvSpPr>
          <p:spPr bwMode="auto">
            <a:xfrm>
              <a:off x="4771430" y="2708920"/>
              <a:ext cx="4763" cy="4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 name="Rectangle 13"/>
            <p:cNvSpPr>
              <a:spLocks noChangeArrowheads="1"/>
            </p:cNvSpPr>
            <p:nvPr/>
          </p:nvSpPr>
          <p:spPr bwMode="auto">
            <a:xfrm>
              <a:off x="4776193" y="2708920"/>
              <a:ext cx="2935288" cy="4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 name="Rectangle 14"/>
            <p:cNvSpPr>
              <a:spLocks noChangeArrowheads="1"/>
            </p:cNvSpPr>
            <p:nvPr/>
          </p:nvSpPr>
          <p:spPr bwMode="auto">
            <a:xfrm>
              <a:off x="7711481" y="2708920"/>
              <a:ext cx="6350" cy="4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 name="Rectangle 15"/>
            <p:cNvSpPr>
              <a:spLocks noChangeArrowheads="1"/>
            </p:cNvSpPr>
            <p:nvPr/>
          </p:nvSpPr>
          <p:spPr bwMode="auto">
            <a:xfrm>
              <a:off x="7711481" y="2708920"/>
              <a:ext cx="6350" cy="4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 name="Rectangle 16"/>
            <p:cNvSpPr>
              <a:spLocks noChangeArrowheads="1"/>
            </p:cNvSpPr>
            <p:nvPr/>
          </p:nvSpPr>
          <p:spPr bwMode="auto">
            <a:xfrm>
              <a:off x="1691680" y="2713683"/>
              <a:ext cx="4763" cy="150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5" name="Rectangle 17"/>
            <p:cNvSpPr>
              <a:spLocks noChangeArrowheads="1"/>
            </p:cNvSpPr>
            <p:nvPr/>
          </p:nvSpPr>
          <p:spPr bwMode="auto">
            <a:xfrm>
              <a:off x="4771430" y="2713683"/>
              <a:ext cx="4763" cy="150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 name="Rectangle 18"/>
            <p:cNvSpPr>
              <a:spLocks noChangeArrowheads="1"/>
            </p:cNvSpPr>
            <p:nvPr/>
          </p:nvSpPr>
          <p:spPr bwMode="auto">
            <a:xfrm>
              <a:off x="7711481" y="2713683"/>
              <a:ext cx="6350" cy="150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 name="Rectangle 19"/>
            <p:cNvSpPr>
              <a:spLocks noChangeArrowheads="1"/>
            </p:cNvSpPr>
            <p:nvPr/>
          </p:nvSpPr>
          <p:spPr bwMode="auto">
            <a:xfrm>
              <a:off x="2571155" y="4002733"/>
              <a:ext cx="9207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8" name="Rectangle 20"/>
            <p:cNvSpPr>
              <a:spLocks noChangeArrowheads="1"/>
            </p:cNvSpPr>
            <p:nvPr/>
          </p:nvSpPr>
          <p:spPr bwMode="auto">
            <a:xfrm>
              <a:off x="1753593" y="4120208"/>
              <a:ext cx="68897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Times New Roman" panose="02020603050405020304" pitchFamily="18" charset="0"/>
                </a:rPr>
                <a:t>Navy Blue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9" name="Rectangle 21"/>
            <p:cNvSpPr>
              <a:spLocks noChangeArrowheads="1"/>
            </p:cNvSpPr>
            <p:nvPr/>
          </p:nvSpPr>
          <p:spPr bwMode="auto">
            <a:xfrm>
              <a:off x="1753593" y="4271020"/>
              <a:ext cx="484188"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Times New Roman" panose="02020603050405020304" pitchFamily="18" charset="0"/>
                </a:rPr>
                <a:t>Joggers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0" name="Rectangle 22"/>
            <p:cNvSpPr>
              <a:spLocks noChangeArrowheads="1"/>
            </p:cNvSpPr>
            <p:nvPr/>
          </p:nvSpPr>
          <p:spPr bwMode="auto">
            <a:xfrm>
              <a:off x="2153643" y="4271020"/>
              <a:ext cx="9207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1" name="Rectangle 23"/>
            <p:cNvSpPr>
              <a:spLocks noChangeArrowheads="1"/>
            </p:cNvSpPr>
            <p:nvPr/>
          </p:nvSpPr>
          <p:spPr bwMode="auto">
            <a:xfrm>
              <a:off x="3552230" y="3796358"/>
              <a:ext cx="9207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2" name="Rectangle 24"/>
            <p:cNvSpPr>
              <a:spLocks noChangeArrowheads="1"/>
            </p:cNvSpPr>
            <p:nvPr/>
          </p:nvSpPr>
          <p:spPr bwMode="auto">
            <a:xfrm>
              <a:off x="2664818" y="3913833"/>
              <a:ext cx="68897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Times New Roman" panose="02020603050405020304" pitchFamily="18" charset="0"/>
                </a:rPr>
                <a:t>Navy Blue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33" name="Rectangle 25"/>
            <p:cNvSpPr>
              <a:spLocks noChangeArrowheads="1"/>
            </p:cNvSpPr>
            <p:nvPr/>
          </p:nvSpPr>
          <p:spPr bwMode="auto">
            <a:xfrm>
              <a:off x="2664818" y="4064645"/>
              <a:ext cx="37830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Times New Roman" panose="02020603050405020304" pitchFamily="18" charset="0"/>
                </a:rPr>
                <a:t>Jumper</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34" name="Rectangle 26"/>
            <p:cNvSpPr>
              <a:spLocks noChangeArrowheads="1"/>
            </p:cNvSpPr>
            <p:nvPr/>
          </p:nvSpPr>
          <p:spPr bwMode="auto">
            <a:xfrm>
              <a:off x="3020418" y="4064645"/>
              <a:ext cx="9207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5" name="Rectangle 27"/>
            <p:cNvSpPr>
              <a:spLocks noChangeArrowheads="1"/>
            </p:cNvSpPr>
            <p:nvPr/>
          </p:nvSpPr>
          <p:spPr bwMode="auto">
            <a:xfrm>
              <a:off x="4653955" y="3861445"/>
              <a:ext cx="9207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6" name="Rectangle 28"/>
            <p:cNvSpPr>
              <a:spLocks noChangeArrowheads="1"/>
            </p:cNvSpPr>
            <p:nvPr/>
          </p:nvSpPr>
          <p:spPr bwMode="auto">
            <a:xfrm>
              <a:off x="3671293" y="3980508"/>
              <a:ext cx="515938"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Times New Roman" panose="02020603050405020304" pitchFamily="18" charset="0"/>
                </a:rPr>
                <a:t>White 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7" name="Rectangle 29"/>
            <p:cNvSpPr>
              <a:spLocks noChangeArrowheads="1"/>
            </p:cNvSpPr>
            <p:nvPr/>
          </p:nvSpPr>
          <p:spPr bwMode="auto">
            <a:xfrm>
              <a:off x="4104680" y="3980508"/>
              <a:ext cx="101600"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Times New Roman" panose="02020603050405020304" pitchFamily="18"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8" name="Rectangle 30"/>
            <p:cNvSpPr>
              <a:spLocks noChangeArrowheads="1"/>
            </p:cNvSpPr>
            <p:nvPr/>
          </p:nvSpPr>
          <p:spPr bwMode="auto">
            <a:xfrm>
              <a:off x="4147543" y="3980508"/>
              <a:ext cx="598488"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Times New Roman" panose="02020603050405020304" pitchFamily="18" charset="0"/>
                </a:rPr>
                <a:t>Shirt and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9" name="Rectangle 31"/>
            <p:cNvSpPr>
              <a:spLocks noChangeArrowheads="1"/>
            </p:cNvSpPr>
            <p:nvPr/>
          </p:nvSpPr>
          <p:spPr bwMode="auto">
            <a:xfrm>
              <a:off x="3671293" y="4131320"/>
              <a:ext cx="101917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Times New Roman" panose="02020603050405020304" pitchFamily="18" charset="0"/>
                </a:rPr>
                <a:t>running shoes or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0" name="Rectangle 32"/>
            <p:cNvSpPr>
              <a:spLocks noChangeArrowheads="1"/>
            </p:cNvSpPr>
            <p:nvPr/>
          </p:nvSpPr>
          <p:spPr bwMode="auto">
            <a:xfrm>
              <a:off x="3671293" y="4282133"/>
              <a:ext cx="1068388"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Times New Roman" panose="02020603050405020304" pitchFamily="18" charset="0"/>
                </a:rPr>
                <a:t>Astroturf football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1" name="Rectangle 33"/>
            <p:cNvSpPr>
              <a:spLocks noChangeArrowheads="1"/>
            </p:cNvSpPr>
            <p:nvPr/>
          </p:nvSpPr>
          <p:spPr bwMode="auto">
            <a:xfrm>
              <a:off x="3671293" y="4432945"/>
              <a:ext cx="1055688"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Times New Roman" panose="02020603050405020304" pitchFamily="18" charset="0"/>
                </a:rPr>
                <a:t>shoes. No canvas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2" name="Rectangle 34"/>
            <p:cNvSpPr>
              <a:spLocks noChangeArrowheads="1"/>
            </p:cNvSpPr>
            <p:nvPr/>
          </p:nvSpPr>
          <p:spPr bwMode="auto">
            <a:xfrm>
              <a:off x="3671293" y="4583758"/>
              <a:ext cx="801688"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Times New Roman" panose="02020603050405020304" pitchFamily="18" charset="0"/>
                </a:rPr>
                <a:t>style trainers.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3" name="Rectangle 35"/>
            <p:cNvSpPr>
              <a:spLocks noChangeArrowheads="1"/>
            </p:cNvSpPr>
            <p:nvPr/>
          </p:nvSpPr>
          <p:spPr bwMode="auto">
            <a:xfrm>
              <a:off x="4376143" y="4583758"/>
              <a:ext cx="9207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4" name="Rectangle 36"/>
            <p:cNvSpPr>
              <a:spLocks noChangeArrowheads="1"/>
            </p:cNvSpPr>
            <p:nvPr/>
          </p:nvSpPr>
          <p:spPr bwMode="auto">
            <a:xfrm>
              <a:off x="3671293" y="4734570"/>
              <a:ext cx="9207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5" name="Rectangle 37"/>
            <p:cNvSpPr>
              <a:spLocks noChangeArrowheads="1"/>
            </p:cNvSpPr>
            <p:nvPr/>
          </p:nvSpPr>
          <p:spPr bwMode="auto">
            <a:xfrm>
              <a:off x="5650905" y="3739208"/>
              <a:ext cx="9207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6" name="Rectangle 38"/>
            <p:cNvSpPr>
              <a:spLocks noChangeArrowheads="1"/>
            </p:cNvSpPr>
            <p:nvPr/>
          </p:nvSpPr>
          <p:spPr bwMode="auto">
            <a:xfrm>
              <a:off x="4831755" y="3858270"/>
              <a:ext cx="9207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7" name="Rectangle 39"/>
            <p:cNvSpPr>
              <a:spLocks noChangeArrowheads="1"/>
            </p:cNvSpPr>
            <p:nvPr/>
          </p:nvSpPr>
          <p:spPr bwMode="auto">
            <a:xfrm>
              <a:off x="4831755" y="4009083"/>
              <a:ext cx="515938"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Times New Roman" panose="02020603050405020304" pitchFamily="18" charset="0"/>
                </a:rPr>
                <a:t>White 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8" name="Rectangle 40"/>
            <p:cNvSpPr>
              <a:spLocks noChangeArrowheads="1"/>
            </p:cNvSpPr>
            <p:nvPr/>
          </p:nvSpPr>
          <p:spPr bwMode="auto">
            <a:xfrm>
              <a:off x="5266730" y="4009083"/>
              <a:ext cx="101600"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Times New Roman" panose="02020603050405020304" pitchFamily="18"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9" name="Rectangle 41"/>
            <p:cNvSpPr>
              <a:spLocks noChangeArrowheads="1"/>
            </p:cNvSpPr>
            <p:nvPr/>
          </p:nvSpPr>
          <p:spPr bwMode="auto">
            <a:xfrm>
              <a:off x="5309593" y="4009083"/>
              <a:ext cx="32702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Times New Roman" panose="02020603050405020304" pitchFamily="18" charset="0"/>
                </a:rPr>
                <a:t>Shirt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0" name="Rectangle 42"/>
            <p:cNvSpPr>
              <a:spLocks noChangeArrowheads="1"/>
            </p:cNvSpPr>
            <p:nvPr/>
          </p:nvSpPr>
          <p:spPr bwMode="auto">
            <a:xfrm>
              <a:off x="5563593" y="4009083"/>
              <a:ext cx="9207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1" name="Rectangle 43"/>
            <p:cNvSpPr>
              <a:spLocks noChangeArrowheads="1"/>
            </p:cNvSpPr>
            <p:nvPr/>
          </p:nvSpPr>
          <p:spPr bwMode="auto">
            <a:xfrm>
              <a:off x="6689130" y="3682058"/>
              <a:ext cx="9207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2" name="Rectangle 44"/>
            <p:cNvSpPr>
              <a:spLocks noChangeArrowheads="1"/>
            </p:cNvSpPr>
            <p:nvPr/>
          </p:nvSpPr>
          <p:spPr bwMode="auto">
            <a:xfrm>
              <a:off x="5838230" y="3799533"/>
              <a:ext cx="9207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3" name="Rectangle 45"/>
            <p:cNvSpPr>
              <a:spLocks noChangeArrowheads="1"/>
            </p:cNvSpPr>
            <p:nvPr/>
          </p:nvSpPr>
          <p:spPr bwMode="auto">
            <a:xfrm>
              <a:off x="5838230" y="3950345"/>
              <a:ext cx="68897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Times New Roman" panose="02020603050405020304" pitchFamily="18" charset="0"/>
                </a:rPr>
                <a:t>Navy Blue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4" name="Rectangle 46"/>
            <p:cNvSpPr>
              <a:spLocks noChangeArrowheads="1"/>
            </p:cNvSpPr>
            <p:nvPr/>
          </p:nvSpPr>
          <p:spPr bwMode="auto">
            <a:xfrm>
              <a:off x="5838230" y="4101158"/>
              <a:ext cx="411163"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Times New Roman" panose="02020603050405020304" pitchFamily="18" charset="0"/>
                </a:rPr>
                <a:t>Shorts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5" name="Rectangle 47"/>
            <p:cNvSpPr>
              <a:spLocks noChangeArrowheads="1"/>
            </p:cNvSpPr>
            <p:nvPr/>
          </p:nvSpPr>
          <p:spPr bwMode="auto">
            <a:xfrm>
              <a:off x="6173193" y="4101158"/>
              <a:ext cx="9207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6" name="Rectangle 48"/>
            <p:cNvSpPr>
              <a:spLocks noChangeArrowheads="1"/>
            </p:cNvSpPr>
            <p:nvPr/>
          </p:nvSpPr>
          <p:spPr bwMode="auto">
            <a:xfrm>
              <a:off x="6206530" y="4101158"/>
              <a:ext cx="44132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Times New Roman" panose="02020603050405020304" pitchFamily="18" charset="0"/>
                </a:rPr>
                <a:t>(at the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7" name="Rectangle 49"/>
            <p:cNvSpPr>
              <a:spLocks noChangeArrowheads="1"/>
            </p:cNvSpPr>
            <p:nvPr/>
          </p:nvSpPr>
          <p:spPr bwMode="auto">
            <a:xfrm>
              <a:off x="5838230" y="4253558"/>
              <a:ext cx="941388"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Times New Roman" panose="02020603050405020304" pitchFamily="18" charset="0"/>
                </a:rPr>
                <a:t>length pictured)</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8" name="Rectangle 50"/>
            <p:cNvSpPr>
              <a:spLocks noChangeArrowheads="1"/>
            </p:cNvSpPr>
            <p:nvPr/>
          </p:nvSpPr>
          <p:spPr bwMode="auto">
            <a:xfrm>
              <a:off x="6671668" y="4253558"/>
              <a:ext cx="9207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9" name="Rectangle 51"/>
            <p:cNvSpPr>
              <a:spLocks noChangeArrowheads="1"/>
            </p:cNvSpPr>
            <p:nvPr/>
          </p:nvSpPr>
          <p:spPr bwMode="auto">
            <a:xfrm>
              <a:off x="7663856" y="3485208"/>
              <a:ext cx="9207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60" name="Rectangle 52"/>
            <p:cNvSpPr>
              <a:spLocks noChangeArrowheads="1"/>
            </p:cNvSpPr>
            <p:nvPr/>
          </p:nvSpPr>
          <p:spPr bwMode="auto">
            <a:xfrm>
              <a:off x="6844705" y="3602683"/>
              <a:ext cx="9207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61" name="Rectangle 53"/>
            <p:cNvSpPr>
              <a:spLocks noChangeArrowheads="1"/>
            </p:cNvSpPr>
            <p:nvPr/>
          </p:nvSpPr>
          <p:spPr bwMode="auto">
            <a:xfrm>
              <a:off x="6844705" y="3753495"/>
              <a:ext cx="9207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62" name="Rectangle 54"/>
            <p:cNvSpPr>
              <a:spLocks noChangeArrowheads="1"/>
            </p:cNvSpPr>
            <p:nvPr/>
          </p:nvSpPr>
          <p:spPr bwMode="auto">
            <a:xfrm>
              <a:off x="6844705" y="3904308"/>
              <a:ext cx="611188"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Times New Roman" panose="02020603050405020304" pitchFamily="18" charset="0"/>
                </a:rPr>
                <a:t>Plimsolls/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63" name="Rectangle 55"/>
            <p:cNvSpPr>
              <a:spLocks noChangeArrowheads="1"/>
            </p:cNvSpPr>
            <p:nvPr/>
          </p:nvSpPr>
          <p:spPr bwMode="auto">
            <a:xfrm>
              <a:off x="7370168" y="3904308"/>
              <a:ext cx="9207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64" name="Rectangle 56"/>
            <p:cNvSpPr>
              <a:spLocks noChangeArrowheads="1"/>
            </p:cNvSpPr>
            <p:nvPr/>
          </p:nvSpPr>
          <p:spPr bwMode="auto">
            <a:xfrm>
              <a:off x="6844705" y="4056708"/>
              <a:ext cx="658813"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Times New Roman" panose="02020603050405020304" pitchFamily="18" charset="0"/>
                </a:rPr>
                <a:t>gymnastic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65" name="Rectangle 57"/>
            <p:cNvSpPr>
              <a:spLocks noChangeArrowheads="1"/>
            </p:cNvSpPr>
            <p:nvPr/>
          </p:nvSpPr>
          <p:spPr bwMode="auto">
            <a:xfrm>
              <a:off x="6844705" y="4207520"/>
              <a:ext cx="312738"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Times New Roman" panose="02020603050405020304" pitchFamily="18" charset="0"/>
                </a:rPr>
                <a:t>shoe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66" name="Rectangle 58"/>
            <p:cNvSpPr>
              <a:spLocks noChangeArrowheads="1"/>
            </p:cNvSpPr>
            <p:nvPr/>
          </p:nvSpPr>
          <p:spPr bwMode="auto">
            <a:xfrm>
              <a:off x="7084418" y="4207520"/>
              <a:ext cx="576263"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Times New Roman" panose="02020603050405020304" pitchFamily="18" charset="0"/>
                </a:rPr>
                <a:t>/bare feet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67" name="Rectangle 59"/>
            <p:cNvSpPr>
              <a:spLocks noChangeArrowheads="1"/>
            </p:cNvSpPr>
            <p:nvPr/>
          </p:nvSpPr>
          <p:spPr bwMode="auto">
            <a:xfrm>
              <a:off x="7574955" y="4207520"/>
              <a:ext cx="9207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68" name="Rectangle 60"/>
            <p:cNvSpPr>
              <a:spLocks noChangeArrowheads="1"/>
            </p:cNvSpPr>
            <p:nvPr/>
          </p:nvSpPr>
          <p:spPr bwMode="auto">
            <a:xfrm>
              <a:off x="6844705" y="4358333"/>
              <a:ext cx="850900"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Times New Roman" panose="02020603050405020304" pitchFamily="18" charset="0"/>
                </a:rPr>
                <a:t>for dance and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69" name="Rectangle 61"/>
            <p:cNvSpPr>
              <a:spLocks noChangeArrowheads="1"/>
            </p:cNvSpPr>
            <p:nvPr/>
          </p:nvSpPr>
          <p:spPr bwMode="auto">
            <a:xfrm>
              <a:off x="6844705" y="4509145"/>
              <a:ext cx="677863"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Times New Roman" panose="02020603050405020304" pitchFamily="18" charset="0"/>
                </a:rPr>
                <a:t>gymnastics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70" name="Rectangle 62"/>
            <p:cNvSpPr>
              <a:spLocks noChangeArrowheads="1"/>
            </p:cNvSpPr>
            <p:nvPr/>
          </p:nvSpPr>
          <p:spPr bwMode="auto">
            <a:xfrm>
              <a:off x="7433668" y="4509145"/>
              <a:ext cx="9207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71" name="Rectangle 63"/>
            <p:cNvSpPr>
              <a:spLocks noChangeArrowheads="1"/>
            </p:cNvSpPr>
            <p:nvPr/>
          </p:nvSpPr>
          <p:spPr bwMode="auto">
            <a:xfrm>
              <a:off x="1691680" y="2864495"/>
              <a:ext cx="4763" cy="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2" name="Rectangle 64"/>
            <p:cNvSpPr>
              <a:spLocks noChangeArrowheads="1"/>
            </p:cNvSpPr>
            <p:nvPr/>
          </p:nvSpPr>
          <p:spPr bwMode="auto">
            <a:xfrm>
              <a:off x="1696443" y="2864495"/>
              <a:ext cx="906463" cy="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3" name="Rectangle 65"/>
            <p:cNvSpPr>
              <a:spLocks noChangeArrowheads="1"/>
            </p:cNvSpPr>
            <p:nvPr/>
          </p:nvSpPr>
          <p:spPr bwMode="auto">
            <a:xfrm>
              <a:off x="2602905" y="2864495"/>
              <a:ext cx="4763" cy="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4" name="Rectangle 66"/>
            <p:cNvSpPr>
              <a:spLocks noChangeArrowheads="1"/>
            </p:cNvSpPr>
            <p:nvPr/>
          </p:nvSpPr>
          <p:spPr bwMode="auto">
            <a:xfrm>
              <a:off x="2607668" y="2864495"/>
              <a:ext cx="1001713" cy="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5" name="Rectangle 67"/>
            <p:cNvSpPr>
              <a:spLocks noChangeArrowheads="1"/>
            </p:cNvSpPr>
            <p:nvPr/>
          </p:nvSpPr>
          <p:spPr bwMode="auto">
            <a:xfrm>
              <a:off x="3609380" y="2864495"/>
              <a:ext cx="4763" cy="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6" name="Rectangle 68"/>
            <p:cNvSpPr>
              <a:spLocks noChangeArrowheads="1"/>
            </p:cNvSpPr>
            <p:nvPr/>
          </p:nvSpPr>
          <p:spPr bwMode="auto">
            <a:xfrm>
              <a:off x="3614143" y="2864495"/>
              <a:ext cx="1157288" cy="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7" name="Rectangle 69"/>
            <p:cNvSpPr>
              <a:spLocks noChangeArrowheads="1"/>
            </p:cNvSpPr>
            <p:nvPr/>
          </p:nvSpPr>
          <p:spPr bwMode="auto">
            <a:xfrm>
              <a:off x="4771430" y="2864495"/>
              <a:ext cx="4763" cy="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8" name="Rectangle 70"/>
            <p:cNvSpPr>
              <a:spLocks noChangeArrowheads="1"/>
            </p:cNvSpPr>
            <p:nvPr/>
          </p:nvSpPr>
          <p:spPr bwMode="auto">
            <a:xfrm>
              <a:off x="4776193" y="2864495"/>
              <a:ext cx="1000125" cy="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9" name="Rectangle 71"/>
            <p:cNvSpPr>
              <a:spLocks noChangeArrowheads="1"/>
            </p:cNvSpPr>
            <p:nvPr/>
          </p:nvSpPr>
          <p:spPr bwMode="auto">
            <a:xfrm>
              <a:off x="5776318" y="2864495"/>
              <a:ext cx="4763" cy="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0" name="Rectangle 72"/>
            <p:cNvSpPr>
              <a:spLocks noChangeArrowheads="1"/>
            </p:cNvSpPr>
            <p:nvPr/>
          </p:nvSpPr>
          <p:spPr bwMode="auto">
            <a:xfrm>
              <a:off x="5781080" y="2864495"/>
              <a:ext cx="1001713" cy="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1" name="Rectangle 73"/>
            <p:cNvSpPr>
              <a:spLocks noChangeArrowheads="1"/>
            </p:cNvSpPr>
            <p:nvPr/>
          </p:nvSpPr>
          <p:spPr bwMode="auto">
            <a:xfrm>
              <a:off x="6782793" y="2864495"/>
              <a:ext cx="4763" cy="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2" name="Rectangle 74"/>
            <p:cNvSpPr>
              <a:spLocks noChangeArrowheads="1"/>
            </p:cNvSpPr>
            <p:nvPr/>
          </p:nvSpPr>
          <p:spPr bwMode="auto">
            <a:xfrm>
              <a:off x="6787555" y="2864495"/>
              <a:ext cx="923925" cy="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3" name="Rectangle 75"/>
            <p:cNvSpPr>
              <a:spLocks noChangeArrowheads="1"/>
            </p:cNvSpPr>
            <p:nvPr/>
          </p:nvSpPr>
          <p:spPr bwMode="auto">
            <a:xfrm>
              <a:off x="7711481" y="2864495"/>
              <a:ext cx="6350" cy="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4" name="Rectangle 76"/>
            <p:cNvSpPr>
              <a:spLocks noChangeArrowheads="1"/>
            </p:cNvSpPr>
            <p:nvPr/>
          </p:nvSpPr>
          <p:spPr bwMode="auto">
            <a:xfrm>
              <a:off x="1691680" y="2870845"/>
              <a:ext cx="4763" cy="20161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5" name="Rectangle 77"/>
            <p:cNvSpPr>
              <a:spLocks noChangeArrowheads="1"/>
            </p:cNvSpPr>
            <p:nvPr/>
          </p:nvSpPr>
          <p:spPr bwMode="auto">
            <a:xfrm>
              <a:off x="1691680" y="4886970"/>
              <a:ext cx="4763" cy="4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6" name="Rectangle 78"/>
            <p:cNvSpPr>
              <a:spLocks noChangeArrowheads="1"/>
            </p:cNvSpPr>
            <p:nvPr/>
          </p:nvSpPr>
          <p:spPr bwMode="auto">
            <a:xfrm>
              <a:off x="1691680" y="4886970"/>
              <a:ext cx="4763" cy="4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7" name="Rectangle 79"/>
            <p:cNvSpPr>
              <a:spLocks noChangeArrowheads="1"/>
            </p:cNvSpPr>
            <p:nvPr/>
          </p:nvSpPr>
          <p:spPr bwMode="auto">
            <a:xfrm>
              <a:off x="1696443" y="4886970"/>
              <a:ext cx="906463" cy="4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8" name="Rectangle 80"/>
            <p:cNvSpPr>
              <a:spLocks noChangeArrowheads="1"/>
            </p:cNvSpPr>
            <p:nvPr/>
          </p:nvSpPr>
          <p:spPr bwMode="auto">
            <a:xfrm>
              <a:off x="2602905" y="2870845"/>
              <a:ext cx="4763" cy="20161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9" name="Rectangle 81"/>
            <p:cNvSpPr>
              <a:spLocks noChangeArrowheads="1"/>
            </p:cNvSpPr>
            <p:nvPr/>
          </p:nvSpPr>
          <p:spPr bwMode="auto">
            <a:xfrm>
              <a:off x="2602905" y="4886970"/>
              <a:ext cx="4763" cy="4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0" name="Rectangle 82"/>
            <p:cNvSpPr>
              <a:spLocks noChangeArrowheads="1"/>
            </p:cNvSpPr>
            <p:nvPr/>
          </p:nvSpPr>
          <p:spPr bwMode="auto">
            <a:xfrm>
              <a:off x="2607668" y="4886970"/>
              <a:ext cx="1001713" cy="4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1" name="Rectangle 83"/>
            <p:cNvSpPr>
              <a:spLocks noChangeArrowheads="1"/>
            </p:cNvSpPr>
            <p:nvPr/>
          </p:nvSpPr>
          <p:spPr bwMode="auto">
            <a:xfrm>
              <a:off x="3609380" y="2870845"/>
              <a:ext cx="4763" cy="20161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2" name="Rectangle 84"/>
            <p:cNvSpPr>
              <a:spLocks noChangeArrowheads="1"/>
            </p:cNvSpPr>
            <p:nvPr/>
          </p:nvSpPr>
          <p:spPr bwMode="auto">
            <a:xfrm>
              <a:off x="3609380" y="4886970"/>
              <a:ext cx="4763" cy="4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3" name="Rectangle 85"/>
            <p:cNvSpPr>
              <a:spLocks noChangeArrowheads="1"/>
            </p:cNvSpPr>
            <p:nvPr/>
          </p:nvSpPr>
          <p:spPr bwMode="auto">
            <a:xfrm>
              <a:off x="3614143" y="4886970"/>
              <a:ext cx="1157288" cy="4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4" name="Rectangle 86"/>
            <p:cNvSpPr>
              <a:spLocks noChangeArrowheads="1"/>
            </p:cNvSpPr>
            <p:nvPr/>
          </p:nvSpPr>
          <p:spPr bwMode="auto">
            <a:xfrm>
              <a:off x="4771430" y="2870845"/>
              <a:ext cx="4763" cy="20161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5" name="Rectangle 87"/>
            <p:cNvSpPr>
              <a:spLocks noChangeArrowheads="1"/>
            </p:cNvSpPr>
            <p:nvPr/>
          </p:nvSpPr>
          <p:spPr bwMode="auto">
            <a:xfrm>
              <a:off x="4771430" y="4886970"/>
              <a:ext cx="4763" cy="4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6" name="Rectangle 88"/>
            <p:cNvSpPr>
              <a:spLocks noChangeArrowheads="1"/>
            </p:cNvSpPr>
            <p:nvPr/>
          </p:nvSpPr>
          <p:spPr bwMode="auto">
            <a:xfrm>
              <a:off x="4776193" y="4886970"/>
              <a:ext cx="1000125" cy="4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7" name="Rectangle 89"/>
            <p:cNvSpPr>
              <a:spLocks noChangeArrowheads="1"/>
            </p:cNvSpPr>
            <p:nvPr/>
          </p:nvSpPr>
          <p:spPr bwMode="auto">
            <a:xfrm>
              <a:off x="5776318" y="2870845"/>
              <a:ext cx="4763" cy="20161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8" name="Rectangle 90"/>
            <p:cNvSpPr>
              <a:spLocks noChangeArrowheads="1"/>
            </p:cNvSpPr>
            <p:nvPr/>
          </p:nvSpPr>
          <p:spPr bwMode="auto">
            <a:xfrm>
              <a:off x="5776318" y="4886970"/>
              <a:ext cx="4763" cy="4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9" name="Rectangle 91"/>
            <p:cNvSpPr>
              <a:spLocks noChangeArrowheads="1"/>
            </p:cNvSpPr>
            <p:nvPr/>
          </p:nvSpPr>
          <p:spPr bwMode="auto">
            <a:xfrm>
              <a:off x="5781080" y="4886970"/>
              <a:ext cx="1001713" cy="4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0" name="Rectangle 92"/>
            <p:cNvSpPr>
              <a:spLocks noChangeArrowheads="1"/>
            </p:cNvSpPr>
            <p:nvPr/>
          </p:nvSpPr>
          <p:spPr bwMode="auto">
            <a:xfrm>
              <a:off x="6782793" y="2870845"/>
              <a:ext cx="4763" cy="20161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1" name="Rectangle 93"/>
            <p:cNvSpPr>
              <a:spLocks noChangeArrowheads="1"/>
            </p:cNvSpPr>
            <p:nvPr/>
          </p:nvSpPr>
          <p:spPr bwMode="auto">
            <a:xfrm>
              <a:off x="6782793" y="4886970"/>
              <a:ext cx="4763" cy="4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2" name="Rectangle 94"/>
            <p:cNvSpPr>
              <a:spLocks noChangeArrowheads="1"/>
            </p:cNvSpPr>
            <p:nvPr/>
          </p:nvSpPr>
          <p:spPr bwMode="auto">
            <a:xfrm>
              <a:off x="6787555" y="4886970"/>
              <a:ext cx="923925" cy="4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3" name="Rectangle 95"/>
            <p:cNvSpPr>
              <a:spLocks noChangeArrowheads="1"/>
            </p:cNvSpPr>
            <p:nvPr/>
          </p:nvSpPr>
          <p:spPr bwMode="auto">
            <a:xfrm>
              <a:off x="7711481" y="2870845"/>
              <a:ext cx="6350" cy="20161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4" name="Rectangle 96"/>
            <p:cNvSpPr>
              <a:spLocks noChangeArrowheads="1"/>
            </p:cNvSpPr>
            <p:nvPr/>
          </p:nvSpPr>
          <p:spPr bwMode="auto">
            <a:xfrm>
              <a:off x="7711481" y="4886970"/>
              <a:ext cx="6350" cy="4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5" name="Rectangle 97"/>
            <p:cNvSpPr>
              <a:spLocks noChangeArrowheads="1"/>
            </p:cNvSpPr>
            <p:nvPr/>
          </p:nvSpPr>
          <p:spPr bwMode="auto">
            <a:xfrm>
              <a:off x="7711481" y="4886970"/>
              <a:ext cx="6350" cy="4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 name="Rectangle 98"/>
            <p:cNvSpPr>
              <a:spLocks noChangeArrowheads="1"/>
            </p:cNvSpPr>
            <p:nvPr/>
          </p:nvSpPr>
          <p:spPr bwMode="auto">
            <a:xfrm>
              <a:off x="1691680" y="4893320"/>
              <a:ext cx="74613"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207" name="Picture 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1055" y="2872433"/>
              <a:ext cx="796925"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 name="Picture 1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87168" y="2872433"/>
              <a:ext cx="957263"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 name="Picture 10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47630" y="2872433"/>
              <a:ext cx="80327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 name="Picture 10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54105" y="2872433"/>
              <a:ext cx="833438"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 name="Picture 10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60580" y="2872433"/>
              <a:ext cx="80327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2" name="Straight Connector 211"/>
            <p:cNvCxnSpPr>
              <a:stCxn id="112" idx="0"/>
            </p:cNvCxnSpPr>
            <p:nvPr/>
          </p:nvCxnSpPr>
          <p:spPr>
            <a:xfrm>
              <a:off x="4676974" y="2708920"/>
              <a:ext cx="0" cy="2184400"/>
            </a:xfrm>
            <a:prstGeom prst="line">
              <a:avLst/>
            </a:prstGeom>
          </p:spPr>
          <p:style>
            <a:lnRef idx="1">
              <a:schemeClr val="dk1"/>
            </a:lnRef>
            <a:fillRef idx="0">
              <a:schemeClr val="dk1"/>
            </a:fillRef>
            <a:effectRef idx="0">
              <a:schemeClr val="dk1"/>
            </a:effectRef>
            <a:fontRef idx="minor">
              <a:schemeClr val="tx1"/>
            </a:fontRef>
          </p:style>
        </p:cxn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a:extLst>
              <a:ext uri="{FF2B5EF4-FFF2-40B4-BE49-F238E27FC236}">
                <a16:creationId xmlns:a16="http://schemas.microsoft.com/office/drawing/2014/main" id="{28408954-E242-4005-878C-98022940B805}"/>
              </a:ext>
            </a:extLst>
          </p:cNvPr>
          <p:cNvSpPr>
            <a:spLocks noChangeArrowheads="1"/>
          </p:cNvSpPr>
          <p:nvPr/>
        </p:nvSpPr>
        <p:spPr bwMode="auto">
          <a:xfrm>
            <a:off x="395288" y="333375"/>
            <a:ext cx="7775575" cy="635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15000"/>
              </a:lnSpc>
            </a:pPr>
            <a:r>
              <a:rPr lang="en-GB" altLang="en-US" sz="2400" b="1">
                <a:latin typeface="Century Gothic" panose="020B0502020202020204" pitchFamily="34" charset="0"/>
                <a:ea typeface="Calibri" panose="020F0502020204030204" pitchFamily="34" charset="0"/>
                <a:cs typeface="Times New Roman" panose="02020603050405020304" pitchFamily="18" charset="0"/>
              </a:rPr>
              <a:t>High standards of behaviour:</a:t>
            </a:r>
            <a:endParaRPr lang="en-US" altLang="en-US" sz="2400">
              <a:latin typeface="Century Gothic" panose="020B0502020202020204" pitchFamily="34" charset="0"/>
              <a:ea typeface="Calibri" panose="020F0502020204030204" pitchFamily="34" charset="0"/>
              <a:cs typeface="Times New Roman" panose="02020603050405020304" pitchFamily="18" charset="0"/>
            </a:endParaRPr>
          </a:p>
          <a:p>
            <a:pPr>
              <a:lnSpc>
                <a:spcPct val="115000"/>
              </a:lnSpc>
            </a:pPr>
            <a:r>
              <a:rPr lang="en-GB" altLang="en-US" sz="2400">
                <a:latin typeface="Century Gothic" panose="020B0502020202020204" pitchFamily="34" charset="0"/>
                <a:ea typeface="Calibri" panose="020F0502020204030204" pitchFamily="34" charset="0"/>
                <a:cs typeface="Times New Roman" panose="02020603050405020304" pitchFamily="18" charset="0"/>
              </a:rPr>
              <a:t> </a:t>
            </a:r>
            <a:endParaRPr lang="en-US" altLang="en-US" sz="2400">
              <a:latin typeface="Century Gothic" panose="020B0502020202020204" pitchFamily="34" charset="0"/>
              <a:ea typeface="Calibri" panose="020F0502020204030204" pitchFamily="34" charset="0"/>
              <a:cs typeface="Times New Roman" panose="02020603050405020304" pitchFamily="18" charset="0"/>
            </a:endParaRPr>
          </a:p>
          <a:p>
            <a:pPr>
              <a:lnSpc>
                <a:spcPct val="115000"/>
              </a:lnSpc>
            </a:pPr>
            <a:r>
              <a:rPr lang="en-GB" altLang="en-US">
                <a:latin typeface="Century Gothic" panose="020B0502020202020204" pitchFamily="34" charset="0"/>
                <a:ea typeface="Calibri" panose="020F0502020204030204" pitchFamily="34" charset="0"/>
                <a:cs typeface="Times New Roman" panose="02020603050405020304" pitchFamily="18" charset="0"/>
              </a:rPr>
              <a:t>The Governors strongly believe that high standards of behaviour lie at the heart of a successful school. Good teaching and learning promote good behaviour and good behaviour promotes effective learning. Children have the right to learn and to achieve their full potential in all aspects of their lives, and staff have the right to teach. Governors also believe that the expectation of high standards of behaviour which are required during the school day can have a positive effect on the life of young people outside school in encouraging them to become successful citizens.</a:t>
            </a:r>
          </a:p>
          <a:p>
            <a:pPr>
              <a:lnSpc>
                <a:spcPct val="115000"/>
              </a:lnSpc>
            </a:pPr>
            <a:endParaRPr lang="en-GB" altLang="en-US">
              <a:latin typeface="Century Gothic" panose="020B0502020202020204" pitchFamily="34" charset="0"/>
              <a:ea typeface="Calibri" panose="020F0502020204030204" pitchFamily="34" charset="0"/>
              <a:cs typeface="Times New Roman" panose="02020603050405020304" pitchFamily="18" charset="0"/>
            </a:endParaRPr>
          </a:p>
          <a:p>
            <a:pPr>
              <a:lnSpc>
                <a:spcPct val="115000"/>
              </a:lnSpc>
            </a:pPr>
            <a:r>
              <a:rPr lang="en-GB" altLang="en-US">
                <a:latin typeface="Century Gothic" panose="020B0502020202020204" pitchFamily="34" charset="0"/>
                <a:ea typeface="Calibri" panose="020F0502020204030204" pitchFamily="34" charset="0"/>
                <a:cs typeface="Times New Roman" panose="02020603050405020304" pitchFamily="18" charset="0"/>
              </a:rPr>
              <a:t>We continue to use Zones of Regulation across the school as well as providing and encouraging the use of reflection boxes in each classroom. Children take part in regular brain breaks and mindfulness sessions.</a:t>
            </a:r>
          </a:p>
          <a:p>
            <a:pPr>
              <a:lnSpc>
                <a:spcPct val="115000"/>
              </a:lnSpc>
            </a:pPr>
            <a:endParaRPr lang="en-GB" altLang="en-US">
              <a:latin typeface="Century Gothic" panose="020B0502020202020204" pitchFamily="34" charset="0"/>
              <a:ea typeface="Calibri" panose="020F0502020204030204" pitchFamily="34" charset="0"/>
              <a:cs typeface="Times New Roman" panose="02020603050405020304" pitchFamily="18" charset="0"/>
            </a:endParaRPr>
          </a:p>
          <a:p>
            <a:pPr>
              <a:lnSpc>
                <a:spcPct val="115000"/>
              </a:lnSpc>
            </a:pPr>
            <a:r>
              <a:rPr lang="en-GB" altLang="en-US">
                <a:latin typeface="Century Gothic" panose="020B0502020202020204" pitchFamily="34" charset="0"/>
                <a:ea typeface="Calibri" panose="020F0502020204030204" pitchFamily="34" charset="0"/>
                <a:cs typeface="Times New Roman" panose="02020603050405020304" pitchFamily="18" charset="0"/>
              </a:rPr>
              <a:t>The school has a behaviour policy which can be found on our school website.</a:t>
            </a:r>
            <a:endParaRPr lang="en-US" altLang="en-US">
              <a:latin typeface="Century Gothic" panose="020B050202020202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3DE68-4FD6-479E-8C18-9FBFA201EC30}"/>
              </a:ext>
            </a:extLst>
          </p:cNvPr>
          <p:cNvSpPr>
            <a:spLocks noGrp="1"/>
          </p:cNvSpPr>
          <p:nvPr>
            <p:ph type="title"/>
          </p:nvPr>
        </p:nvSpPr>
        <p:spPr>
          <a:xfrm>
            <a:off x="1176338" y="915988"/>
            <a:ext cx="6799262" cy="352425"/>
          </a:xfrm>
        </p:spPr>
        <p:txBody>
          <a:bodyPr rtlCol="0">
            <a:normAutofit fontScale="90000"/>
          </a:bodyPr>
          <a:lstStyle/>
          <a:p>
            <a:pPr eaLnBrk="1" fontAlgn="auto" hangingPunct="1">
              <a:spcAft>
                <a:spcPts val="0"/>
              </a:spcAft>
              <a:defRPr/>
            </a:pPr>
            <a:r>
              <a:rPr lang="en-GB" b="1" dirty="0">
                <a:solidFill>
                  <a:srgbClr val="CC0000"/>
                </a:solidFill>
                <a:effectLst>
                  <a:outerShdw blurRad="38100" dist="38100" dir="2700000" algn="tl">
                    <a:srgbClr val="000000">
                      <a:alpha val="43137"/>
                    </a:srgbClr>
                  </a:outerShdw>
                </a:effectLst>
                <a:latin typeface="Century Gothic" panose="020B0502020202020204" pitchFamily="34" charset="0"/>
              </a:rPr>
              <a:t>No Bullying Allowed</a:t>
            </a:r>
          </a:p>
        </p:txBody>
      </p:sp>
      <p:pic>
        <p:nvPicPr>
          <p:cNvPr id="29699" name="Picture 4" descr="http://1.bp.blogspot.com/-ynwSxbRYIPk/T3Cm4-PfWhI/AAAAAAAAAeE/OSAhd_LKzhw/s400/No-Bullying-School-Rules-Sign-K-4002.gif">
            <a:extLst>
              <a:ext uri="{FF2B5EF4-FFF2-40B4-BE49-F238E27FC236}">
                <a16:creationId xmlns:a16="http://schemas.microsoft.com/office/drawing/2014/main" id="{F507DC46-827F-4EA1-89CA-571B0D3D64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628775"/>
            <a:ext cx="6778625" cy="45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Image result for keeping safe online for kids">
            <a:extLst>
              <a:ext uri="{FF2B5EF4-FFF2-40B4-BE49-F238E27FC236}">
                <a16:creationId xmlns:a16="http://schemas.microsoft.com/office/drawing/2014/main" id="{BF680B87-D2D4-4D7A-8D21-74F757FE0D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692150"/>
            <a:ext cx="8048625" cy="572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754DD-A9FC-4893-9CAA-4EA2878E076D}"/>
              </a:ext>
            </a:extLst>
          </p:cNvPr>
          <p:cNvSpPr>
            <a:spLocks noGrp="1"/>
          </p:cNvSpPr>
          <p:nvPr>
            <p:ph type="title"/>
          </p:nvPr>
        </p:nvSpPr>
        <p:spPr/>
        <p:txBody>
          <a:bodyPr/>
          <a:lstStyle/>
          <a:p>
            <a:pPr algn="ctr">
              <a:defRPr/>
            </a:pPr>
            <a:r>
              <a:rPr lang="en-US" altLang="en-US" sz="3600" b="1" dirty="0">
                <a:solidFill>
                  <a:srgbClr val="CC0000"/>
                </a:solidFill>
                <a:effectLst>
                  <a:outerShdw blurRad="38100" dist="38100" dir="2700000" algn="tl">
                    <a:srgbClr val="C0C0C0"/>
                  </a:outerShdw>
                </a:effectLst>
                <a:latin typeface="Century Gothic" panose="020B0502020202020204" pitchFamily="34" charset="0"/>
                <a:ea typeface="ヒラギノ角ゴ Pro W3" pitchFamily="-84" charset="-128"/>
              </a:rPr>
              <a:t>After School Club and Breakfast Club</a:t>
            </a:r>
            <a:endParaRPr lang="en-GB" b="1" dirty="0"/>
          </a:p>
        </p:txBody>
      </p:sp>
      <p:sp>
        <p:nvSpPr>
          <p:cNvPr id="31747" name="Rectangle 2">
            <a:extLst>
              <a:ext uri="{FF2B5EF4-FFF2-40B4-BE49-F238E27FC236}">
                <a16:creationId xmlns:a16="http://schemas.microsoft.com/office/drawing/2014/main" id="{CC75490A-3591-44E7-AA42-6631AE785F6B}"/>
              </a:ext>
            </a:extLst>
          </p:cNvPr>
          <p:cNvSpPr>
            <a:spLocks noChangeArrowheads="1"/>
          </p:cNvSpPr>
          <p:nvPr/>
        </p:nvSpPr>
        <p:spPr bwMode="auto">
          <a:xfrm>
            <a:off x="282575" y="1773238"/>
            <a:ext cx="8262938"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GB" altLang="en-US" sz="2000">
                <a:latin typeface="Century Gothic" panose="020B0502020202020204" pitchFamily="34" charset="0"/>
                <a:ea typeface="Calibri" panose="020F0502020204030204" pitchFamily="34" charset="0"/>
                <a:cs typeface="Times New Roman" panose="02020603050405020304" pitchFamily="18" charset="0"/>
              </a:rPr>
              <a:t>Tree Tops Clubs will be offering Breakfast Club and After School Club.  All clubs are Ofsted registered and the staff team is carefully recruited following safer recruitment practices. Members of the team are DBS checked, trained in Safeguarding, First Aid, Health and Safety and Behaviour Management, Senior staff hold qualifications in childcare or playwork and regular supervision and CPD is carried out for all our staff.  </a:t>
            </a:r>
          </a:p>
          <a:p>
            <a:pPr algn="just"/>
            <a:endParaRPr lang="en-GB" altLang="en-US" sz="2000">
              <a:latin typeface="Century Gothic" panose="020B0502020202020204" pitchFamily="34" charset="0"/>
              <a:ea typeface="Calibri" panose="020F0502020204030204" pitchFamily="34" charset="0"/>
              <a:cs typeface="Times New Roman" panose="02020603050405020304" pitchFamily="18" charset="0"/>
            </a:endParaRPr>
          </a:p>
          <a:p>
            <a:pPr algn="just"/>
            <a:r>
              <a:rPr lang="en-GB" altLang="en-US" sz="2000">
                <a:latin typeface="Century Gothic" panose="020B0502020202020204" pitchFamily="34" charset="0"/>
                <a:ea typeface="Calibri" panose="020F0502020204030204" pitchFamily="34" charset="0"/>
                <a:cs typeface="Times New Roman" panose="02020603050405020304" pitchFamily="18" charset="0"/>
              </a:rPr>
              <a:t>Breakfast Club is available from 7:30am-9:00am</a:t>
            </a:r>
          </a:p>
          <a:p>
            <a:pPr algn="just"/>
            <a:r>
              <a:rPr lang="en-GB" altLang="en-US" sz="2000">
                <a:latin typeface="Century Gothic" panose="020B0502020202020204" pitchFamily="34" charset="0"/>
                <a:ea typeface="Calibri" panose="020F0502020204030204" pitchFamily="34" charset="0"/>
                <a:cs typeface="Times New Roman" panose="02020603050405020304" pitchFamily="18" charset="0"/>
              </a:rPr>
              <a:t>Afterschool Club is available from 3:00pm-6:00pm</a:t>
            </a:r>
          </a:p>
          <a:p>
            <a:endParaRPr lang="en-GB" altLang="en-US" sz="2000">
              <a:latin typeface="Century Gothic" panose="020B0502020202020204" pitchFamily="34" charset="0"/>
              <a:ea typeface="Calibri" panose="020F0502020204030204" pitchFamily="34" charset="0"/>
              <a:cs typeface="Times New Roman" panose="02020603050405020304" pitchFamily="18" charset="0"/>
            </a:endParaRPr>
          </a:p>
          <a:p>
            <a:r>
              <a:rPr lang="en-GB" altLang="en-US" sz="2000" b="1">
                <a:latin typeface="Century Gothic" panose="020B0502020202020204" pitchFamily="34" charset="0"/>
                <a:ea typeface="Calibri" panose="020F0502020204030204" pitchFamily="34" charset="0"/>
                <a:cs typeface="Times New Roman" panose="02020603050405020304" pitchFamily="18" charset="0"/>
              </a:rPr>
              <a:t>Bookings can be made directly though their website.</a:t>
            </a:r>
          </a:p>
          <a:p>
            <a:endParaRPr lang="en-GB" altLang="en-US" sz="2000">
              <a:latin typeface="Century Gothic" panose="020B0502020202020204" pitchFamily="34" charset="0"/>
              <a:ea typeface="Calibri" panose="020F0502020204030204" pitchFamily="34" charset="0"/>
              <a:cs typeface="Times New Roman" panose="02020603050405020304" pitchFamily="18" charset="0"/>
            </a:endParaRPr>
          </a:p>
          <a:p>
            <a:endParaRPr lang="en-GB" altLang="en-US" sz="2000">
              <a:latin typeface="Century Gothic" panose="020B0502020202020204" pitchFamily="34" charset="0"/>
              <a:ea typeface="Calibri" panose="020F0502020204030204" pitchFamily="34" charset="0"/>
              <a:cs typeface="Times New Roman" panose="02020603050405020304" pitchFamily="18" charset="0"/>
            </a:endParaRPr>
          </a:p>
          <a:p>
            <a:r>
              <a:rPr lang="en-GB" altLang="en-US" sz="2000">
                <a:ea typeface="Calibri" panose="020F0502020204030204" pitchFamily="34" charset="0"/>
                <a:cs typeface="Times New Roman" panose="02020603050405020304" pitchFamily="18" charset="0"/>
                <a:hlinkClick r:id="rId2"/>
              </a:rPr>
              <a:t>http://www.treetopsclubs.co.uk/listing/dog-kennel-hill-primary-school/</a:t>
            </a:r>
            <a:endParaRPr lang="en-GB" altLang="en-US" sz="2000">
              <a:ea typeface="Calibri" panose="020F0502020204030204" pitchFamily="34" charset="0"/>
              <a:cs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46B599BE-CDE7-44C1-BF35-4A18D29EB939}"/>
              </a:ext>
            </a:extLst>
          </p:cNvPr>
          <p:cNvSpPr>
            <a:spLocks noGrp="1" noChangeArrowheads="1"/>
          </p:cNvSpPr>
          <p:nvPr>
            <p:ph type="title"/>
          </p:nvPr>
        </p:nvSpPr>
        <p:spPr>
          <a:xfrm>
            <a:off x="107950" y="79375"/>
            <a:ext cx="8928100" cy="490538"/>
          </a:xfrm>
        </p:spPr>
        <p:txBody>
          <a:bodyPr rtlCol="0">
            <a:normAutofit fontScale="90000"/>
          </a:bodyPr>
          <a:lstStyle/>
          <a:p>
            <a:pPr eaLnBrk="1" fontAlgn="auto" hangingPunct="1">
              <a:spcAft>
                <a:spcPts val="0"/>
              </a:spcAft>
              <a:defRPr/>
            </a:pPr>
            <a:r>
              <a:rPr lang="en-US" altLang="en-US" sz="5400" b="1" dirty="0">
                <a:solidFill>
                  <a:srgbClr val="CC0000"/>
                </a:solidFill>
                <a:effectLst>
                  <a:outerShdw blurRad="38100" dist="38100" dir="2700000" algn="tl">
                    <a:srgbClr val="C0C0C0"/>
                  </a:outerShdw>
                </a:effectLst>
                <a:latin typeface="Century Gothic" panose="020B0502020202020204" pitchFamily="34" charset="0"/>
                <a:ea typeface="ヒラギノ角ゴ Pro W3" pitchFamily="-84" charset="-128"/>
              </a:rPr>
              <a:t>Communication</a:t>
            </a:r>
          </a:p>
        </p:txBody>
      </p:sp>
      <p:sp>
        <p:nvSpPr>
          <p:cNvPr id="32771" name="Rectangle 3">
            <a:extLst>
              <a:ext uri="{FF2B5EF4-FFF2-40B4-BE49-F238E27FC236}">
                <a16:creationId xmlns:a16="http://schemas.microsoft.com/office/drawing/2014/main" id="{ECE4E9E3-56F0-44BF-A49A-9DEF4867ABEC}"/>
              </a:ext>
            </a:extLst>
          </p:cNvPr>
          <p:cNvSpPr>
            <a:spLocks noGrp="1"/>
          </p:cNvSpPr>
          <p:nvPr>
            <p:ph idx="1"/>
          </p:nvPr>
        </p:nvSpPr>
        <p:spPr>
          <a:xfrm>
            <a:off x="250825" y="1462088"/>
            <a:ext cx="8229600" cy="4997450"/>
          </a:xfrm>
        </p:spPr>
        <p:txBody>
          <a:bodyPr/>
          <a:lstStyle/>
          <a:p>
            <a:pPr algn="just" eaLnBrk="1" hangingPunct="1"/>
            <a:r>
              <a:rPr lang="en-GB" altLang="en-US" sz="1600" b="1">
                <a:latin typeface="Century Gothic" panose="020B0502020202020204" pitchFamily="34" charset="0"/>
                <a:ea typeface="ヒラギノ角ゴ Pro W3" pitchFamily="-84" charset="-128"/>
              </a:rPr>
              <a:t>Weekly Newsletter </a:t>
            </a:r>
            <a:r>
              <a:rPr lang="en-GB" altLang="en-US" sz="1600">
                <a:latin typeface="Century Gothic" panose="020B0502020202020204" pitchFamily="34" charset="0"/>
                <a:ea typeface="ヒラギノ角ゴ Pro W3" pitchFamily="-84" charset="-128"/>
              </a:rPr>
              <a:t>sent via email</a:t>
            </a:r>
            <a:endParaRPr lang="en-GB" altLang="en-US" sz="1600" b="1">
              <a:latin typeface="Century Gothic" panose="020B0502020202020204" pitchFamily="34" charset="0"/>
              <a:ea typeface="ヒラギノ角ゴ Pro W3" pitchFamily="-84" charset="-128"/>
            </a:endParaRPr>
          </a:p>
          <a:p>
            <a:pPr algn="just" eaLnBrk="1" hangingPunct="1"/>
            <a:r>
              <a:rPr lang="en-GB" altLang="en-US" sz="1600" b="1">
                <a:latin typeface="Century Gothic" panose="020B0502020202020204" pitchFamily="34" charset="0"/>
                <a:ea typeface="ヒラギノ角ゴ Pro W3" pitchFamily="-84" charset="-128"/>
              </a:rPr>
              <a:t>School Website</a:t>
            </a:r>
            <a:r>
              <a:rPr lang="en-GB" altLang="en-US" sz="1600">
                <a:latin typeface="Century Gothic" panose="020B0502020202020204" pitchFamily="34" charset="0"/>
                <a:ea typeface="ヒラギノ角ゴ Pro W3" pitchFamily="-84" charset="-128"/>
              </a:rPr>
              <a:t>: </a:t>
            </a:r>
            <a:r>
              <a:rPr lang="en-GB" altLang="en-US" sz="1600">
                <a:latin typeface="Century Gothic" panose="020B0502020202020204" pitchFamily="34" charset="0"/>
                <a:ea typeface="ヒラギノ角ゴ Pro W3" pitchFamily="-84" charset="-128"/>
                <a:hlinkClick r:id="rId3"/>
              </a:rPr>
              <a:t>www.dkh.org.uk</a:t>
            </a:r>
            <a:endParaRPr lang="en-GB" altLang="en-US" sz="1600">
              <a:latin typeface="Century Gothic" panose="020B0502020202020204" pitchFamily="34" charset="0"/>
              <a:ea typeface="ヒラギノ角ゴ Pro W3" pitchFamily="-84" charset="-128"/>
            </a:endParaRPr>
          </a:p>
          <a:p>
            <a:pPr algn="just" eaLnBrk="1" hangingPunct="1"/>
            <a:r>
              <a:rPr lang="en-GB" altLang="en-US" sz="1600" b="1">
                <a:latin typeface="Century Gothic" panose="020B0502020202020204" pitchFamily="34" charset="0"/>
                <a:ea typeface="ヒラギノ角ゴ Pro W3" pitchFamily="-84" charset="-128"/>
              </a:rPr>
              <a:t>Emails</a:t>
            </a:r>
            <a:r>
              <a:rPr lang="en-GB" altLang="en-US" sz="1600">
                <a:latin typeface="Century Gothic" panose="020B0502020202020204" pitchFamily="34" charset="0"/>
                <a:ea typeface="ヒラギノ角ゴ Pro W3" pitchFamily="-84" charset="-128"/>
              </a:rPr>
              <a:t> </a:t>
            </a:r>
          </a:p>
          <a:p>
            <a:pPr lvl="1" algn="just" eaLnBrk="1" hangingPunct="1">
              <a:buFont typeface="Courier New" panose="02070309020205020404" pitchFamily="49" charset="0"/>
              <a:buChar char="o"/>
            </a:pPr>
            <a:r>
              <a:rPr lang="en-GB" altLang="en-US" sz="1600">
                <a:latin typeface="Century Gothic" panose="020B0502020202020204" pitchFamily="34" charset="0"/>
                <a:ea typeface="ヒラギノ角ゴ Pro W3" pitchFamily="-84" charset="-128"/>
              </a:rPr>
              <a:t>As face-to-face contacts continue to be limited, your child’s class teacher will contact you via email. Please do use the email they provide to communicate with them.</a:t>
            </a:r>
          </a:p>
          <a:p>
            <a:pPr lvl="1" algn="just" eaLnBrk="1" hangingPunct="1">
              <a:buFont typeface="Courier New" panose="02070309020205020404" pitchFamily="49" charset="0"/>
              <a:buChar char="o"/>
            </a:pPr>
            <a:r>
              <a:rPr lang="en-GB" altLang="en-US" sz="1600">
                <a:latin typeface="Century Gothic" panose="020B0502020202020204" pitchFamily="34" charset="0"/>
                <a:ea typeface="ヒラギノ角ゴ Pro W3" pitchFamily="-84" charset="-128"/>
              </a:rPr>
              <a:t>They may also contact you via email if your child has had a minor injury during the school day. This will be supported by an injury slip. Significant injuries will continue to be communicated by telephone.</a:t>
            </a:r>
          </a:p>
          <a:p>
            <a:pPr algn="just" eaLnBrk="1" hangingPunct="1"/>
            <a:r>
              <a:rPr lang="en-GB" altLang="en-US" sz="1600" b="1">
                <a:latin typeface="Century Gothic" panose="020B0502020202020204" pitchFamily="34" charset="0"/>
                <a:ea typeface="ヒラギノ角ゴ Pro W3" pitchFamily="-84" charset="-128"/>
              </a:rPr>
              <a:t>Contacting through the school office</a:t>
            </a:r>
          </a:p>
          <a:p>
            <a:pPr lvl="1" algn="just">
              <a:buFont typeface="Courier New" panose="02070309020205020404" pitchFamily="49" charset="0"/>
              <a:buChar char="o"/>
            </a:pPr>
            <a:r>
              <a:rPr lang="en-GB" altLang="en-US" sz="1600">
                <a:solidFill>
                  <a:srgbClr val="000000"/>
                </a:solidFill>
                <a:latin typeface="Century Gothic" panose="020B0502020202020204" pitchFamily="34" charset="0"/>
                <a:ea typeface="Times New Roman" panose="02020603050405020304" pitchFamily="18" charset="0"/>
                <a:cs typeface="Arial" panose="020B0604020202020204" pitchFamily="34" charset="0"/>
              </a:rPr>
              <a:t>Office Reception hours will be from 9:30am – 3:00pm and 3:30 – 4:00. Parents and visitors will not be accommodated in the office outside of these times as that will affect children’s start and leaving times. Please note that the last query before 3:00pm is at 2:50pm to allow staff to prepare for dismissal.</a:t>
            </a:r>
          </a:p>
          <a:p>
            <a:pPr lvl="1" algn="just">
              <a:buFont typeface="Courier New" panose="02070309020205020404" pitchFamily="49" charset="0"/>
              <a:buChar char="o"/>
            </a:pPr>
            <a:r>
              <a:rPr lang="en-GB" altLang="en-US" sz="1600">
                <a:solidFill>
                  <a:srgbClr val="000000"/>
                </a:solidFill>
                <a:latin typeface="Century Gothic" panose="020B0502020202020204" pitchFamily="34" charset="0"/>
                <a:ea typeface="Times New Roman" panose="02020603050405020304" pitchFamily="18" charset="0"/>
                <a:cs typeface="Arial" panose="020B0604020202020204" pitchFamily="34" charset="0"/>
              </a:rPr>
              <a:t>Visitors to the school are encouraged to wear a face covering.</a:t>
            </a:r>
          </a:p>
          <a:p>
            <a:pPr algn="just" eaLnBrk="1" hangingPunct="1"/>
            <a:r>
              <a:rPr lang="en-GB" altLang="en-US" sz="1600" b="1">
                <a:latin typeface="Century Gothic" panose="020B0502020202020204" pitchFamily="34" charset="0"/>
                <a:ea typeface="ヒラギノ角ゴ Pro W3" pitchFamily="-84" charset="-128"/>
              </a:rPr>
              <a:t>Text messages  </a:t>
            </a:r>
            <a:r>
              <a:rPr lang="en-GB" altLang="en-US" sz="1600">
                <a:latin typeface="Century Gothic" panose="020B0502020202020204" pitchFamily="34" charset="0"/>
                <a:ea typeface="ヒラギノ角ゴ Pro W3" pitchFamily="-84" charset="-128"/>
              </a:rPr>
              <a:t>(on occasions)</a:t>
            </a:r>
          </a:p>
        </p:txBody>
      </p:sp>
      <p:pic>
        <p:nvPicPr>
          <p:cNvPr id="7" name="Picture 6" descr="\\rotherhithe-dc1\Staff\MWalters\Pictures\RHFEDLOGO.PNG">
            <a:extLst>
              <a:ext uri="{FF2B5EF4-FFF2-40B4-BE49-F238E27FC236}">
                <a16:creationId xmlns:a16="http://schemas.microsoft.com/office/drawing/2014/main" id="{617F5619-41FB-444A-A259-275D8BDFF165}"/>
              </a:ext>
            </a:extLst>
          </p:cNvPr>
          <p:cNvPicPr/>
          <p:nvPr/>
        </p:nvPicPr>
        <p:blipFill>
          <a:blip r:embed="rId4" cstate="print"/>
          <a:srcRect/>
          <a:stretch>
            <a:fillRect/>
          </a:stretch>
        </p:blipFill>
        <p:spPr bwMode="auto">
          <a:xfrm>
            <a:off x="107950" y="6042278"/>
            <a:ext cx="798449" cy="782406"/>
          </a:xfrm>
          <a:prstGeom prst="rect">
            <a:avLst/>
          </a:prstGeom>
          <a:solidFill>
            <a:schemeClr val="accent1"/>
          </a:solidFill>
          <a:ln>
            <a:noFill/>
          </a:ln>
          <a:effectLst>
            <a:softEdge rad="0"/>
          </a:effectLst>
        </p:spPr>
      </p:pic>
      <p:pic>
        <p:nvPicPr>
          <p:cNvPr id="32773" name="Picture 7" descr="R:\Admin Staff\DOG KENNEL HILL LOGO &amp; GUIDELINES\DOG KENNEL HILL LOGO &amp; GUIDELINES\DKH Logo\DKH JPG\dogkennelhill 2014 RGB 300dpi.jpg">
            <a:extLst>
              <a:ext uri="{FF2B5EF4-FFF2-40B4-BE49-F238E27FC236}">
                <a16:creationId xmlns:a16="http://schemas.microsoft.com/office/drawing/2014/main" id="{80288F8B-2D1F-4930-9D98-BAB85F2976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7150" y="5876925"/>
            <a:ext cx="1271588"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TextBox 1">
            <a:extLst>
              <a:ext uri="{FF2B5EF4-FFF2-40B4-BE49-F238E27FC236}">
                <a16:creationId xmlns:a16="http://schemas.microsoft.com/office/drawing/2014/main" id="{C6BE1A39-A28F-4FF6-B5C8-35AFB2946BCD}"/>
              </a:ext>
            </a:extLst>
          </p:cNvPr>
          <p:cNvSpPr txBox="1">
            <a:spLocks noChangeArrowheads="1"/>
          </p:cNvSpPr>
          <p:nvPr/>
        </p:nvSpPr>
        <p:spPr bwMode="auto">
          <a:xfrm>
            <a:off x="133350" y="628650"/>
            <a:ext cx="87264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1600" b="1">
                <a:latin typeface="Century Gothic" panose="020B0502020202020204" pitchFamily="34" charset="0"/>
              </a:rPr>
              <a:t>At DKH we work hard to foster positive relationships with parents, carers and the wider community. We understand good communication will promote this. We will communicate with you via:</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5EDE6-5AB5-4DF5-8817-46709DD9B860}"/>
              </a:ext>
            </a:extLst>
          </p:cNvPr>
          <p:cNvSpPr>
            <a:spLocks noGrp="1"/>
          </p:cNvSpPr>
          <p:nvPr>
            <p:ph type="title"/>
          </p:nvPr>
        </p:nvSpPr>
        <p:spPr>
          <a:xfrm>
            <a:off x="539750" y="11113"/>
            <a:ext cx="7886700" cy="1325562"/>
          </a:xfrm>
        </p:spPr>
        <p:txBody>
          <a:bodyPr/>
          <a:lstStyle/>
          <a:p>
            <a:pPr>
              <a:defRPr/>
            </a:pPr>
            <a:r>
              <a:rPr lang="en-US" altLang="en-US" sz="3600" b="1" dirty="0">
                <a:solidFill>
                  <a:srgbClr val="CC0000"/>
                </a:solidFill>
                <a:effectLst>
                  <a:outerShdw blurRad="38100" dist="38100" dir="2700000" algn="tl">
                    <a:srgbClr val="C0C0C0"/>
                  </a:outerShdw>
                </a:effectLst>
                <a:latin typeface="Century Gothic" panose="020B0502020202020204" pitchFamily="34" charset="0"/>
                <a:ea typeface="ヒラギノ角ゴ Pro W3" pitchFamily="-84" charset="-128"/>
              </a:rPr>
              <a:t>Who do I speak to?</a:t>
            </a:r>
            <a:endParaRPr lang="en-GB" dirty="0"/>
          </a:p>
        </p:txBody>
      </p:sp>
      <p:sp>
        <p:nvSpPr>
          <p:cNvPr id="34819" name="Rectangle: Rounded Corners 1">
            <a:extLst>
              <a:ext uri="{FF2B5EF4-FFF2-40B4-BE49-F238E27FC236}">
                <a16:creationId xmlns:a16="http://schemas.microsoft.com/office/drawing/2014/main" id="{4BBCC610-DD9D-4660-AECD-9D0648464934}"/>
              </a:ext>
            </a:extLst>
          </p:cNvPr>
          <p:cNvSpPr>
            <a:spLocks noChangeArrowheads="1"/>
          </p:cNvSpPr>
          <p:nvPr/>
        </p:nvSpPr>
        <p:spPr bwMode="auto">
          <a:xfrm>
            <a:off x="539750" y="908050"/>
            <a:ext cx="7777163" cy="1296988"/>
          </a:xfrm>
          <a:prstGeom prst="roundRect">
            <a:avLst>
              <a:gd name="adj" fmla="val 16667"/>
            </a:avLst>
          </a:prstGeom>
          <a:solidFill>
            <a:srgbClr val="DEEAF6"/>
          </a:solidFill>
          <a:ln w="38100">
            <a:solidFill>
              <a:srgbClr val="F2F2F2"/>
            </a:solidFill>
            <a:round/>
            <a:headEnd/>
            <a:tailEnd/>
          </a:ln>
          <a:effectLst>
            <a:outerShdw dist="28398" dir="3806097" algn="ctr" rotWithShape="0">
              <a:srgbClr val="1F4D78">
                <a:alpha val="50000"/>
              </a:srgbClr>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u="sng">
                <a:latin typeface="Century Gothic" panose="020B0502020202020204" pitchFamily="34" charset="0"/>
                <a:ea typeface="Calibri" panose="020F0502020204030204" pitchFamily="34" charset="0"/>
                <a:cs typeface="Times New Roman" panose="02020603050405020304" pitchFamily="18" charset="0"/>
              </a:rPr>
              <a:t>Class Teacher </a:t>
            </a:r>
            <a:r>
              <a:rPr lang="en-US" altLang="en-US" sz="1200" u="sng">
                <a:latin typeface="Century Gothic" panose="020B0502020202020204" pitchFamily="34" charset="0"/>
                <a:ea typeface="Calibri" panose="020F0502020204030204" pitchFamily="34" charset="0"/>
                <a:cs typeface="Times New Roman" panose="02020603050405020304" pitchFamily="18" charset="0"/>
              </a:rPr>
              <a:t>(Teachers will attempt to respond within 3 days)</a:t>
            </a:r>
            <a:endParaRPr lang="en-US" altLang="en-US" sz="1200">
              <a:ea typeface="Calibri" panose="020F0502020204030204" pitchFamily="34" charset="0"/>
              <a:cs typeface="Times New Roman" panose="02020603050405020304" pitchFamily="18" charset="0"/>
            </a:endParaRPr>
          </a:p>
          <a:p>
            <a:r>
              <a:rPr lang="en-US" altLang="en-US" sz="1200">
                <a:latin typeface="Century Gothic" panose="020B0502020202020204" pitchFamily="34" charset="0"/>
                <a:ea typeface="Calibri" panose="020F0502020204030204" pitchFamily="34" charset="0"/>
                <a:cs typeface="Times New Roman" panose="02020603050405020304" pitchFamily="18" charset="0"/>
              </a:rPr>
              <a:t>You should email the class teacher in the first instance, to discuss:</a:t>
            </a:r>
            <a:endParaRPr lang="en-US" altLang="en-US" sz="1200">
              <a:ea typeface="Calibri" panose="020F0502020204030204" pitchFamily="34" charset="0"/>
              <a:cs typeface="Times New Roman" panose="02020603050405020304" pitchFamily="18" charset="0"/>
            </a:endParaRPr>
          </a:p>
          <a:p>
            <a:r>
              <a:rPr lang="en-US" altLang="en-US" sz="1200">
                <a:latin typeface="Century Gothic" panose="020B0502020202020204" pitchFamily="34" charset="0"/>
                <a:ea typeface="Calibri" panose="020F0502020204030204" pitchFamily="34" charset="0"/>
                <a:cs typeface="Times New Roman" panose="02020603050405020304" pitchFamily="18" charset="0"/>
              </a:rPr>
              <a:t>*How to support learning</a:t>
            </a:r>
            <a:endParaRPr lang="en-US" altLang="en-US" sz="1200">
              <a:ea typeface="Calibri" panose="020F0502020204030204" pitchFamily="34" charset="0"/>
              <a:cs typeface="Times New Roman" panose="02020603050405020304" pitchFamily="18" charset="0"/>
            </a:endParaRPr>
          </a:p>
          <a:p>
            <a:r>
              <a:rPr lang="en-US" altLang="en-US" sz="1200">
                <a:latin typeface="Century Gothic" panose="020B0502020202020204" pitchFamily="34" charset="0"/>
                <a:ea typeface="Calibri" panose="020F0502020204030204" pitchFamily="34" charset="0"/>
                <a:cs typeface="Times New Roman" panose="02020603050405020304" pitchFamily="18" charset="0"/>
              </a:rPr>
              <a:t>*Social, academic, and personal progress</a:t>
            </a:r>
            <a:endParaRPr lang="en-US" altLang="en-US" sz="1200">
              <a:ea typeface="Calibri" panose="020F0502020204030204" pitchFamily="34" charset="0"/>
              <a:cs typeface="Times New Roman" panose="02020603050405020304" pitchFamily="18" charset="0"/>
            </a:endParaRPr>
          </a:p>
          <a:p>
            <a:r>
              <a:rPr lang="en-US" altLang="en-US" sz="1200">
                <a:latin typeface="Century Gothic" panose="020B0502020202020204" pitchFamily="34" charset="0"/>
                <a:ea typeface="Calibri" panose="020F0502020204030204" pitchFamily="34" charset="0"/>
                <a:cs typeface="Times New Roman" panose="02020603050405020304" pitchFamily="18" charset="0"/>
              </a:rPr>
              <a:t>*Classroom and playtime incidents</a:t>
            </a:r>
            <a:endParaRPr lang="en-US" altLang="en-US" sz="1200">
              <a:ea typeface="Calibri" panose="020F0502020204030204" pitchFamily="34" charset="0"/>
              <a:cs typeface="Times New Roman" panose="02020603050405020304" pitchFamily="18" charset="0"/>
            </a:endParaRPr>
          </a:p>
          <a:p>
            <a:r>
              <a:rPr lang="en-US" altLang="en-US" sz="1200">
                <a:latin typeface="Century Gothic" panose="020B0502020202020204" pitchFamily="34" charset="0"/>
                <a:ea typeface="Calibri" panose="020F0502020204030204" pitchFamily="34" charset="0"/>
                <a:cs typeface="Times New Roman" panose="02020603050405020304" pitchFamily="18" charset="0"/>
              </a:rPr>
              <a:t>*Organisational issues e.g. lost property which is not in the lost property area</a:t>
            </a:r>
            <a:endParaRPr lang="en-US" altLang="en-US" sz="1200">
              <a:ea typeface="Calibri" panose="020F0502020204030204" pitchFamily="34" charset="0"/>
              <a:cs typeface="Times New Roman" panose="02020603050405020304" pitchFamily="18" charset="0"/>
            </a:endParaRPr>
          </a:p>
          <a:p>
            <a:r>
              <a:rPr lang="en-US" altLang="en-US" sz="1200">
                <a:ea typeface="Calibri" panose="020F0502020204030204" pitchFamily="34" charset="0"/>
                <a:cs typeface="Times New Roman" panose="02020603050405020304" pitchFamily="18" charset="0"/>
              </a:rPr>
              <a:t> </a:t>
            </a:r>
          </a:p>
          <a:p>
            <a:endParaRPr lang="en-US" altLang="en-US" sz="1200">
              <a:ea typeface="Calibri" panose="020F0502020204030204" pitchFamily="34" charset="0"/>
              <a:cs typeface="Times New Roman" panose="02020603050405020304" pitchFamily="18" charset="0"/>
            </a:endParaRPr>
          </a:p>
          <a:p>
            <a:endParaRPr lang="en-US" altLang="en-US" sz="1200">
              <a:ea typeface="Calibri" panose="020F0502020204030204" pitchFamily="34" charset="0"/>
              <a:cs typeface="Times New Roman" panose="02020603050405020304" pitchFamily="18" charset="0"/>
            </a:endParaRPr>
          </a:p>
        </p:txBody>
      </p:sp>
      <p:sp>
        <p:nvSpPr>
          <p:cNvPr id="34820" name="Rectangle: Rounded Corners 2">
            <a:extLst>
              <a:ext uri="{FF2B5EF4-FFF2-40B4-BE49-F238E27FC236}">
                <a16:creationId xmlns:a16="http://schemas.microsoft.com/office/drawing/2014/main" id="{73AD957D-A7F7-46C2-85D1-55124F52A88B}"/>
              </a:ext>
            </a:extLst>
          </p:cNvPr>
          <p:cNvSpPr>
            <a:spLocks noChangeArrowheads="1"/>
          </p:cNvSpPr>
          <p:nvPr/>
        </p:nvSpPr>
        <p:spPr bwMode="auto">
          <a:xfrm>
            <a:off x="539750" y="2205038"/>
            <a:ext cx="7777163" cy="1223962"/>
          </a:xfrm>
          <a:prstGeom prst="roundRect">
            <a:avLst>
              <a:gd name="adj" fmla="val 16667"/>
            </a:avLst>
          </a:prstGeom>
          <a:solidFill>
            <a:srgbClr val="9CC2E5"/>
          </a:solidFill>
          <a:ln w="38100">
            <a:solidFill>
              <a:srgbClr val="F2F2F2"/>
            </a:solidFill>
            <a:round/>
            <a:headEnd/>
            <a:tailEnd/>
          </a:ln>
          <a:effectLst>
            <a:outerShdw dist="28398" dir="3806097" algn="ctr" rotWithShape="0">
              <a:srgbClr val="1F4D78">
                <a:alpha val="50000"/>
              </a:srgbClr>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u="sng">
                <a:latin typeface="Century Gothic" panose="020B0502020202020204" pitchFamily="34" charset="0"/>
                <a:ea typeface="Calibri" panose="020F0502020204030204" pitchFamily="34" charset="0"/>
                <a:cs typeface="Times New Roman" panose="02020603050405020304" pitchFamily="18" charset="0"/>
              </a:rPr>
              <a:t>Deputy or Assistant Head Teachers / Phase Leader</a:t>
            </a:r>
            <a:r>
              <a:rPr lang="en-US" altLang="en-US" sz="1200" u="sng">
                <a:latin typeface="Century Gothic" panose="020B0502020202020204" pitchFamily="34" charset="0"/>
                <a:ea typeface="Calibri" panose="020F0502020204030204" pitchFamily="34" charset="0"/>
                <a:cs typeface="Times New Roman" panose="02020603050405020304" pitchFamily="18" charset="0"/>
              </a:rPr>
              <a:t>:  </a:t>
            </a:r>
            <a:endParaRPr lang="en-US" altLang="en-US" sz="1200">
              <a:ea typeface="Calibri" panose="020F0502020204030204" pitchFamily="34" charset="0"/>
              <a:cs typeface="Times New Roman" panose="02020603050405020304" pitchFamily="18" charset="0"/>
            </a:endParaRPr>
          </a:p>
          <a:p>
            <a:r>
              <a:rPr lang="en-US" altLang="en-US" sz="1200">
                <a:latin typeface="Century Gothic" panose="020B0502020202020204" pitchFamily="34" charset="0"/>
                <a:ea typeface="Calibri" panose="020F0502020204030204" pitchFamily="34" charset="0"/>
                <a:cs typeface="Times New Roman" panose="02020603050405020304" pitchFamily="18" charset="0"/>
              </a:rPr>
              <a:t>KS1: Years 1, 2 speak to Jo McCoy</a:t>
            </a:r>
            <a:endParaRPr lang="en-US" altLang="en-US" sz="1200">
              <a:ea typeface="Calibri" panose="020F0502020204030204" pitchFamily="34" charset="0"/>
              <a:cs typeface="Times New Roman" panose="02020603050405020304" pitchFamily="18" charset="0"/>
            </a:endParaRPr>
          </a:p>
          <a:p>
            <a:r>
              <a:rPr lang="en-US" altLang="en-US" sz="1200">
                <a:latin typeface="Century Gothic" panose="020B0502020202020204" pitchFamily="34" charset="0"/>
                <a:ea typeface="Calibri" panose="020F0502020204030204" pitchFamily="34" charset="0"/>
                <a:cs typeface="Times New Roman" panose="02020603050405020304" pitchFamily="18" charset="0"/>
              </a:rPr>
              <a:t>KS2: Years 3, 4, 5 and 6 speak to Thomas Newman</a:t>
            </a:r>
            <a:endParaRPr lang="en-US" altLang="en-US" sz="1200">
              <a:ea typeface="Calibri" panose="020F0502020204030204" pitchFamily="34" charset="0"/>
              <a:cs typeface="Times New Roman" panose="02020603050405020304" pitchFamily="18" charset="0"/>
            </a:endParaRPr>
          </a:p>
          <a:p>
            <a:r>
              <a:rPr lang="en-US" altLang="en-US" sz="1200">
                <a:latin typeface="Century Gothic" panose="020B0502020202020204" pitchFamily="34" charset="0"/>
                <a:ea typeface="Calibri" panose="020F0502020204030204" pitchFamily="34" charset="0"/>
                <a:cs typeface="Times New Roman" panose="02020603050405020304" pitchFamily="18" charset="0"/>
              </a:rPr>
              <a:t>You can email or telephone to arrange an online appointment via the office to:</a:t>
            </a:r>
            <a:endParaRPr lang="en-US" altLang="en-US" sz="1200">
              <a:ea typeface="Calibri" panose="020F0502020204030204" pitchFamily="34" charset="0"/>
              <a:cs typeface="Times New Roman" panose="02020603050405020304" pitchFamily="18" charset="0"/>
            </a:endParaRPr>
          </a:p>
          <a:p>
            <a:r>
              <a:rPr lang="en-US" altLang="en-US" sz="1200">
                <a:latin typeface="Century Gothic" panose="020B0502020202020204" pitchFamily="34" charset="0"/>
                <a:ea typeface="Calibri" panose="020F0502020204030204" pitchFamily="34" charset="0"/>
                <a:cs typeface="Times New Roman" panose="02020603050405020304" pitchFamily="18" charset="0"/>
              </a:rPr>
              <a:t>Discuss any ongoing concerns or unresolved issues in the first instance before speaking to the Head of School</a:t>
            </a:r>
          </a:p>
          <a:p>
            <a:endParaRPr lang="en-US" altLang="en-US" sz="1200">
              <a:ea typeface="Calibri" panose="020F0502020204030204" pitchFamily="34" charset="0"/>
              <a:cs typeface="Times New Roman" panose="02020603050405020304" pitchFamily="18" charset="0"/>
            </a:endParaRPr>
          </a:p>
        </p:txBody>
      </p:sp>
      <p:sp>
        <p:nvSpPr>
          <p:cNvPr id="34821" name="Rectangle: Rounded Corners 3">
            <a:extLst>
              <a:ext uri="{FF2B5EF4-FFF2-40B4-BE49-F238E27FC236}">
                <a16:creationId xmlns:a16="http://schemas.microsoft.com/office/drawing/2014/main" id="{603568DC-3468-4DBC-9D55-6CF02BAE951A}"/>
              </a:ext>
            </a:extLst>
          </p:cNvPr>
          <p:cNvSpPr>
            <a:spLocks noChangeArrowheads="1"/>
          </p:cNvSpPr>
          <p:nvPr/>
        </p:nvSpPr>
        <p:spPr bwMode="auto">
          <a:xfrm>
            <a:off x="539750" y="4510088"/>
            <a:ext cx="7777163" cy="1096962"/>
          </a:xfrm>
          <a:prstGeom prst="roundRect">
            <a:avLst>
              <a:gd name="adj" fmla="val 16667"/>
            </a:avLst>
          </a:prstGeom>
          <a:solidFill>
            <a:srgbClr val="5B9BD5"/>
          </a:solidFill>
          <a:ln w="38100">
            <a:solidFill>
              <a:srgbClr val="F2F2F2"/>
            </a:solidFill>
            <a:round/>
            <a:headEnd/>
            <a:tailEnd/>
          </a:ln>
          <a:effectLst>
            <a:outerShdw dist="28398" dir="3806097" algn="ctr" rotWithShape="0">
              <a:srgbClr val="1F4D78">
                <a:alpha val="50000"/>
              </a:srgbClr>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u="sng">
                <a:latin typeface="Century Gothic" panose="020B0502020202020204" pitchFamily="34" charset="0"/>
                <a:ea typeface="Calibri" panose="020F0502020204030204" pitchFamily="34" charset="0"/>
                <a:cs typeface="Times New Roman" panose="02020603050405020304" pitchFamily="18" charset="0"/>
              </a:rPr>
              <a:t>Executive Head:</a:t>
            </a:r>
            <a:endParaRPr lang="en-US" altLang="en-US" sz="1200" b="1">
              <a:ea typeface="Calibri" panose="020F0502020204030204" pitchFamily="34" charset="0"/>
              <a:cs typeface="Times New Roman" panose="02020603050405020304" pitchFamily="18" charset="0"/>
            </a:endParaRPr>
          </a:p>
          <a:p>
            <a:r>
              <a:rPr lang="en-US" altLang="en-US" sz="1200">
                <a:latin typeface="Century Gothic" panose="020B0502020202020204" pitchFamily="34" charset="0"/>
                <a:ea typeface="Calibri" panose="020F0502020204030204" pitchFamily="34" charset="0"/>
                <a:cs typeface="Times New Roman" panose="02020603050405020304" pitchFamily="18" charset="0"/>
              </a:rPr>
              <a:t>You should contact Mrs Galiema Cloete</a:t>
            </a:r>
            <a:endParaRPr lang="en-US" altLang="en-US" sz="1200">
              <a:ea typeface="Calibri" panose="020F0502020204030204" pitchFamily="34" charset="0"/>
              <a:cs typeface="Times New Roman" panose="02020603050405020304" pitchFamily="18" charset="0"/>
            </a:endParaRPr>
          </a:p>
          <a:p>
            <a:r>
              <a:rPr lang="en-US" altLang="en-US" sz="1200">
                <a:latin typeface="Century Gothic" panose="020B0502020202020204" pitchFamily="34" charset="0"/>
                <a:ea typeface="Calibri" panose="020F0502020204030204" pitchFamily="34" charset="0"/>
                <a:cs typeface="Times New Roman" panose="02020603050405020304" pitchFamily="18" charset="0"/>
              </a:rPr>
              <a:t>head@rotherhithe.southwark.sch.uk:</a:t>
            </a:r>
            <a:endParaRPr lang="en-US" altLang="en-US" sz="1200">
              <a:ea typeface="Calibri" panose="020F0502020204030204" pitchFamily="34" charset="0"/>
              <a:cs typeface="Times New Roman" panose="02020603050405020304" pitchFamily="18" charset="0"/>
            </a:endParaRPr>
          </a:p>
          <a:p>
            <a:r>
              <a:rPr lang="en-US" altLang="en-US" sz="1200">
                <a:latin typeface="Century Gothic" panose="020B0502020202020204" pitchFamily="34" charset="0"/>
                <a:ea typeface="Calibri" panose="020F0502020204030204" pitchFamily="34" charset="0"/>
                <a:cs typeface="Times New Roman" panose="02020603050405020304" pitchFamily="18" charset="0"/>
              </a:rPr>
              <a:t>*Unresolved issues after speaking to the Head of School</a:t>
            </a:r>
            <a:endParaRPr lang="en-US" altLang="en-US" sz="1200">
              <a:ea typeface="Calibri" panose="020F0502020204030204" pitchFamily="34" charset="0"/>
              <a:cs typeface="Times New Roman" panose="02020603050405020304" pitchFamily="18" charset="0"/>
            </a:endParaRPr>
          </a:p>
          <a:p>
            <a:r>
              <a:rPr lang="en-US" altLang="en-US" sz="1200">
                <a:latin typeface="Century Gothic" panose="020B0502020202020204" pitchFamily="34" charset="0"/>
                <a:ea typeface="Calibri" panose="020F0502020204030204" pitchFamily="34" charset="0"/>
                <a:cs typeface="Times New Roman" panose="02020603050405020304" pitchFamily="18" charset="0"/>
              </a:rPr>
              <a:t>*Safeguarding issues as mentioned above.</a:t>
            </a:r>
          </a:p>
          <a:p>
            <a:endParaRPr lang="en-US" altLang="en-US" sz="1200">
              <a:ea typeface="Calibri" panose="020F0502020204030204" pitchFamily="34" charset="0"/>
              <a:cs typeface="Times New Roman" panose="02020603050405020304" pitchFamily="18" charset="0"/>
            </a:endParaRPr>
          </a:p>
        </p:txBody>
      </p:sp>
      <p:sp>
        <p:nvSpPr>
          <p:cNvPr id="34822" name="Rectangle 4">
            <a:extLst>
              <a:ext uri="{FF2B5EF4-FFF2-40B4-BE49-F238E27FC236}">
                <a16:creationId xmlns:a16="http://schemas.microsoft.com/office/drawing/2014/main" id="{FF649B02-D765-4206-BCCA-D9C63DEA9A5B}"/>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en-US"/>
          </a:p>
        </p:txBody>
      </p:sp>
      <p:sp>
        <p:nvSpPr>
          <p:cNvPr id="34823" name="Rectangle 9">
            <a:extLst>
              <a:ext uri="{FF2B5EF4-FFF2-40B4-BE49-F238E27FC236}">
                <a16:creationId xmlns:a16="http://schemas.microsoft.com/office/drawing/2014/main" id="{35900E73-94E7-4D37-96C8-668941B6638E}"/>
              </a:ext>
            </a:extLst>
          </p:cNvPr>
          <p:cNvSpPr>
            <a:spLocks noChangeArrowheads="1"/>
          </p:cNvSpPr>
          <p:nvPr/>
        </p:nvSpPr>
        <p:spPr bwMode="auto">
          <a:xfrm>
            <a:off x="0" y="914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a:t/>
            </a:r>
            <a:br>
              <a:rPr lang="en-GB" altLang="en-US"/>
            </a:br>
            <a:endParaRPr lang="en-GB" altLang="en-US"/>
          </a:p>
          <a:p>
            <a:r>
              <a:rPr lang="en-GB" altLang="en-US" sz="1000">
                <a:solidFill>
                  <a:srgbClr val="000000"/>
                </a:solidFill>
                <a:cs typeface="Times New Roman" panose="02020603050405020304" pitchFamily="18" charset="0"/>
              </a:rPr>
              <a:t> </a:t>
            </a:r>
            <a:endParaRPr lang="en-GB" altLang="en-US" sz="600"/>
          </a:p>
          <a:p>
            <a:endParaRPr lang="en-GB" altLang="en-US"/>
          </a:p>
        </p:txBody>
      </p:sp>
      <p:sp>
        <p:nvSpPr>
          <p:cNvPr id="34824" name="Content Placeholder 5">
            <a:extLst>
              <a:ext uri="{FF2B5EF4-FFF2-40B4-BE49-F238E27FC236}">
                <a16:creationId xmlns:a16="http://schemas.microsoft.com/office/drawing/2014/main" id="{91C02785-4C87-47B0-8278-37DE5B243E70}"/>
              </a:ext>
            </a:extLst>
          </p:cNvPr>
          <p:cNvSpPr>
            <a:spLocks noGrp="1"/>
          </p:cNvSpPr>
          <p:nvPr>
            <p:ph idx="1"/>
          </p:nvPr>
        </p:nvSpPr>
        <p:spPr>
          <a:xfrm>
            <a:off x="187325" y="5607050"/>
            <a:ext cx="8963025" cy="1246188"/>
          </a:xfrm>
        </p:spPr>
        <p:txBody>
          <a:bodyPr>
            <a:spAutoFit/>
          </a:bodyPr>
          <a:lstStyle/>
          <a:p>
            <a:pPr marL="0" indent="0">
              <a:lnSpc>
                <a:spcPct val="107000"/>
              </a:lnSpc>
              <a:spcAft>
                <a:spcPts val="800"/>
              </a:spcAft>
              <a:buFont typeface="Arial" panose="020B0604020202020204" pitchFamily="34" charset="0"/>
              <a:buNone/>
            </a:pPr>
            <a:r>
              <a:rPr lang="en-GB" altLang="en-US" sz="1400">
                <a:latin typeface="Century Gothic" panose="020B0502020202020204" pitchFamily="34" charset="0"/>
                <a:ea typeface="Calibri" panose="020F0502020204030204" pitchFamily="34" charset="0"/>
                <a:cs typeface="Arial" panose="020B0604020202020204" pitchFamily="34" charset="0"/>
              </a:rPr>
              <a:t>At Dog Kennel Hill, it is of paramount concern that all our children are happy and safe. If you have any concerns about the safety or wellbeing of a child, please email or telephone our Safeguarding and Intervention Officer, </a:t>
            </a:r>
            <a:r>
              <a:rPr lang="en-GB" altLang="en-US" sz="1400" b="1">
                <a:latin typeface="Century Gothic" panose="020B0502020202020204" pitchFamily="34" charset="0"/>
                <a:ea typeface="Calibri" panose="020F0502020204030204" pitchFamily="34" charset="0"/>
                <a:cs typeface="Arial" panose="020B0604020202020204" pitchFamily="34" charset="0"/>
              </a:rPr>
              <a:t>Shirley Nichols </a:t>
            </a:r>
            <a:r>
              <a:rPr lang="en-GB" altLang="en-US" sz="1400">
                <a:latin typeface="Century Gothic" panose="020B0502020202020204" pitchFamily="34" charset="0"/>
                <a:ea typeface="Calibri" panose="020F0502020204030204" pitchFamily="34" charset="0"/>
                <a:cs typeface="Arial" panose="020B0604020202020204" pitchFamily="34" charset="0"/>
              </a:rPr>
              <a:t>or a member of the Senior Leadership Team; Executive Head (</a:t>
            </a:r>
            <a:r>
              <a:rPr lang="en-GB" altLang="en-US" sz="1400" b="1">
                <a:latin typeface="Century Gothic" panose="020B0502020202020204" pitchFamily="34" charset="0"/>
                <a:ea typeface="Calibri" panose="020F0502020204030204" pitchFamily="34" charset="0"/>
                <a:cs typeface="Arial" panose="020B0604020202020204" pitchFamily="34" charset="0"/>
              </a:rPr>
              <a:t>Galiema Amien-Cloete</a:t>
            </a:r>
            <a:r>
              <a:rPr lang="en-GB" altLang="en-US" sz="1400">
                <a:latin typeface="Century Gothic" panose="020B0502020202020204" pitchFamily="34" charset="0"/>
                <a:ea typeface="Calibri" panose="020F0502020204030204" pitchFamily="34" charset="0"/>
                <a:cs typeface="Arial" panose="020B0604020202020204" pitchFamily="34" charset="0"/>
              </a:rPr>
              <a:t>), Head of School </a:t>
            </a:r>
            <a:r>
              <a:rPr lang="en-GB" altLang="en-US" sz="1400" b="1">
                <a:latin typeface="Century Gothic" panose="020B0502020202020204" pitchFamily="34" charset="0"/>
                <a:ea typeface="Calibri" panose="020F0502020204030204" pitchFamily="34" charset="0"/>
                <a:cs typeface="Arial" panose="020B0604020202020204" pitchFamily="34" charset="0"/>
              </a:rPr>
              <a:t>(Barbara Ghezzi) </a:t>
            </a:r>
            <a:r>
              <a:rPr lang="en-GB" altLang="en-US" sz="1400">
                <a:latin typeface="Century Gothic" panose="020B0502020202020204" pitchFamily="34" charset="0"/>
                <a:ea typeface="Calibri" panose="020F0502020204030204" pitchFamily="34" charset="0"/>
                <a:cs typeface="Arial" panose="020B0604020202020204" pitchFamily="34" charset="0"/>
              </a:rPr>
              <a:t>Deputy Head </a:t>
            </a:r>
            <a:r>
              <a:rPr lang="en-GB" altLang="en-US" sz="1400" b="1">
                <a:latin typeface="Century Gothic" panose="020B0502020202020204" pitchFamily="34" charset="0"/>
                <a:ea typeface="Calibri" panose="020F0502020204030204" pitchFamily="34" charset="0"/>
                <a:cs typeface="Arial" panose="020B0604020202020204" pitchFamily="34" charset="0"/>
              </a:rPr>
              <a:t>(Natalie Melehi) </a:t>
            </a:r>
            <a:r>
              <a:rPr lang="en-GB" altLang="en-US" sz="1400">
                <a:latin typeface="Century Gothic" panose="020B0502020202020204" pitchFamily="34" charset="0"/>
                <a:ea typeface="Calibri" panose="020F0502020204030204" pitchFamily="34" charset="0"/>
                <a:cs typeface="Arial" panose="020B0604020202020204" pitchFamily="34" charset="0"/>
              </a:rPr>
              <a:t>Assistant Head Teacher </a:t>
            </a:r>
            <a:r>
              <a:rPr lang="en-GB" altLang="en-US" sz="1400" b="1">
                <a:latin typeface="Century Gothic" panose="020B0502020202020204" pitchFamily="34" charset="0"/>
                <a:ea typeface="Calibri" panose="020F0502020204030204" pitchFamily="34" charset="0"/>
                <a:cs typeface="Arial" panose="020B0604020202020204" pitchFamily="34" charset="0"/>
              </a:rPr>
              <a:t>(Thomas Newman (YR 3,4,5&amp;6)</a:t>
            </a:r>
            <a:endParaRPr lang="en-GB" altLang="en-US" sz="1400" b="1">
              <a:ea typeface="Calibri" panose="020F0502020204030204" pitchFamily="34" charset="0"/>
              <a:cs typeface="Times New Roman" panose="02020603050405020304" pitchFamily="18" charset="0"/>
            </a:endParaRPr>
          </a:p>
        </p:txBody>
      </p:sp>
      <p:sp>
        <p:nvSpPr>
          <p:cNvPr id="9" name="Rectangle: Rounded Corners 3">
            <a:extLst>
              <a:ext uri="{FF2B5EF4-FFF2-40B4-BE49-F238E27FC236}">
                <a16:creationId xmlns:a16="http://schemas.microsoft.com/office/drawing/2014/main" id="{A398F47C-6BC0-4B5B-9374-10875362D188}"/>
              </a:ext>
            </a:extLst>
          </p:cNvPr>
          <p:cNvSpPr>
            <a:spLocks noChangeArrowheads="1"/>
          </p:cNvSpPr>
          <p:nvPr/>
        </p:nvSpPr>
        <p:spPr bwMode="auto">
          <a:xfrm>
            <a:off x="539750" y="3429000"/>
            <a:ext cx="7777163" cy="1077913"/>
          </a:xfrm>
          <a:prstGeom prst="roundRect">
            <a:avLst>
              <a:gd name="adj" fmla="val 16667"/>
            </a:avLst>
          </a:prstGeom>
          <a:solidFill>
            <a:schemeClr val="accent5">
              <a:lumMod val="60000"/>
              <a:lumOff val="40000"/>
            </a:schemeClr>
          </a:solidFill>
          <a:ln w="38100">
            <a:solidFill>
              <a:srgbClr val="F2F2F2"/>
            </a:solidFill>
            <a:round/>
            <a:headEnd/>
            <a:tailEnd/>
          </a:ln>
          <a:effectLst>
            <a:outerShdw dist="28398" dir="3806097" algn="ctr" rotWithShape="0">
              <a:srgbClr val="1F4D78">
                <a:alpha val="50000"/>
              </a:srgbClr>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b="1" u="sng" dirty="0">
                <a:latin typeface="Century Gothic" panose="020B0502020202020204" pitchFamily="34" charset="0"/>
                <a:ea typeface="Calibri" panose="020F0502020204030204" pitchFamily="34" charset="0"/>
                <a:cs typeface="Times New Roman" panose="02020603050405020304" pitchFamily="18" charset="0"/>
              </a:rPr>
              <a:t>Head of School:</a:t>
            </a:r>
            <a:endParaRPr lang="en-US" altLang="en-US" sz="1200" b="1" dirty="0">
              <a:ea typeface="Calibri" panose="020F0502020204030204" pitchFamily="34" charset="0"/>
              <a:cs typeface="Times New Roman" panose="02020603050405020304" pitchFamily="18" charset="0"/>
            </a:endParaRPr>
          </a:p>
          <a:p>
            <a:pPr>
              <a:defRPr/>
            </a:pPr>
            <a:r>
              <a:rPr lang="en-US" altLang="en-US" sz="1200" dirty="0">
                <a:latin typeface="Century Gothic" panose="020B0502020202020204" pitchFamily="34" charset="0"/>
                <a:ea typeface="Calibri" panose="020F0502020204030204" pitchFamily="34" charset="0"/>
                <a:cs typeface="Times New Roman" panose="02020603050405020304" pitchFamily="18" charset="0"/>
              </a:rPr>
              <a:t>You should contact Barbara Ghezzi</a:t>
            </a:r>
            <a:endParaRPr lang="en-US" altLang="en-US" sz="1200" dirty="0">
              <a:ea typeface="Calibri" panose="020F0502020204030204" pitchFamily="34" charset="0"/>
              <a:cs typeface="Times New Roman" panose="02020603050405020304" pitchFamily="18" charset="0"/>
            </a:endParaRPr>
          </a:p>
          <a:p>
            <a:pPr>
              <a:defRPr/>
            </a:pPr>
            <a:r>
              <a:rPr lang="en-US" altLang="en-US" sz="1200" dirty="0">
                <a:latin typeface="Century Gothic" panose="020B0502020202020204" pitchFamily="34" charset="0"/>
                <a:ea typeface="Calibri" panose="020F0502020204030204" pitchFamily="34" charset="0"/>
                <a:cs typeface="Times New Roman" panose="02020603050405020304" pitchFamily="18" charset="0"/>
              </a:rPr>
              <a:t>bghezzi@dkh.southwark.sch.uk to discuss:</a:t>
            </a:r>
            <a:endParaRPr lang="en-US" altLang="en-US" sz="1200" dirty="0">
              <a:ea typeface="Calibri" panose="020F0502020204030204" pitchFamily="34" charset="0"/>
              <a:cs typeface="Times New Roman" panose="02020603050405020304" pitchFamily="18" charset="0"/>
            </a:endParaRPr>
          </a:p>
          <a:p>
            <a:pPr>
              <a:defRPr/>
            </a:pPr>
            <a:r>
              <a:rPr lang="en-US" altLang="en-US" sz="1200" dirty="0">
                <a:latin typeface="Century Gothic" panose="020B0502020202020204" pitchFamily="34" charset="0"/>
                <a:ea typeface="Calibri" panose="020F0502020204030204" pitchFamily="34" charset="0"/>
                <a:cs typeface="Times New Roman" panose="02020603050405020304" pitchFamily="18" charset="0"/>
              </a:rPr>
              <a:t>*Unresolved issues after speaking to the class teacher and Deputy or Assistant Head Teachers </a:t>
            </a:r>
            <a:endParaRPr lang="en-US" altLang="en-US" sz="1200" dirty="0">
              <a:ea typeface="Calibri" panose="020F0502020204030204" pitchFamily="34" charset="0"/>
              <a:cs typeface="Times New Roman" panose="02020603050405020304" pitchFamily="18" charset="0"/>
            </a:endParaRPr>
          </a:p>
          <a:p>
            <a:pPr>
              <a:defRPr/>
            </a:pPr>
            <a:r>
              <a:rPr lang="en-US" altLang="en-US" sz="1200" dirty="0">
                <a:latin typeface="Century Gothic" panose="020B0502020202020204" pitchFamily="34" charset="0"/>
                <a:ea typeface="Calibri" panose="020F0502020204030204" pitchFamily="34" charset="0"/>
                <a:cs typeface="Times New Roman" panose="02020603050405020304" pitchFamily="18" charset="0"/>
              </a:rPr>
              <a:t>*Safeguarding issues</a:t>
            </a:r>
          </a:p>
          <a:p>
            <a:pPr>
              <a:defRPr/>
            </a:pPr>
            <a:endParaRPr lang="en-US" altLang="en-US" sz="1200" dirty="0">
              <a:ea typeface="Calibri" panose="020F0502020204030204" pitchFamily="34" charset="0"/>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88A30BA7-4727-49B9-A646-9E6610B3911B}"/>
              </a:ext>
            </a:extLst>
          </p:cNvPr>
          <p:cNvSpPr>
            <a:spLocks noGrp="1" noChangeArrowheads="1"/>
          </p:cNvSpPr>
          <p:nvPr>
            <p:ph type="title"/>
          </p:nvPr>
        </p:nvSpPr>
        <p:spPr>
          <a:xfrm>
            <a:off x="1187450" y="692150"/>
            <a:ext cx="6799263" cy="714375"/>
          </a:xfrm>
        </p:spPr>
        <p:txBody>
          <a:bodyPr rtlCol="0">
            <a:normAutofit fontScale="90000"/>
          </a:bodyPr>
          <a:lstStyle/>
          <a:p>
            <a:pPr eaLnBrk="1" fontAlgn="auto" hangingPunct="1">
              <a:spcAft>
                <a:spcPts val="0"/>
              </a:spcAft>
              <a:defRPr/>
            </a:pPr>
            <a:r>
              <a:rPr lang="en-GB" altLang="en-US" sz="5400" b="1" dirty="0">
                <a:solidFill>
                  <a:srgbClr val="CC0000"/>
                </a:solidFill>
                <a:effectLst>
                  <a:outerShdw blurRad="38100" dist="38100" dir="2700000" algn="tl">
                    <a:srgbClr val="C0C0C0"/>
                  </a:outerShdw>
                </a:effectLst>
                <a:latin typeface="Century Gothic" panose="020B0502020202020204" pitchFamily="34" charset="0"/>
              </a:rPr>
              <a:t>Contact Details</a:t>
            </a:r>
            <a:endParaRPr lang="en-US" altLang="en-US" sz="5400" b="1" dirty="0">
              <a:solidFill>
                <a:srgbClr val="CC0000"/>
              </a:solidFill>
              <a:effectLst>
                <a:outerShdw blurRad="38100" dist="38100" dir="2700000" algn="tl">
                  <a:srgbClr val="C0C0C0"/>
                </a:outerShdw>
              </a:effectLst>
              <a:latin typeface="Century Gothic" panose="020B0502020202020204" pitchFamily="34" charset="0"/>
            </a:endParaRPr>
          </a:p>
        </p:txBody>
      </p:sp>
      <p:sp>
        <p:nvSpPr>
          <p:cNvPr id="134147" name="Rectangle 3">
            <a:extLst>
              <a:ext uri="{FF2B5EF4-FFF2-40B4-BE49-F238E27FC236}">
                <a16:creationId xmlns:a16="http://schemas.microsoft.com/office/drawing/2014/main" id="{65936667-C241-4A66-8839-11A15DC29E39}"/>
              </a:ext>
            </a:extLst>
          </p:cNvPr>
          <p:cNvSpPr>
            <a:spLocks noGrp="1" noChangeArrowheads="1"/>
          </p:cNvSpPr>
          <p:nvPr>
            <p:ph idx="1"/>
          </p:nvPr>
        </p:nvSpPr>
        <p:spPr>
          <a:xfrm>
            <a:off x="684213" y="1557338"/>
            <a:ext cx="8048625" cy="5072062"/>
          </a:xfrm>
        </p:spPr>
        <p:txBody>
          <a:bodyPr rtlCol="0">
            <a:normAutofit/>
          </a:bodyPr>
          <a:lstStyle/>
          <a:p>
            <a:pPr eaLnBrk="1" fontAlgn="auto" hangingPunct="1">
              <a:lnSpc>
                <a:spcPct val="80000"/>
              </a:lnSpc>
              <a:spcAft>
                <a:spcPts val="0"/>
              </a:spcAft>
              <a:buFontTx/>
              <a:buNone/>
              <a:defRPr/>
            </a:pPr>
            <a:r>
              <a:rPr lang="en-GB" altLang="en-US" b="1" dirty="0">
                <a:solidFill>
                  <a:schemeClr val="tx1">
                    <a:lumMod val="85000"/>
                    <a:lumOff val="15000"/>
                  </a:schemeClr>
                </a:solidFill>
                <a:effectLst>
                  <a:outerShdw blurRad="38100" dist="38100" dir="2700000" algn="tl">
                    <a:srgbClr val="C0C0C0"/>
                  </a:outerShdw>
                </a:effectLst>
              </a:rPr>
              <a:t>	</a:t>
            </a:r>
            <a:r>
              <a:rPr lang="en-GB" altLang="en-US" b="1" dirty="0">
                <a:solidFill>
                  <a:schemeClr val="tx1">
                    <a:lumMod val="85000"/>
                    <a:lumOff val="15000"/>
                  </a:schemeClr>
                </a:solidFill>
                <a:effectLst>
                  <a:outerShdw blurRad="38100" dist="38100" dir="2700000" algn="tl">
                    <a:srgbClr val="C0C0C0"/>
                  </a:outerShdw>
                </a:effectLst>
                <a:latin typeface="Century Gothic" panose="020B0502020202020204" pitchFamily="34" charset="0"/>
              </a:rPr>
              <a:t>Please complete an updated contact form which has been sent via email. It is important that we are able to get in contact with you in the case of an emergency.</a:t>
            </a:r>
          </a:p>
          <a:p>
            <a:pPr eaLnBrk="1" fontAlgn="auto" hangingPunct="1">
              <a:lnSpc>
                <a:spcPct val="80000"/>
              </a:lnSpc>
              <a:spcAft>
                <a:spcPts val="0"/>
              </a:spcAft>
              <a:buFontTx/>
              <a:buNone/>
              <a:defRPr/>
            </a:pPr>
            <a:endParaRPr lang="en-GB" altLang="en-US" sz="800" b="1" dirty="0">
              <a:solidFill>
                <a:schemeClr val="tx1">
                  <a:lumMod val="85000"/>
                  <a:lumOff val="15000"/>
                </a:schemeClr>
              </a:solidFill>
              <a:effectLst>
                <a:outerShdw blurRad="38100" dist="38100" dir="2700000" algn="tl">
                  <a:srgbClr val="C0C0C0"/>
                </a:outerShdw>
              </a:effectLst>
              <a:latin typeface="Century Gothic" panose="020B0502020202020204" pitchFamily="34" charset="0"/>
            </a:endParaRPr>
          </a:p>
          <a:p>
            <a:pPr eaLnBrk="1" fontAlgn="auto" hangingPunct="1">
              <a:lnSpc>
                <a:spcPct val="80000"/>
              </a:lnSpc>
              <a:spcAft>
                <a:spcPts val="0"/>
              </a:spcAft>
              <a:buFontTx/>
              <a:buNone/>
              <a:defRPr/>
            </a:pPr>
            <a:r>
              <a:rPr lang="en-GB" altLang="en-US" b="1" dirty="0">
                <a:solidFill>
                  <a:schemeClr val="tx1">
                    <a:lumMod val="85000"/>
                    <a:lumOff val="15000"/>
                  </a:schemeClr>
                </a:solidFill>
                <a:effectLst>
                  <a:outerShdw blurRad="38100" dist="38100" dir="2700000" algn="tl">
                    <a:srgbClr val="C0C0C0"/>
                  </a:outerShdw>
                </a:effectLst>
                <a:latin typeface="Century Gothic" panose="020B0502020202020204" pitchFamily="34" charset="0"/>
              </a:rPr>
              <a:t>Important Details Required:</a:t>
            </a:r>
          </a:p>
          <a:p>
            <a:pPr eaLnBrk="1" fontAlgn="auto" hangingPunct="1">
              <a:lnSpc>
                <a:spcPct val="80000"/>
              </a:lnSpc>
              <a:spcAft>
                <a:spcPts val="0"/>
              </a:spcAft>
              <a:buFont typeface="Arial"/>
              <a:buChar char="•"/>
              <a:defRPr/>
            </a:pPr>
            <a:r>
              <a:rPr lang="en-GB" altLang="en-US" dirty="0">
                <a:solidFill>
                  <a:schemeClr val="tx1">
                    <a:lumMod val="85000"/>
                    <a:lumOff val="15000"/>
                  </a:schemeClr>
                </a:solidFill>
                <a:effectLst>
                  <a:outerShdw blurRad="38100" dist="38100" dir="2700000" algn="tl">
                    <a:srgbClr val="C0C0C0"/>
                  </a:outerShdw>
                </a:effectLst>
                <a:latin typeface="Century Gothic" panose="020B0502020202020204" pitchFamily="34" charset="0"/>
              </a:rPr>
              <a:t>Landline telephone number</a:t>
            </a:r>
          </a:p>
          <a:p>
            <a:pPr eaLnBrk="1" fontAlgn="auto" hangingPunct="1">
              <a:lnSpc>
                <a:spcPct val="80000"/>
              </a:lnSpc>
              <a:spcAft>
                <a:spcPts val="0"/>
              </a:spcAft>
              <a:buFont typeface="Arial"/>
              <a:buChar char="•"/>
              <a:defRPr/>
            </a:pPr>
            <a:r>
              <a:rPr lang="en-GB" altLang="en-US" dirty="0">
                <a:solidFill>
                  <a:schemeClr val="tx1">
                    <a:lumMod val="85000"/>
                    <a:lumOff val="15000"/>
                  </a:schemeClr>
                </a:solidFill>
                <a:effectLst>
                  <a:outerShdw blurRad="38100" dist="38100" dir="2700000" algn="tl">
                    <a:srgbClr val="C0C0C0"/>
                  </a:outerShdw>
                </a:effectLst>
                <a:latin typeface="Century Gothic" panose="020B0502020202020204" pitchFamily="34" charset="0"/>
              </a:rPr>
              <a:t>Mobile number (for text messaging service)</a:t>
            </a:r>
          </a:p>
          <a:p>
            <a:pPr eaLnBrk="1" fontAlgn="auto" hangingPunct="1">
              <a:lnSpc>
                <a:spcPct val="80000"/>
              </a:lnSpc>
              <a:spcAft>
                <a:spcPts val="0"/>
              </a:spcAft>
              <a:buFont typeface="Arial"/>
              <a:buChar char="•"/>
              <a:defRPr/>
            </a:pPr>
            <a:r>
              <a:rPr lang="en-GB" altLang="en-US" dirty="0">
                <a:solidFill>
                  <a:schemeClr val="tx1">
                    <a:lumMod val="85000"/>
                    <a:lumOff val="15000"/>
                  </a:schemeClr>
                </a:solidFill>
                <a:effectLst>
                  <a:outerShdw blurRad="38100" dist="38100" dir="2700000" algn="tl">
                    <a:srgbClr val="C0C0C0"/>
                  </a:outerShdw>
                </a:effectLst>
                <a:latin typeface="Century Gothic" panose="020B0502020202020204" pitchFamily="34" charset="0"/>
              </a:rPr>
              <a:t>Current address</a:t>
            </a:r>
          </a:p>
          <a:p>
            <a:pPr eaLnBrk="1" fontAlgn="auto" hangingPunct="1">
              <a:lnSpc>
                <a:spcPct val="80000"/>
              </a:lnSpc>
              <a:spcAft>
                <a:spcPts val="0"/>
              </a:spcAft>
              <a:buFont typeface="Arial"/>
              <a:buChar char="•"/>
              <a:defRPr/>
            </a:pPr>
            <a:r>
              <a:rPr lang="en-GB" altLang="en-US" dirty="0">
                <a:solidFill>
                  <a:schemeClr val="tx1">
                    <a:lumMod val="85000"/>
                    <a:lumOff val="15000"/>
                  </a:schemeClr>
                </a:solidFill>
                <a:effectLst>
                  <a:outerShdw blurRad="38100" dist="38100" dir="2700000" algn="tl">
                    <a:srgbClr val="C0C0C0"/>
                  </a:outerShdw>
                </a:effectLst>
                <a:latin typeface="Century Gothic" panose="020B0502020202020204" pitchFamily="34" charset="0"/>
              </a:rPr>
              <a:t>Work number</a:t>
            </a:r>
          </a:p>
          <a:p>
            <a:pPr eaLnBrk="1" fontAlgn="auto" hangingPunct="1">
              <a:lnSpc>
                <a:spcPct val="80000"/>
              </a:lnSpc>
              <a:spcAft>
                <a:spcPts val="0"/>
              </a:spcAft>
              <a:buFont typeface="Arial"/>
              <a:buChar char="•"/>
              <a:defRPr/>
            </a:pPr>
            <a:r>
              <a:rPr lang="en-GB" altLang="en-US" dirty="0">
                <a:solidFill>
                  <a:schemeClr val="tx1">
                    <a:lumMod val="85000"/>
                    <a:lumOff val="15000"/>
                  </a:schemeClr>
                </a:solidFill>
                <a:effectLst>
                  <a:outerShdw blurRad="38100" dist="38100" dir="2700000" algn="tl">
                    <a:srgbClr val="C0C0C0"/>
                  </a:outerShdw>
                </a:effectLst>
                <a:latin typeface="Century Gothic" panose="020B0502020202020204" pitchFamily="34" charset="0"/>
              </a:rPr>
              <a:t>Next of kin/emergency contact number &amp; address</a:t>
            </a:r>
          </a:p>
          <a:p>
            <a:pPr eaLnBrk="1" fontAlgn="auto" hangingPunct="1">
              <a:lnSpc>
                <a:spcPct val="80000"/>
              </a:lnSpc>
              <a:spcAft>
                <a:spcPts val="0"/>
              </a:spcAft>
              <a:buFont typeface="Arial"/>
              <a:buChar char="•"/>
              <a:defRPr/>
            </a:pPr>
            <a:r>
              <a:rPr lang="en-GB" altLang="en-US" dirty="0">
                <a:solidFill>
                  <a:schemeClr val="tx1">
                    <a:lumMod val="85000"/>
                    <a:lumOff val="15000"/>
                  </a:schemeClr>
                </a:solidFill>
                <a:effectLst>
                  <a:outerShdw blurRad="38100" dist="38100" dir="2700000" algn="tl">
                    <a:srgbClr val="C0C0C0"/>
                  </a:outerShdw>
                </a:effectLst>
                <a:latin typeface="Century Gothic" panose="020B0502020202020204" pitchFamily="34" charset="0"/>
              </a:rPr>
              <a:t>Email address (for email list) </a:t>
            </a:r>
          </a:p>
        </p:txBody>
      </p:sp>
      <p:pic>
        <p:nvPicPr>
          <p:cNvPr id="5" name="Picture 4" descr="\\rotherhithe-dc1\Staff\MWalters\Pictures\RHFEDLOGO.PNG">
            <a:extLst>
              <a:ext uri="{FF2B5EF4-FFF2-40B4-BE49-F238E27FC236}">
                <a16:creationId xmlns:a16="http://schemas.microsoft.com/office/drawing/2014/main" id="{F3882206-0044-4900-BF95-060FCE293B86}"/>
              </a:ext>
            </a:extLst>
          </p:cNvPr>
          <p:cNvPicPr/>
          <p:nvPr/>
        </p:nvPicPr>
        <p:blipFill>
          <a:blip r:embed="rId3" cstate="print"/>
          <a:srcRect/>
          <a:stretch>
            <a:fillRect/>
          </a:stretch>
        </p:blipFill>
        <p:spPr bwMode="auto">
          <a:xfrm>
            <a:off x="101142" y="5569416"/>
            <a:ext cx="1149531" cy="1306286"/>
          </a:xfrm>
          <a:prstGeom prst="rect">
            <a:avLst/>
          </a:prstGeom>
          <a:solidFill>
            <a:schemeClr val="accent1"/>
          </a:solidFill>
          <a:ln>
            <a:noFill/>
          </a:ln>
          <a:effectLst>
            <a:softEdge rad="0"/>
          </a:effectLst>
        </p:spPr>
      </p:pic>
      <p:pic>
        <p:nvPicPr>
          <p:cNvPr id="35845" name="Picture 5" descr="R:\Admin Staff\DOG KENNEL HILL LOGO &amp; GUIDELINES\DOG KENNEL HILL LOGO &amp; GUIDELINES\DKH Logo\DKH JPG\dogkennelhill 2014 RGB 300dpi.jpg">
            <a:extLst>
              <a:ext uri="{FF2B5EF4-FFF2-40B4-BE49-F238E27FC236}">
                <a16:creationId xmlns:a16="http://schemas.microsoft.com/office/drawing/2014/main" id="{96669743-395C-4620-8739-83CAC11709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188" y="5815013"/>
            <a:ext cx="1352550"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B62B1-8092-41F6-88C6-C65CB920F171}"/>
              </a:ext>
            </a:extLst>
          </p:cNvPr>
          <p:cNvSpPr>
            <a:spLocks noGrp="1"/>
          </p:cNvSpPr>
          <p:nvPr>
            <p:ph type="title"/>
          </p:nvPr>
        </p:nvSpPr>
        <p:spPr/>
        <p:txBody>
          <a:bodyPr/>
          <a:lstStyle/>
          <a:p>
            <a:pPr algn="ctr">
              <a:defRPr/>
            </a:pPr>
            <a:r>
              <a:rPr lang="en-GB" altLang="en-US" sz="3600" b="1" dirty="0">
                <a:solidFill>
                  <a:srgbClr val="CC0000"/>
                </a:solidFill>
                <a:effectLst>
                  <a:outerShdw blurRad="38100" dist="38100" dir="2700000" algn="tl">
                    <a:srgbClr val="C0C0C0"/>
                  </a:outerShdw>
                </a:effectLst>
                <a:latin typeface="Century Gothic" panose="020B0502020202020204" pitchFamily="34" charset="0"/>
              </a:rPr>
              <a:t>Thank you!</a:t>
            </a:r>
            <a:endParaRPr lang="en-GB" dirty="0"/>
          </a:p>
        </p:txBody>
      </p:sp>
      <p:sp>
        <p:nvSpPr>
          <p:cNvPr id="37891" name="Content Placeholder 2">
            <a:extLst>
              <a:ext uri="{FF2B5EF4-FFF2-40B4-BE49-F238E27FC236}">
                <a16:creationId xmlns:a16="http://schemas.microsoft.com/office/drawing/2014/main" id="{A6D79130-1BC1-490D-BAB3-AF3C564D8D83}"/>
              </a:ext>
            </a:extLst>
          </p:cNvPr>
          <p:cNvSpPr>
            <a:spLocks noGrp="1"/>
          </p:cNvSpPr>
          <p:nvPr>
            <p:ph idx="1"/>
          </p:nvPr>
        </p:nvSpPr>
        <p:spPr/>
        <p:txBody>
          <a:bodyPr/>
          <a:lstStyle/>
          <a:p>
            <a:pPr marL="0" indent="0" algn="ctr">
              <a:lnSpc>
                <a:spcPct val="109000"/>
              </a:lnSpc>
              <a:buFont typeface="Arial" panose="020B0604020202020204" pitchFamily="34" charset="0"/>
              <a:buNone/>
            </a:pPr>
            <a:r>
              <a:rPr lang="en-GB" altLang="en-US" sz="2800">
                <a:latin typeface="Century Gothic" panose="020B0502020202020204" pitchFamily="34" charset="0"/>
              </a:rPr>
              <a:t>We understand that this period of time has been difficult for our school community and that everyone has been impacted by the pandemic in different ways. We continue to be committed to provide you with clear communications and expectations but there may be times when we have to make changes and ask for your continued support.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0685280A-76C1-430F-B8BC-23FE228CF48A}"/>
              </a:ext>
            </a:extLst>
          </p:cNvPr>
          <p:cNvSpPr>
            <a:spLocks noGrp="1"/>
          </p:cNvSpPr>
          <p:nvPr>
            <p:ph type="title"/>
          </p:nvPr>
        </p:nvSpPr>
        <p:spPr>
          <a:xfrm>
            <a:off x="395288" y="365125"/>
            <a:ext cx="8120062" cy="1325563"/>
          </a:xfrm>
        </p:spPr>
        <p:txBody>
          <a:bodyPr rtlCol="0">
            <a:normAutofit/>
          </a:bodyPr>
          <a:lstStyle/>
          <a:p>
            <a:pPr eaLnBrk="1" fontAlgn="auto" hangingPunct="1">
              <a:spcAft>
                <a:spcPts val="0"/>
              </a:spcAft>
              <a:defRPr/>
            </a:pPr>
            <a:r>
              <a:rPr lang="en-GB" altLang="en-US" b="1" dirty="0">
                <a:solidFill>
                  <a:srgbClr val="C00000"/>
                </a:solidFill>
                <a:effectLst>
                  <a:outerShdw blurRad="38100" dist="38100" dir="2700000" algn="tl">
                    <a:srgbClr val="000000">
                      <a:alpha val="43137"/>
                    </a:srgbClr>
                  </a:outerShdw>
                </a:effectLst>
                <a:latin typeface="Century Gothic" panose="020B0502020202020204" pitchFamily="34" charset="0"/>
              </a:rPr>
              <a:t>Year 5 Team</a:t>
            </a:r>
          </a:p>
        </p:txBody>
      </p:sp>
      <p:sp>
        <p:nvSpPr>
          <p:cNvPr id="7171" name="Content Placeholder 2">
            <a:extLst>
              <a:ext uri="{FF2B5EF4-FFF2-40B4-BE49-F238E27FC236}">
                <a16:creationId xmlns:a16="http://schemas.microsoft.com/office/drawing/2014/main" id="{20506C27-3CF7-46DF-A587-60AE587D6F6F}"/>
              </a:ext>
            </a:extLst>
          </p:cNvPr>
          <p:cNvSpPr>
            <a:spLocks noGrp="1"/>
          </p:cNvSpPr>
          <p:nvPr>
            <p:ph idx="1"/>
          </p:nvPr>
        </p:nvSpPr>
        <p:spPr>
          <a:xfrm>
            <a:off x="179388" y="1576388"/>
            <a:ext cx="8604250" cy="3881437"/>
          </a:xfrm>
        </p:spPr>
        <p:txBody>
          <a:bodyPr/>
          <a:lstStyle/>
          <a:p>
            <a:pPr marL="0" indent="0" eaLnBrk="1" hangingPunct="1">
              <a:buNone/>
              <a:defRPr/>
            </a:pPr>
            <a:r>
              <a:rPr lang="en-GB" altLang="en-US" sz="3600" b="1" dirty="0">
                <a:latin typeface="Century Gothic"/>
              </a:rPr>
              <a:t>Hazel Class Teacher: </a:t>
            </a:r>
            <a:r>
              <a:rPr lang="en-GB" altLang="en-US" sz="3600" dirty="0">
                <a:latin typeface="Century Gothic"/>
              </a:rPr>
              <a:t>Miss Reid </a:t>
            </a:r>
            <a:endParaRPr lang="en-GB" altLang="en-US" sz="3600" b="1" dirty="0">
              <a:latin typeface="Century Gothic" panose="020B0502020202020204" pitchFamily="34" charset="0"/>
            </a:endParaRPr>
          </a:p>
          <a:p>
            <a:pPr marL="0" indent="0">
              <a:buFont typeface="Arial" panose="020B0604020202020204" pitchFamily="34" charset="0"/>
              <a:buNone/>
              <a:defRPr/>
            </a:pPr>
            <a:endParaRPr lang="en-GB" altLang="en-US" sz="3600" dirty="0">
              <a:latin typeface="Century Gothic" panose="020B0502020202020204" pitchFamily="34" charset="0"/>
            </a:endParaRPr>
          </a:p>
          <a:p>
            <a:pPr marL="0" indent="0">
              <a:buNone/>
              <a:defRPr/>
            </a:pPr>
            <a:r>
              <a:rPr lang="en-GB" altLang="en-US" sz="3600" b="1" dirty="0">
                <a:latin typeface="Century Gothic"/>
              </a:rPr>
              <a:t>Teaching </a:t>
            </a:r>
            <a:r>
              <a:rPr lang="en-GB" altLang="en-US" sz="3600" b="1" dirty="0" smtClean="0">
                <a:latin typeface="Century Gothic"/>
              </a:rPr>
              <a:t>Assistant:</a:t>
            </a:r>
            <a:r>
              <a:rPr lang="en-GB" altLang="en-US" sz="3600" dirty="0">
                <a:latin typeface="Century Gothic"/>
              </a:rPr>
              <a:t> </a:t>
            </a:r>
            <a:endParaRPr lang="en-GB" altLang="en-US" sz="3600" b="1" dirty="0">
              <a:latin typeface="Century Gothic" panose="020B0502020202020204" pitchFamily="34" charset="0"/>
            </a:endParaRPr>
          </a:p>
          <a:p>
            <a:pPr marL="0" indent="0" eaLnBrk="1" hangingPunct="1">
              <a:buFont typeface="Arial" panose="020B0604020202020204" pitchFamily="34" charset="0"/>
              <a:buNone/>
              <a:defRPr/>
            </a:pPr>
            <a:r>
              <a:rPr lang="en-GB" altLang="en-US" sz="3600" dirty="0" smtClean="0">
                <a:latin typeface="Century Gothic" panose="020B0502020202020204" pitchFamily="34" charset="0"/>
              </a:rPr>
              <a:t>Mrs </a:t>
            </a:r>
            <a:r>
              <a:rPr lang="en-GB" altLang="en-US" sz="3600" dirty="0">
                <a:latin typeface="Century Gothic" panose="020B0502020202020204" pitchFamily="34" charset="0"/>
              </a:rPr>
              <a:t>Harsanyova</a:t>
            </a:r>
          </a:p>
          <a:p>
            <a:pPr eaLnBrk="1" hangingPunct="1">
              <a:defRPr/>
            </a:pPr>
            <a:endParaRPr lang="en-GB" altLang="en-US" sz="3600" dirty="0">
              <a:latin typeface="Century Gothic" panose="020B0502020202020204" pitchFamily="34" charset="0"/>
            </a:endParaRPr>
          </a:p>
          <a:p>
            <a:pPr eaLnBrk="1" hangingPunct="1">
              <a:defRPr/>
            </a:pPr>
            <a:endParaRPr lang="en-GB" altLang="en-US" sz="3600" dirty="0">
              <a:latin typeface="Century Gothic" panose="020B0502020202020204" pitchFamily="34" charset="0"/>
            </a:endParaRPr>
          </a:p>
          <a:p>
            <a:pPr eaLnBrk="1" hangingPunct="1">
              <a:defRPr/>
            </a:pPr>
            <a:endParaRPr lang="en-GB" altLang="en-US" sz="3600" dirty="0"/>
          </a:p>
        </p:txBody>
      </p:sp>
      <p:pic>
        <p:nvPicPr>
          <p:cNvPr id="7172" name="Picture 3">
            <a:extLst>
              <a:ext uri="{FF2B5EF4-FFF2-40B4-BE49-F238E27FC236}">
                <a16:creationId xmlns:a16="http://schemas.microsoft.com/office/drawing/2014/main" id="{6AD502B5-1811-4198-AA43-C1465A71737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4557713"/>
            <a:ext cx="20478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570F216-F44D-4F2D-82AA-386C40E2A601}"/>
              </a:ext>
            </a:extLst>
          </p:cNvPr>
          <p:cNvSpPr>
            <a:spLocks noGrp="1" noChangeArrowheads="1"/>
          </p:cNvSpPr>
          <p:nvPr>
            <p:ph type="title"/>
          </p:nvPr>
        </p:nvSpPr>
        <p:spPr>
          <a:xfrm>
            <a:off x="1176338" y="915988"/>
            <a:ext cx="6799262" cy="684212"/>
          </a:xfrm>
        </p:spPr>
        <p:txBody>
          <a:bodyPr rtlCol="0">
            <a:normAutofit fontScale="90000"/>
          </a:bodyPr>
          <a:lstStyle/>
          <a:p>
            <a:pPr algn="ctr" eaLnBrk="1" fontAlgn="auto" hangingPunct="1">
              <a:spcAft>
                <a:spcPts val="0"/>
              </a:spcAft>
              <a:defRPr/>
            </a:pPr>
            <a:r>
              <a:rPr lang="en-US" sz="6000" b="1" dirty="0">
                <a:solidFill>
                  <a:srgbClr val="CC0000"/>
                </a:solidFill>
                <a:effectLst>
                  <a:outerShdw blurRad="38100" dist="38100" dir="2700000" algn="tl">
                    <a:srgbClr val="DDDDDD"/>
                  </a:outerShdw>
                </a:effectLst>
                <a:latin typeface="Century Gothic" panose="020B0502020202020204" pitchFamily="34" charset="0"/>
              </a:rPr>
              <a:t>Our Vision</a:t>
            </a:r>
          </a:p>
        </p:txBody>
      </p:sp>
      <p:sp>
        <p:nvSpPr>
          <p:cNvPr id="8195" name="Rectangle 3">
            <a:extLst>
              <a:ext uri="{FF2B5EF4-FFF2-40B4-BE49-F238E27FC236}">
                <a16:creationId xmlns:a16="http://schemas.microsoft.com/office/drawing/2014/main" id="{CBB7B0DC-3580-4A28-ADE4-5F21B213CA0B}"/>
              </a:ext>
            </a:extLst>
          </p:cNvPr>
          <p:cNvSpPr>
            <a:spLocks noGrp="1"/>
          </p:cNvSpPr>
          <p:nvPr>
            <p:ph idx="1"/>
          </p:nvPr>
        </p:nvSpPr>
        <p:spPr>
          <a:xfrm>
            <a:off x="723900" y="2465388"/>
            <a:ext cx="7704138" cy="2592387"/>
          </a:xfrm>
        </p:spPr>
        <p:txBody>
          <a:bodyPr/>
          <a:lstStyle/>
          <a:p>
            <a:pPr marL="0" indent="0" algn="ctr" eaLnBrk="1" hangingPunct="1">
              <a:buFont typeface="Arial" panose="020B0604020202020204" pitchFamily="34" charset="0"/>
              <a:buNone/>
            </a:pPr>
            <a:r>
              <a:rPr lang="en-GB" altLang="en-US" sz="3600">
                <a:latin typeface="Century Gothic" panose="020B0502020202020204" pitchFamily="34" charset="0"/>
                <a:ea typeface="Calibri" panose="020F0502020204030204" pitchFamily="34" charset="0"/>
                <a:cs typeface="Times New Roman" panose="02020603050405020304" pitchFamily="18" charset="0"/>
              </a:rPr>
              <a:t>Within the River Hill Federation, we aspire to create a supportive environment for personal growth and where enquiring minds develop a passion for learning.</a:t>
            </a:r>
          </a:p>
        </p:txBody>
      </p:sp>
      <p:pic>
        <p:nvPicPr>
          <p:cNvPr id="6" name="Picture 5" descr="\\rotherhithe-dc1\Staff\MWalters\Pictures\RHFEDLOGO.PNG">
            <a:extLst>
              <a:ext uri="{FF2B5EF4-FFF2-40B4-BE49-F238E27FC236}">
                <a16:creationId xmlns:a16="http://schemas.microsoft.com/office/drawing/2014/main" id="{0B3F7086-4E02-4A60-8C86-8C1D1D7344D5}"/>
              </a:ext>
            </a:extLst>
          </p:cNvPr>
          <p:cNvPicPr/>
          <p:nvPr/>
        </p:nvPicPr>
        <p:blipFill>
          <a:blip r:embed="rId3" cstate="print"/>
          <a:srcRect/>
          <a:stretch>
            <a:fillRect/>
          </a:stretch>
        </p:blipFill>
        <p:spPr bwMode="auto">
          <a:xfrm>
            <a:off x="101142" y="5569416"/>
            <a:ext cx="1149531" cy="1306286"/>
          </a:xfrm>
          <a:prstGeom prst="rect">
            <a:avLst/>
          </a:prstGeom>
          <a:solidFill>
            <a:schemeClr val="accent1"/>
          </a:solidFill>
          <a:ln>
            <a:noFill/>
          </a:ln>
          <a:effectLst>
            <a:softEdge rad="0"/>
          </a:effectLst>
        </p:spPr>
      </p:pic>
      <p:pic>
        <p:nvPicPr>
          <p:cNvPr id="8197" name="Picture 6" descr="R:\Admin Staff\DOG KENNEL HILL LOGO &amp; GUIDELINES\DOG KENNEL HILL LOGO &amp; GUIDELINES\DKH Logo\DKH JPG\dogkennelhill 2014 RGB 300dpi.jpg">
            <a:extLst>
              <a:ext uri="{FF2B5EF4-FFF2-40B4-BE49-F238E27FC236}">
                <a16:creationId xmlns:a16="http://schemas.microsoft.com/office/drawing/2014/main" id="{AD2A5649-C8D6-40C7-97FE-8A46E3F978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188" y="5815013"/>
            <a:ext cx="1352550"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a:extLst>
              <a:ext uri="{FF2B5EF4-FFF2-40B4-BE49-F238E27FC236}">
                <a16:creationId xmlns:a16="http://schemas.microsoft.com/office/drawing/2014/main" id="{17ABFC7A-C497-4B32-B4DE-908D37A42D1A}"/>
              </a:ext>
            </a:extLst>
          </p:cNvPr>
          <p:cNvSpPr>
            <a:spLocks noChangeArrowheads="1"/>
          </p:cNvSpPr>
          <p:nvPr/>
        </p:nvSpPr>
        <p:spPr bwMode="auto">
          <a:xfrm>
            <a:off x="809625" y="908050"/>
            <a:ext cx="7705725" cy="4340225"/>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sz="6000" b="1" dirty="0">
                <a:solidFill>
                  <a:srgbClr val="CC0000"/>
                </a:solidFill>
                <a:effectLst>
                  <a:outerShdw blurRad="38100" dist="38100" dir="2700000" algn="tl">
                    <a:srgbClr val="DDDDDD"/>
                  </a:outerShdw>
                </a:effectLst>
                <a:latin typeface="Century Gothic" panose="020B0502020202020204" pitchFamily="34" charset="0"/>
              </a:rPr>
              <a:t>Our Values</a:t>
            </a:r>
            <a:r>
              <a:rPr lang="en-GB" altLang="en-US" sz="6000" b="1" dirty="0">
                <a:effectLst>
                  <a:outerShdw blurRad="38100" dist="38100" dir="2700000" algn="tl">
                    <a:srgbClr val="000000">
                      <a:alpha val="43137"/>
                    </a:srgbClr>
                  </a:outerShdw>
                </a:effectLst>
                <a:latin typeface="Century Gothic" panose="020B0502020202020204" pitchFamily="34" charset="0"/>
                <a:cs typeface="Times New Roman" panose="02020603050405020304" pitchFamily="18" charset="0"/>
              </a:rPr>
              <a:t> </a:t>
            </a:r>
            <a:endParaRPr lang="en-GB" altLang="en-US" sz="6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defRPr/>
            </a:pPr>
            <a:r>
              <a:rPr lang="en-GB" altLang="en-US" sz="3600" b="1" dirty="0">
                <a:latin typeface="Century Gothic" panose="020B0502020202020204" pitchFamily="34" charset="0"/>
                <a:cs typeface="Times New Roman" panose="02020603050405020304" pitchFamily="18" charset="0"/>
              </a:rPr>
              <a:t>Creativity</a:t>
            </a:r>
          </a:p>
          <a:p>
            <a:pPr algn="ctr">
              <a:defRPr/>
            </a:pPr>
            <a:r>
              <a:rPr lang="en-GB" altLang="en-US" sz="3600" b="1" dirty="0">
                <a:latin typeface="Century Gothic" panose="020B0502020202020204" pitchFamily="34" charset="0"/>
                <a:cs typeface="Times New Roman" panose="02020603050405020304" pitchFamily="18" charset="0"/>
              </a:rPr>
              <a:t>Ambition</a:t>
            </a:r>
          </a:p>
          <a:p>
            <a:pPr algn="ctr">
              <a:defRPr/>
            </a:pPr>
            <a:r>
              <a:rPr lang="en-GB" altLang="en-US" sz="3600" b="1" dirty="0">
                <a:latin typeface="Century Gothic" panose="020B0502020202020204" pitchFamily="34" charset="0"/>
                <a:cs typeface="Times New Roman" panose="02020603050405020304" pitchFamily="18" charset="0"/>
              </a:rPr>
              <a:t>Resilience</a:t>
            </a:r>
          </a:p>
          <a:p>
            <a:pPr algn="ctr">
              <a:defRPr/>
            </a:pPr>
            <a:r>
              <a:rPr lang="en-GB" altLang="en-US" sz="3600" b="1" dirty="0">
                <a:latin typeface="Century Gothic" panose="020B0502020202020204" pitchFamily="34" charset="0"/>
                <a:cs typeface="Times New Roman" panose="02020603050405020304" pitchFamily="18" charset="0"/>
              </a:rPr>
              <a:t>Empathy</a:t>
            </a:r>
          </a:p>
          <a:p>
            <a:pPr algn="ctr">
              <a:defRPr/>
            </a:pPr>
            <a:r>
              <a:rPr lang="en-GB" altLang="en-US" sz="3600" b="1" dirty="0">
                <a:latin typeface="Century Gothic" panose="020B0502020202020204" pitchFamily="34" charset="0"/>
                <a:cs typeface="Times New Roman" panose="02020603050405020304" pitchFamily="18" charset="0"/>
              </a:rPr>
              <a:t>Respect</a:t>
            </a:r>
          </a:p>
          <a:p>
            <a:pPr algn="ctr">
              <a:defRPr/>
            </a:pPr>
            <a:r>
              <a:rPr lang="en-GB" altLang="en-US" sz="3600" b="1" dirty="0">
                <a:latin typeface="Century Gothic" panose="020B0502020202020204" pitchFamily="34" charset="0"/>
                <a:cs typeface="Times New Roman" panose="02020603050405020304" pitchFamily="18" charset="0"/>
              </a:rPr>
              <a:t>Courage</a:t>
            </a:r>
            <a:endParaRPr lang="en-GB" altLang="en-US" sz="3600" dirty="0"/>
          </a:p>
        </p:txBody>
      </p:sp>
      <p:sp>
        <p:nvSpPr>
          <p:cNvPr id="10243" name="Rectangle 1">
            <a:extLst>
              <a:ext uri="{FF2B5EF4-FFF2-40B4-BE49-F238E27FC236}">
                <a16:creationId xmlns:a16="http://schemas.microsoft.com/office/drawing/2014/main" id="{A82294E9-9A3D-40EF-BFE0-B18559209B71}"/>
              </a:ext>
            </a:extLst>
          </p:cNvPr>
          <p:cNvSpPr>
            <a:spLocks noChangeArrowheads="1"/>
          </p:cNvSpPr>
          <p:nvPr/>
        </p:nvSpPr>
        <p:spPr bwMode="auto">
          <a:xfrm>
            <a:off x="523875" y="5614988"/>
            <a:ext cx="84248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2400" i="1">
                <a:latin typeface="Century Gothic" panose="020B0502020202020204" pitchFamily="34" charset="0"/>
                <a:cs typeface="Times New Roman" panose="02020603050405020304" pitchFamily="18" charset="0"/>
              </a:rPr>
              <a:t>“Respect, Ready, Safe”</a:t>
            </a:r>
            <a:endParaRPr lang="en-US" altLang="en-US" sz="2400" i="1"/>
          </a:p>
        </p:txBody>
      </p:sp>
      <p:pic>
        <p:nvPicPr>
          <p:cNvPr id="5" name="Picture 4" descr="\\rotherhithe-dc1\Staff\MWalters\Pictures\RHFEDLOGO.PNG">
            <a:extLst>
              <a:ext uri="{FF2B5EF4-FFF2-40B4-BE49-F238E27FC236}">
                <a16:creationId xmlns:a16="http://schemas.microsoft.com/office/drawing/2014/main" id="{BB5F5C3C-DFC1-4069-8F2E-D20A97FC24B5}"/>
              </a:ext>
            </a:extLst>
          </p:cNvPr>
          <p:cNvPicPr/>
          <p:nvPr/>
        </p:nvPicPr>
        <p:blipFill>
          <a:blip r:embed="rId2" cstate="print"/>
          <a:srcRect/>
          <a:stretch>
            <a:fillRect/>
          </a:stretch>
        </p:blipFill>
        <p:spPr bwMode="auto">
          <a:xfrm>
            <a:off x="101142" y="5569416"/>
            <a:ext cx="1149531" cy="1306286"/>
          </a:xfrm>
          <a:prstGeom prst="rect">
            <a:avLst/>
          </a:prstGeom>
          <a:solidFill>
            <a:schemeClr val="accent1"/>
          </a:solidFill>
          <a:ln>
            <a:noFill/>
          </a:ln>
          <a:effectLst>
            <a:softEdge rad="0"/>
          </a:effectLst>
        </p:spPr>
      </p:pic>
      <p:pic>
        <p:nvPicPr>
          <p:cNvPr id="10245" name="Picture 5" descr="R:\Admin Staff\DOG KENNEL HILL LOGO &amp; GUIDELINES\DOG KENNEL HILL LOGO &amp; GUIDELINES\DKH Logo\DKH JPG\dogkennelhill 2014 RGB 300dpi.jpg">
            <a:extLst>
              <a:ext uri="{FF2B5EF4-FFF2-40B4-BE49-F238E27FC236}">
                <a16:creationId xmlns:a16="http://schemas.microsoft.com/office/drawing/2014/main" id="{39CD8A89-822E-423B-AE20-2068755D5B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188" y="5815013"/>
            <a:ext cx="1352550"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A25832E7-8893-4B97-9E5B-5CB97A2250CD}"/>
              </a:ext>
            </a:extLst>
          </p:cNvPr>
          <p:cNvSpPr>
            <a:spLocks noGrp="1"/>
          </p:cNvSpPr>
          <p:nvPr>
            <p:ph type="title"/>
          </p:nvPr>
        </p:nvSpPr>
        <p:spPr>
          <a:xfrm>
            <a:off x="395288" y="-33338"/>
            <a:ext cx="8220075" cy="993776"/>
          </a:xfrm>
        </p:spPr>
        <p:txBody>
          <a:bodyPr/>
          <a:lstStyle/>
          <a:p>
            <a:pPr algn="ctr" eaLnBrk="1" hangingPunct="1">
              <a:defRPr/>
            </a:pPr>
            <a:r>
              <a:rPr lang="en-US" altLang="en-US" sz="3600" b="1" dirty="0">
                <a:solidFill>
                  <a:srgbClr val="CC0000"/>
                </a:solidFill>
                <a:effectLst>
                  <a:outerShdw blurRad="38100" dist="38100" dir="2700000" algn="tl">
                    <a:srgbClr val="C0C0C0"/>
                  </a:outerShdw>
                </a:effectLst>
                <a:latin typeface="Century Gothic" panose="020B0502020202020204" pitchFamily="34" charset="0"/>
                <a:ea typeface="ヒラギノ角ゴ Pro W3" pitchFamily="-84" charset="-128"/>
              </a:rPr>
              <a:t>School Day</a:t>
            </a:r>
            <a:endParaRPr lang="en-GB" altLang="en-US" b="1" dirty="0">
              <a:latin typeface="Century Gothic" panose="020B0502020202020204" pitchFamily="34" charset="0"/>
            </a:endParaRPr>
          </a:p>
        </p:txBody>
      </p:sp>
      <p:sp>
        <p:nvSpPr>
          <p:cNvPr id="11267" name="Rectangle 3">
            <a:extLst>
              <a:ext uri="{FF2B5EF4-FFF2-40B4-BE49-F238E27FC236}">
                <a16:creationId xmlns:a16="http://schemas.microsoft.com/office/drawing/2014/main" id="{50D2AF9E-ECFB-449D-8353-B035E53B6BA2}"/>
              </a:ext>
            </a:extLst>
          </p:cNvPr>
          <p:cNvSpPr>
            <a:spLocks noChangeArrowheads="1"/>
          </p:cNvSpPr>
          <p:nvPr/>
        </p:nvSpPr>
        <p:spPr bwMode="auto">
          <a:xfrm>
            <a:off x="760413" y="1284288"/>
            <a:ext cx="7993062" cy="467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1300">
                <a:solidFill>
                  <a:srgbClr val="000000"/>
                </a:solidFill>
                <a:latin typeface="Century Gothic" panose="020B0502020202020204" pitchFamily="34" charset="0"/>
                <a:ea typeface="Times New Roman" panose="02020603050405020304" pitchFamily="18" charset="0"/>
                <a:cs typeface="Arial" panose="020B0604020202020204" pitchFamily="34" charset="0"/>
              </a:rPr>
              <a:t>We are </a:t>
            </a:r>
            <a:r>
              <a:rPr lang="en-GB" altLang="en-US" sz="1300" b="1" u="sng">
                <a:solidFill>
                  <a:srgbClr val="000000"/>
                </a:solidFill>
                <a:latin typeface="Century Gothic" panose="020B0502020202020204" pitchFamily="34" charset="0"/>
                <a:ea typeface="Times New Roman" panose="02020603050405020304" pitchFamily="18" charset="0"/>
                <a:cs typeface="Arial" panose="020B0604020202020204" pitchFamily="34" charset="0"/>
              </a:rPr>
              <a:t>excited</a:t>
            </a:r>
            <a:r>
              <a:rPr lang="en-GB" altLang="en-US" sz="1300">
                <a:solidFill>
                  <a:srgbClr val="000000"/>
                </a:solidFill>
                <a:latin typeface="Century Gothic" panose="020B0502020202020204" pitchFamily="34" charset="0"/>
                <a:ea typeface="Times New Roman" panose="02020603050405020304" pitchFamily="18" charset="0"/>
                <a:cs typeface="Arial" panose="020B0604020202020204" pitchFamily="34" charset="0"/>
              </a:rPr>
              <a:t> to welcome parents and carers back into the school playground. However, we are conscious that this pandemic is not over and we want to keep our school community as safe as possible.</a:t>
            </a:r>
          </a:p>
          <a:p>
            <a:r>
              <a:rPr lang="en-GB" altLang="en-US" sz="1300">
                <a:solidFill>
                  <a:srgbClr val="000000"/>
                </a:solidFill>
                <a:latin typeface="Century Gothic" panose="020B0502020202020204" pitchFamily="34" charset="0"/>
                <a:ea typeface="Times New Roman" panose="02020603050405020304" pitchFamily="18" charset="0"/>
                <a:cs typeface="Arial" panose="020B0604020202020204" pitchFamily="34" charset="0"/>
              </a:rPr>
              <a:t>Therefore we have put the following measures in place to allow children and their parents / carers to enter and exit the premises as safely as possible. We encourage parents and carers to drop off and collect children promptly, leaving the school grounds quickly to reduce congestion.</a:t>
            </a:r>
          </a:p>
          <a:p>
            <a:endParaRPr lang="en-GB" altLang="en-US" sz="1300">
              <a:solidFill>
                <a:srgbClr val="000000"/>
              </a:solidFill>
              <a:latin typeface="Century Gothic" panose="020B0502020202020204" pitchFamily="34" charset="0"/>
              <a:ea typeface="Times New Roman" panose="02020603050405020304" pitchFamily="18" charset="0"/>
              <a:cs typeface="Arial" panose="020B0604020202020204" pitchFamily="34" charset="0"/>
            </a:endParaRPr>
          </a:p>
          <a:p>
            <a:r>
              <a:rPr lang="en-GB" altLang="en-US" sz="1300" b="1">
                <a:solidFill>
                  <a:srgbClr val="000000"/>
                </a:solidFill>
                <a:latin typeface="Century Gothic" panose="020B0502020202020204" pitchFamily="34" charset="0"/>
                <a:ea typeface="Times New Roman" panose="02020603050405020304" pitchFamily="18" charset="0"/>
                <a:cs typeface="Arial" panose="020B0604020202020204" pitchFamily="34" charset="0"/>
              </a:rPr>
              <a:t>Drop off arrangements:</a:t>
            </a:r>
          </a:p>
          <a:p>
            <a:r>
              <a:rPr lang="en-GB" altLang="en-US" sz="1300">
                <a:solidFill>
                  <a:srgbClr val="000000"/>
                </a:solidFill>
                <a:latin typeface="Century Gothic" panose="020B0502020202020204" pitchFamily="34" charset="0"/>
                <a:ea typeface="Times New Roman" panose="02020603050405020304" pitchFamily="18" charset="0"/>
                <a:cs typeface="Arial" panose="020B0604020202020204" pitchFamily="34" charset="0"/>
              </a:rPr>
              <a:t>The large car park gates on Dog Kennel Hill Road will open at 8:45am. Children and parents/carers should enter through these gates.</a:t>
            </a:r>
          </a:p>
          <a:p>
            <a:r>
              <a:rPr lang="en-GB" altLang="en-US" sz="1300">
                <a:solidFill>
                  <a:srgbClr val="000000"/>
                </a:solidFill>
                <a:latin typeface="Century Gothic" panose="020B0502020202020204" pitchFamily="34" charset="0"/>
                <a:ea typeface="Times New Roman" panose="02020603050405020304" pitchFamily="18" charset="0"/>
                <a:cs typeface="Arial" panose="020B0604020202020204" pitchFamily="34" charset="0"/>
              </a:rPr>
              <a:t>Children in years 1-4 will proceed directly to their classrooms.</a:t>
            </a:r>
          </a:p>
          <a:p>
            <a:r>
              <a:rPr lang="en-GB" altLang="en-US" sz="1300">
                <a:solidFill>
                  <a:srgbClr val="000000"/>
                </a:solidFill>
                <a:latin typeface="Century Gothic" panose="020B0502020202020204" pitchFamily="34" charset="0"/>
                <a:ea typeface="Times New Roman" panose="02020603050405020304" pitchFamily="18" charset="0"/>
                <a:cs typeface="Arial" panose="020B0604020202020204" pitchFamily="34" charset="0"/>
              </a:rPr>
              <a:t>Children in years 5-6 will line up where indicated </a:t>
            </a:r>
            <a:r>
              <a:rPr lang="en-GB" altLang="en-US" sz="1300">
                <a:latin typeface="Century Gothic" panose="020B0502020202020204" pitchFamily="34" charset="0"/>
                <a:ea typeface="Times New Roman" panose="02020603050405020304" pitchFamily="18" charset="0"/>
                <a:cs typeface="Arial" panose="020B0604020202020204" pitchFamily="34" charset="0"/>
              </a:rPr>
              <a:t>in the main playground</a:t>
            </a:r>
            <a:r>
              <a:rPr lang="en-GB" altLang="en-US" sz="1300">
                <a:solidFill>
                  <a:srgbClr val="000000"/>
                </a:solidFill>
                <a:latin typeface="Century Gothic" panose="020B0502020202020204" pitchFamily="34" charset="0"/>
                <a:ea typeface="Times New Roman" panose="02020603050405020304" pitchFamily="18" charset="0"/>
                <a:cs typeface="Arial" panose="020B0604020202020204" pitchFamily="34" charset="0"/>
              </a:rPr>
              <a:t>. The class teacher will take children to class at 8:55am.</a:t>
            </a:r>
          </a:p>
          <a:p>
            <a:r>
              <a:rPr lang="en-GB" altLang="en-US" sz="1300">
                <a:solidFill>
                  <a:srgbClr val="000000"/>
                </a:solidFill>
                <a:latin typeface="Century Gothic" panose="020B0502020202020204" pitchFamily="34" charset="0"/>
                <a:ea typeface="Times New Roman" panose="02020603050405020304" pitchFamily="18" charset="0"/>
                <a:cs typeface="Arial" panose="020B0604020202020204" pitchFamily="34" charset="0"/>
              </a:rPr>
              <a:t>Parents/carers should exit the premises via the single gate on Dog Kennel Hill Road.</a:t>
            </a:r>
          </a:p>
          <a:p>
            <a:r>
              <a:rPr lang="en-GB" altLang="en-US" sz="1300" i="1">
                <a:solidFill>
                  <a:srgbClr val="000000"/>
                </a:solidFill>
                <a:latin typeface="Century Gothic" panose="020B0502020202020204" pitchFamily="34" charset="0"/>
                <a:ea typeface="Times New Roman" panose="02020603050405020304" pitchFamily="18" charset="0"/>
                <a:cs typeface="Arial" panose="020B0604020202020204" pitchFamily="34" charset="0"/>
              </a:rPr>
              <a:t>Please note that children who arrive after 9:00am should enter via the school office and will be marked as late.</a:t>
            </a:r>
          </a:p>
          <a:p>
            <a:endParaRPr lang="en-GB" altLang="en-US" sz="1300">
              <a:solidFill>
                <a:srgbClr val="000000"/>
              </a:solidFill>
              <a:latin typeface="Century Gothic" panose="020B0502020202020204" pitchFamily="34" charset="0"/>
              <a:ea typeface="Times New Roman" panose="02020603050405020304" pitchFamily="18" charset="0"/>
              <a:cs typeface="Arial" panose="020B0604020202020204" pitchFamily="34" charset="0"/>
            </a:endParaRPr>
          </a:p>
          <a:p>
            <a:r>
              <a:rPr lang="en-GB" altLang="en-US" sz="1300" b="1">
                <a:solidFill>
                  <a:srgbClr val="000000"/>
                </a:solidFill>
                <a:latin typeface="Century Gothic" panose="020B0502020202020204" pitchFamily="34" charset="0"/>
                <a:ea typeface="Times New Roman" panose="02020603050405020304" pitchFamily="18" charset="0"/>
                <a:cs typeface="Arial" panose="020B0604020202020204" pitchFamily="34" charset="0"/>
              </a:rPr>
              <a:t>Collection arrangements:</a:t>
            </a:r>
          </a:p>
          <a:p>
            <a:r>
              <a:rPr lang="en-GB" altLang="en-US" sz="1300">
                <a:solidFill>
                  <a:srgbClr val="000000"/>
                </a:solidFill>
                <a:latin typeface="Century Gothic" panose="020B0502020202020204" pitchFamily="34" charset="0"/>
                <a:ea typeface="Times New Roman" panose="02020603050405020304" pitchFamily="18" charset="0"/>
                <a:cs typeface="Arial" panose="020B0604020202020204" pitchFamily="34" charset="0"/>
              </a:rPr>
              <a:t>Parents/carers should enter the school via the single gate on Dog Kennel Hill Road.</a:t>
            </a:r>
          </a:p>
          <a:p>
            <a:r>
              <a:rPr lang="en-GB" altLang="en-US" sz="1300">
                <a:solidFill>
                  <a:srgbClr val="000000"/>
                </a:solidFill>
                <a:latin typeface="Century Gothic" panose="020B0502020202020204" pitchFamily="34" charset="0"/>
                <a:ea typeface="Times New Roman" panose="02020603050405020304" pitchFamily="18" charset="0"/>
                <a:cs typeface="Arial" panose="020B0604020202020204" pitchFamily="34" charset="0"/>
              </a:rPr>
              <a:t>Parents/carers are asked to collect their children and promptly leave the school premises via the large car park gates on Dog Kennel Hill Road.</a:t>
            </a:r>
          </a:p>
          <a:p>
            <a:r>
              <a:rPr lang="en-GB" altLang="en-US" sz="1300">
                <a:solidFill>
                  <a:srgbClr val="000000"/>
                </a:solidFill>
                <a:latin typeface="Century Gothic" panose="020B0502020202020204" pitchFamily="34" charset="0"/>
                <a:ea typeface="Times New Roman" panose="02020603050405020304" pitchFamily="18" charset="0"/>
                <a:cs typeface="Arial" panose="020B0604020202020204" pitchFamily="34" charset="0"/>
              </a:rPr>
              <a:t> </a:t>
            </a:r>
          </a:p>
          <a:p>
            <a:pPr algn="ctr"/>
            <a:endParaRPr lang="en-GB" altLang="en-US" sz="1200" b="1">
              <a:solidFill>
                <a:srgbClr val="000000"/>
              </a:solidFill>
              <a:latin typeface="Century Gothic" panose="020B0502020202020204" pitchFamily="34" charset="0"/>
              <a:ea typeface="Times New Roman" panose="02020603050405020304" pitchFamily="18" charset="0"/>
              <a:cs typeface="Arial" panose="020B0604020202020204" pitchFamily="34" charset="0"/>
            </a:endParaRPr>
          </a:p>
        </p:txBody>
      </p:sp>
      <p:pic>
        <p:nvPicPr>
          <p:cNvPr id="11268" name="irc_mi" descr="http://www.woodley-pri.stockport.sch.uk/wp-content/uploads/2013/05/Clock-8.55.png">
            <a:hlinkClick r:id="rId2"/>
            <a:extLst>
              <a:ext uri="{FF2B5EF4-FFF2-40B4-BE49-F238E27FC236}">
                <a16:creationId xmlns:a16="http://schemas.microsoft.com/office/drawing/2014/main" id="{249486EF-5E02-4FDB-BAEE-5B21C163967A}"/>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4925" y="4763"/>
            <a:ext cx="79216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7" descr="Image result for 3:15 pm on clock">
            <a:extLst>
              <a:ext uri="{FF2B5EF4-FFF2-40B4-BE49-F238E27FC236}">
                <a16:creationId xmlns:a16="http://schemas.microsoft.com/office/drawing/2014/main" id="{A92BAA13-D1CC-438B-A438-D7B4CC121D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0225" y="5876925"/>
            <a:ext cx="99377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E20F2-AC68-40E3-9225-B67CBC78302A}"/>
              </a:ext>
            </a:extLst>
          </p:cNvPr>
          <p:cNvSpPr>
            <a:spLocks noGrp="1"/>
          </p:cNvSpPr>
          <p:nvPr>
            <p:ph type="title"/>
          </p:nvPr>
        </p:nvSpPr>
        <p:spPr>
          <a:xfrm>
            <a:off x="628650" y="0"/>
            <a:ext cx="7886700" cy="1325563"/>
          </a:xfrm>
        </p:spPr>
        <p:txBody>
          <a:bodyPr/>
          <a:lstStyle/>
          <a:p>
            <a:pPr algn="ctr">
              <a:defRPr/>
            </a:pPr>
            <a:r>
              <a:rPr lang="en-US" altLang="en-US" sz="5400" b="1" dirty="0">
                <a:solidFill>
                  <a:srgbClr val="CC0000"/>
                </a:solidFill>
                <a:effectLst>
                  <a:outerShdw blurRad="38100" dist="38100" dir="2700000" algn="tl">
                    <a:srgbClr val="C0C0C0"/>
                  </a:outerShdw>
                </a:effectLst>
                <a:latin typeface="Century Gothic" panose="020B0502020202020204" pitchFamily="34" charset="0"/>
                <a:ea typeface="ヒラギノ角ゴ Pro W3" pitchFamily="-84" charset="-128"/>
              </a:rPr>
              <a:t>Play Time / Lunch Time</a:t>
            </a:r>
            <a:endParaRPr lang="en-GB" sz="5400" dirty="0"/>
          </a:p>
        </p:txBody>
      </p:sp>
      <p:sp>
        <p:nvSpPr>
          <p:cNvPr id="12291" name="Content Placeholder 2">
            <a:extLst>
              <a:ext uri="{FF2B5EF4-FFF2-40B4-BE49-F238E27FC236}">
                <a16:creationId xmlns:a16="http://schemas.microsoft.com/office/drawing/2014/main" id="{B1BCB75E-3CED-4B47-9EDA-470C9914A5C3}"/>
              </a:ext>
            </a:extLst>
          </p:cNvPr>
          <p:cNvSpPr>
            <a:spLocks noGrp="1"/>
          </p:cNvSpPr>
          <p:nvPr>
            <p:ph idx="1"/>
          </p:nvPr>
        </p:nvSpPr>
        <p:spPr>
          <a:xfrm>
            <a:off x="107950" y="1412875"/>
            <a:ext cx="8928100" cy="4351338"/>
          </a:xfrm>
        </p:spPr>
        <p:txBody>
          <a:bodyPr/>
          <a:lstStyle/>
          <a:p>
            <a:pPr marL="0" indent="0">
              <a:buFont typeface="Arial" panose="020B0604020202020204" pitchFamily="34" charset="0"/>
              <a:buNone/>
            </a:pPr>
            <a:r>
              <a:rPr lang="en-GB" altLang="en-US" sz="2400">
                <a:latin typeface="Century Gothic" panose="020B0502020202020204" pitchFamily="34" charset="0"/>
              </a:rPr>
              <a:t>Government guidance no longer requires children to stay in bubbles. </a:t>
            </a:r>
          </a:p>
          <a:p>
            <a:pPr marL="0" indent="0">
              <a:buFont typeface="Arial" panose="020B0604020202020204" pitchFamily="34" charset="0"/>
              <a:buNone/>
            </a:pPr>
            <a:endParaRPr lang="en-GB" altLang="en-US" sz="2400">
              <a:latin typeface="Century Gothic" panose="020B0502020202020204" pitchFamily="34" charset="0"/>
            </a:endParaRPr>
          </a:p>
          <a:p>
            <a:pPr marL="0" indent="0">
              <a:buFont typeface="Arial" panose="020B0604020202020204" pitchFamily="34" charset="0"/>
              <a:buNone/>
            </a:pPr>
            <a:r>
              <a:rPr lang="en-GB" altLang="en-US" sz="2400">
                <a:latin typeface="Century Gothic" panose="020B0502020202020204" pitchFamily="34" charset="0"/>
              </a:rPr>
              <a:t>Children in years 1-4 will have lunch at 11:30-12:30</a:t>
            </a:r>
          </a:p>
          <a:p>
            <a:pPr marL="0" indent="0">
              <a:buFont typeface="Arial" panose="020B0604020202020204" pitchFamily="34" charset="0"/>
              <a:buNone/>
            </a:pPr>
            <a:r>
              <a:rPr lang="en-GB" altLang="en-US" sz="2400">
                <a:latin typeface="Century Gothic" panose="020B0502020202020204" pitchFamily="34" charset="0"/>
              </a:rPr>
              <a:t>Children in years 5-6 will have lunch at 12:30 – 1:30</a:t>
            </a:r>
          </a:p>
          <a:p>
            <a:pPr marL="0" indent="0">
              <a:buFont typeface="Arial" panose="020B0604020202020204" pitchFamily="34" charset="0"/>
              <a:buNone/>
            </a:pPr>
            <a:endParaRPr lang="en-GB" altLang="en-US" sz="2400">
              <a:latin typeface="Century Gothic" panose="020B0502020202020204" pitchFamily="34" charset="0"/>
            </a:endParaRPr>
          </a:p>
          <a:p>
            <a:pPr marL="0" indent="0">
              <a:buFont typeface="Arial" panose="020B0604020202020204" pitchFamily="34" charset="0"/>
              <a:buNone/>
            </a:pPr>
            <a:r>
              <a:rPr lang="en-GB" altLang="en-US" sz="2400">
                <a:latin typeface="Century Gothic" panose="020B0502020202020204" pitchFamily="34" charset="0"/>
              </a:rPr>
              <a:t>Playtimes have been arranged so that the number of children accessing the playground at one time is reduced, with a maximum of 6 classes using the playground at any one time.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9FCAF396-C280-45C1-AD8C-99E08C232D3D}"/>
              </a:ext>
            </a:extLst>
          </p:cNvPr>
          <p:cNvSpPr>
            <a:spLocks noGrp="1"/>
          </p:cNvSpPr>
          <p:nvPr>
            <p:ph type="title"/>
          </p:nvPr>
        </p:nvSpPr>
        <p:spPr/>
        <p:txBody>
          <a:bodyPr/>
          <a:lstStyle/>
          <a:p>
            <a:pPr algn="ctr"/>
            <a:r>
              <a:rPr lang="en-GB" altLang="en-US" b="1"/>
              <a:t>Updated Covid Guidelines for Schools</a:t>
            </a:r>
          </a:p>
        </p:txBody>
      </p:sp>
      <p:sp>
        <p:nvSpPr>
          <p:cNvPr id="3" name="Content Placeholder 2">
            <a:extLst>
              <a:ext uri="{FF2B5EF4-FFF2-40B4-BE49-F238E27FC236}">
                <a16:creationId xmlns:a16="http://schemas.microsoft.com/office/drawing/2014/main" id="{119899DD-9C23-4E70-9A23-EAEEFC8F25C4}"/>
              </a:ext>
            </a:extLst>
          </p:cNvPr>
          <p:cNvSpPr>
            <a:spLocks noGrp="1"/>
          </p:cNvSpPr>
          <p:nvPr>
            <p:ph idx="1"/>
          </p:nvPr>
        </p:nvSpPr>
        <p:spPr>
          <a:xfrm>
            <a:off x="628650" y="1412875"/>
            <a:ext cx="7886700" cy="4351338"/>
          </a:xfrm>
        </p:spPr>
        <p:txBody>
          <a:bodyPr/>
          <a:lstStyle/>
          <a:p>
            <a:pPr marL="0" indent="0">
              <a:lnSpc>
                <a:spcPct val="100000"/>
              </a:lnSpc>
              <a:spcBef>
                <a:spcPts val="0"/>
              </a:spcBef>
              <a:buFont typeface="Arial" panose="020B0604020202020204" pitchFamily="34" charset="0"/>
              <a:buNone/>
              <a:defRPr/>
            </a:pPr>
            <a:r>
              <a:rPr lang="en-US" sz="1300" dirty="0">
                <a:latin typeface="Century Gothic" panose="020B0502020202020204" pitchFamily="34" charset="0"/>
              </a:rPr>
              <a:t>Parents / </a:t>
            </a:r>
            <a:r>
              <a:rPr lang="en-US" sz="1300" dirty="0" err="1">
                <a:latin typeface="Century Gothic" panose="020B0502020202020204" pitchFamily="34" charset="0"/>
              </a:rPr>
              <a:t>carers</a:t>
            </a:r>
            <a:r>
              <a:rPr lang="en-US" sz="1300" dirty="0">
                <a:latin typeface="Century Gothic" panose="020B0502020202020204" pitchFamily="34" charset="0"/>
              </a:rPr>
              <a:t> are asked to engage in the NHS Test and Trace process, if required to do so, and follow directions from Public Health.</a:t>
            </a:r>
            <a:endParaRPr lang="en-GB" sz="1300" dirty="0">
              <a:latin typeface="Century Gothic" panose="020B0502020202020204" pitchFamily="34" charset="0"/>
            </a:endParaRPr>
          </a:p>
          <a:p>
            <a:pPr marL="0" indent="0">
              <a:lnSpc>
                <a:spcPct val="100000"/>
              </a:lnSpc>
              <a:spcBef>
                <a:spcPts val="0"/>
              </a:spcBef>
              <a:buFont typeface="Arial" panose="020B0604020202020204" pitchFamily="34" charset="0"/>
              <a:buNone/>
              <a:defRPr/>
            </a:pPr>
            <a:endParaRPr lang="en-GB" sz="1300" b="1" dirty="0">
              <a:latin typeface="Century Gothic" panose="020B0502020202020204" pitchFamily="34" charset="0"/>
            </a:endParaRPr>
          </a:p>
          <a:p>
            <a:pPr marL="0" indent="0">
              <a:lnSpc>
                <a:spcPct val="100000"/>
              </a:lnSpc>
              <a:spcBef>
                <a:spcPts val="0"/>
              </a:spcBef>
              <a:buFont typeface="Arial" panose="020B0604020202020204" pitchFamily="34" charset="0"/>
              <a:buNone/>
              <a:defRPr/>
            </a:pPr>
            <a:r>
              <a:rPr lang="en-GB" sz="1300" b="1" dirty="0">
                <a:latin typeface="Century Gothic" panose="020B0502020202020204" pitchFamily="34" charset="0"/>
              </a:rPr>
              <a:t>When will children need to self-isolate?</a:t>
            </a:r>
          </a:p>
          <a:p>
            <a:pPr marL="0" indent="0">
              <a:lnSpc>
                <a:spcPct val="100000"/>
              </a:lnSpc>
              <a:spcBef>
                <a:spcPts val="0"/>
              </a:spcBef>
              <a:buFont typeface="Arial" panose="020B0604020202020204" pitchFamily="34" charset="0"/>
              <a:buNone/>
              <a:defRPr/>
            </a:pPr>
            <a:r>
              <a:rPr lang="en-GB" sz="1300" dirty="0">
                <a:latin typeface="Century Gothic" panose="020B0502020202020204" pitchFamily="34" charset="0"/>
              </a:rPr>
              <a:t>Children must self-isolate straight away and get a </a:t>
            </a:r>
            <a:r>
              <a:rPr lang="en-GB" sz="1300" u="sng" dirty="0">
                <a:latin typeface="Century Gothic" panose="020B0502020202020204" pitchFamily="34" charset="0"/>
                <a:hlinkClick r:id="rId2"/>
              </a:rPr>
              <a:t>PCR test (a test that is sent to the lab) on GOV.UK</a:t>
            </a:r>
            <a:r>
              <a:rPr lang="en-GB" sz="1300" dirty="0">
                <a:latin typeface="Century Gothic" panose="020B0502020202020204" pitchFamily="34" charset="0"/>
              </a:rPr>
              <a:t> as soon as possible if they any of these 3 symptoms of COVID-19, even if they are mild:</a:t>
            </a:r>
          </a:p>
          <a:p>
            <a:pPr>
              <a:lnSpc>
                <a:spcPct val="100000"/>
              </a:lnSpc>
              <a:spcBef>
                <a:spcPts val="0"/>
              </a:spcBef>
              <a:defRPr/>
            </a:pPr>
            <a:r>
              <a:rPr lang="en-GB" sz="1300" dirty="0">
                <a:latin typeface="Century Gothic" panose="020B0502020202020204" pitchFamily="34" charset="0"/>
              </a:rPr>
              <a:t>a high temperature</a:t>
            </a:r>
          </a:p>
          <a:p>
            <a:pPr>
              <a:lnSpc>
                <a:spcPct val="100000"/>
              </a:lnSpc>
              <a:spcBef>
                <a:spcPts val="0"/>
              </a:spcBef>
              <a:defRPr/>
            </a:pPr>
            <a:r>
              <a:rPr lang="en-GB" sz="1300" dirty="0">
                <a:latin typeface="Century Gothic" panose="020B0502020202020204" pitchFamily="34" charset="0"/>
              </a:rPr>
              <a:t>a new, continuous cough</a:t>
            </a:r>
          </a:p>
          <a:p>
            <a:pPr>
              <a:lnSpc>
                <a:spcPct val="100000"/>
              </a:lnSpc>
              <a:spcBef>
                <a:spcPts val="0"/>
              </a:spcBef>
              <a:defRPr/>
            </a:pPr>
            <a:r>
              <a:rPr lang="en-GB" sz="1300" dirty="0">
                <a:latin typeface="Century Gothic" panose="020B0502020202020204" pitchFamily="34" charset="0"/>
              </a:rPr>
              <a:t>a loss or change to your sense of smell or taste</a:t>
            </a:r>
          </a:p>
          <a:p>
            <a:pPr marL="0" indent="0">
              <a:lnSpc>
                <a:spcPct val="100000"/>
              </a:lnSpc>
              <a:spcBef>
                <a:spcPts val="0"/>
              </a:spcBef>
              <a:buFont typeface="Arial" panose="020B0604020202020204" pitchFamily="34" charset="0"/>
              <a:buNone/>
              <a:defRPr/>
            </a:pPr>
            <a:endParaRPr lang="en-GB" sz="1300" dirty="0">
              <a:latin typeface="Century Gothic" panose="020B0502020202020204" pitchFamily="34" charset="0"/>
            </a:endParaRPr>
          </a:p>
          <a:p>
            <a:pPr marL="0" indent="0">
              <a:lnSpc>
                <a:spcPct val="100000"/>
              </a:lnSpc>
              <a:spcBef>
                <a:spcPts val="0"/>
              </a:spcBef>
              <a:buFont typeface="Arial" panose="020B0604020202020204" pitchFamily="34" charset="0"/>
              <a:buNone/>
              <a:defRPr/>
            </a:pPr>
            <a:r>
              <a:rPr lang="en-GB" sz="1300" b="1" dirty="0">
                <a:latin typeface="Century Gothic" panose="020B0502020202020204" pitchFamily="34" charset="0"/>
              </a:rPr>
              <a:t>Children should self-isolate straight away if:</a:t>
            </a:r>
          </a:p>
          <a:p>
            <a:pPr>
              <a:lnSpc>
                <a:spcPct val="100000"/>
              </a:lnSpc>
              <a:spcBef>
                <a:spcPts val="0"/>
              </a:spcBef>
              <a:defRPr/>
            </a:pPr>
            <a:r>
              <a:rPr lang="en-GB" sz="1300" dirty="0">
                <a:latin typeface="Century Gothic" panose="020B0502020202020204" pitchFamily="34" charset="0"/>
              </a:rPr>
              <a:t>They have tested positive for COVID-19 or</a:t>
            </a:r>
          </a:p>
          <a:p>
            <a:pPr>
              <a:lnSpc>
                <a:spcPct val="100000"/>
              </a:lnSpc>
              <a:spcBef>
                <a:spcPts val="0"/>
              </a:spcBef>
              <a:defRPr/>
            </a:pPr>
            <a:r>
              <a:rPr lang="en-GB" sz="1300" dirty="0">
                <a:latin typeface="Century Gothic" panose="020B0502020202020204" pitchFamily="34" charset="0"/>
              </a:rPr>
              <a:t>If they have been told to self-isolate by the NHS Test and Trace Process</a:t>
            </a:r>
          </a:p>
          <a:p>
            <a:pPr marL="0" indent="0">
              <a:lnSpc>
                <a:spcPct val="100000"/>
              </a:lnSpc>
              <a:spcBef>
                <a:spcPts val="0"/>
              </a:spcBef>
              <a:buFont typeface="Arial" panose="020B0604020202020204" pitchFamily="34" charset="0"/>
              <a:buNone/>
              <a:defRPr/>
            </a:pPr>
            <a:r>
              <a:rPr lang="en-GB" sz="1300" b="1" dirty="0">
                <a:latin typeface="Century Gothic" panose="020B0502020202020204" pitchFamily="34" charset="0"/>
              </a:rPr>
              <a:t> </a:t>
            </a:r>
            <a:endParaRPr lang="en-GB" sz="1300" dirty="0">
              <a:latin typeface="Century Gothic" panose="020B0502020202020204" pitchFamily="34" charset="0"/>
            </a:endParaRPr>
          </a:p>
          <a:p>
            <a:pPr marL="0" indent="0">
              <a:lnSpc>
                <a:spcPct val="100000"/>
              </a:lnSpc>
              <a:spcBef>
                <a:spcPts val="0"/>
              </a:spcBef>
              <a:buFont typeface="Arial" panose="020B0604020202020204" pitchFamily="34" charset="0"/>
              <a:buNone/>
              <a:defRPr/>
            </a:pPr>
            <a:r>
              <a:rPr lang="en-GB" sz="1300" b="1" dirty="0">
                <a:latin typeface="Century Gothic" panose="020B0502020202020204" pitchFamily="34" charset="0"/>
              </a:rPr>
              <a:t>Please note, children under 18 years, 6 months do NOT need to self-isolate if someone they live with has symptoms of COVID-19, or has tested positive for COVID-19</a:t>
            </a:r>
          </a:p>
          <a:p>
            <a:pPr>
              <a:lnSpc>
                <a:spcPct val="100000"/>
              </a:lnSpc>
              <a:spcBef>
                <a:spcPts val="0"/>
              </a:spcBef>
              <a:defRPr/>
            </a:pPr>
            <a:r>
              <a:rPr lang="en-GB" sz="1300" dirty="0">
                <a:latin typeface="Century Gothic" panose="020B0502020202020204" pitchFamily="34" charset="0"/>
              </a:rPr>
              <a:t>Instead, they will be contacted by NHS Test and Trace, informed they have been in close contact with a positive case and advised to take a PCR test. We would encourage all individuals to take a PCR test if advised to do so.</a:t>
            </a:r>
          </a:p>
        </p:txBody>
      </p:sp>
      <p:sp>
        <p:nvSpPr>
          <p:cNvPr id="13316" name="Rectangle 5">
            <a:extLst>
              <a:ext uri="{FF2B5EF4-FFF2-40B4-BE49-F238E27FC236}">
                <a16:creationId xmlns:a16="http://schemas.microsoft.com/office/drawing/2014/main" id="{A38DE9E4-2A4E-4B5F-9714-7759BC721289}"/>
              </a:ext>
            </a:extLst>
          </p:cNvPr>
          <p:cNvSpPr>
            <a:spLocks noChangeArrowheads="1"/>
          </p:cNvSpPr>
          <p:nvPr/>
        </p:nvSpPr>
        <p:spPr bwMode="auto">
          <a:xfrm>
            <a:off x="358775" y="5661025"/>
            <a:ext cx="84264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Arial" panose="020B0604020202020204" pitchFamily="34" charset="0"/>
              <a:buNone/>
            </a:pPr>
            <a:r>
              <a:rPr lang="en-GB" altLang="en-US" sz="1400">
                <a:latin typeface="Century Gothic" panose="020B0502020202020204" pitchFamily="34" charset="0"/>
              </a:rPr>
              <a:t>The school’s updated risk assessment is on the website and provides detailed information of how the school is following DfE guidelines to reduce the spread of the virus and to protect children and staff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99D91458-2934-44B7-B5AD-E144E9CD3F99}"/>
              </a:ext>
            </a:extLst>
          </p:cNvPr>
          <p:cNvSpPr>
            <a:spLocks noGrp="1"/>
          </p:cNvSpPr>
          <p:nvPr>
            <p:ph type="title"/>
          </p:nvPr>
        </p:nvSpPr>
        <p:spPr>
          <a:xfrm>
            <a:off x="311150" y="111125"/>
            <a:ext cx="8220075" cy="995363"/>
          </a:xfrm>
        </p:spPr>
        <p:txBody>
          <a:bodyPr/>
          <a:lstStyle/>
          <a:p>
            <a:pPr algn="ctr" eaLnBrk="1" hangingPunct="1">
              <a:defRPr/>
            </a:pPr>
            <a:r>
              <a:rPr lang="en-US" altLang="en-US" sz="6000" b="1" dirty="0">
                <a:solidFill>
                  <a:srgbClr val="CC0000"/>
                </a:solidFill>
                <a:effectLst>
                  <a:outerShdw blurRad="38100" dist="38100" dir="2700000" algn="tl">
                    <a:srgbClr val="C0C0C0"/>
                  </a:outerShdw>
                </a:effectLst>
                <a:latin typeface="Century Gothic" panose="020B0502020202020204" pitchFamily="34" charset="0"/>
                <a:ea typeface="ヒラギノ角ゴ Pro W3" pitchFamily="-84" charset="-128"/>
              </a:rPr>
              <a:t>Homework</a:t>
            </a:r>
            <a:endParaRPr lang="en-GB" altLang="en-US" sz="1100" b="1" dirty="0">
              <a:solidFill>
                <a:srgbClr val="00B050"/>
              </a:solidFill>
              <a:latin typeface="Century Gothic" panose="020B0502020202020204" pitchFamily="34" charset="0"/>
            </a:endParaRPr>
          </a:p>
        </p:txBody>
      </p:sp>
      <p:pic>
        <p:nvPicPr>
          <p:cNvPr id="14339" name="Picture 5">
            <a:extLst>
              <a:ext uri="{FF2B5EF4-FFF2-40B4-BE49-F238E27FC236}">
                <a16:creationId xmlns:a16="http://schemas.microsoft.com/office/drawing/2014/main" id="{2D8E718A-DEBA-4BF6-85A8-49956B6DB16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81938" y="5732463"/>
            <a:ext cx="1298575"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1">
            <a:extLst>
              <a:ext uri="{FF2B5EF4-FFF2-40B4-BE49-F238E27FC236}">
                <a16:creationId xmlns:a16="http://schemas.microsoft.com/office/drawing/2014/main" id="{F43FB632-C189-40AF-A1F4-5B9D3DAF32E7}"/>
              </a:ext>
            </a:extLst>
          </p:cNvPr>
          <p:cNvSpPr>
            <a:spLocks noChangeArrowheads="1"/>
          </p:cNvSpPr>
          <p:nvPr/>
        </p:nvSpPr>
        <p:spPr bwMode="auto">
          <a:xfrm>
            <a:off x="119063" y="1027113"/>
            <a:ext cx="8604250"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400">
                <a:latin typeface="Century Gothic" panose="020B0502020202020204" pitchFamily="34" charset="0"/>
              </a:rPr>
              <a:t>Children have been given homework books in order to support them with their learning. Homework will be given out every Friday and should be returned the following Thursday.</a:t>
            </a:r>
          </a:p>
          <a:p>
            <a:endParaRPr lang="en-GB" altLang="en-US" sz="2400">
              <a:latin typeface="Century Gothic" panose="020B0502020202020204" pitchFamily="34" charset="0"/>
            </a:endParaRPr>
          </a:p>
          <a:p>
            <a:r>
              <a:rPr lang="en-GB" altLang="en-US" sz="2400">
                <a:latin typeface="Century Gothic" panose="020B0502020202020204" pitchFamily="34" charset="0"/>
              </a:rPr>
              <a:t>Homework is not compulsory but we would like to encourage children to complete homework tasks as it promotes independent learning skills and positively impacts on progress. </a:t>
            </a:r>
          </a:p>
          <a:p>
            <a:endParaRPr lang="en-GB" altLang="en-US" sz="2400">
              <a:latin typeface="Century Gothic" panose="020B0502020202020204" pitchFamily="34" charset="0"/>
            </a:endParaRPr>
          </a:p>
          <a:p>
            <a:r>
              <a:rPr lang="en-GB" altLang="en-US" sz="2400">
                <a:latin typeface="Century Gothic" panose="020B0502020202020204" pitchFamily="34" charset="0"/>
              </a:rPr>
              <a:t>There is more support available for you on the school website.</a:t>
            </a:r>
          </a:p>
          <a:p>
            <a:endParaRPr lang="en-GB" altLang="en-US" sz="2400">
              <a:latin typeface="Century Gothic" panose="020B0502020202020204" pitchFamily="34" charset="0"/>
            </a:endParaRPr>
          </a:p>
          <a:p>
            <a:r>
              <a:rPr lang="en-GB" altLang="en-US" sz="2400">
                <a:latin typeface="Century Gothic" panose="020B0502020202020204" pitchFamily="34" charset="0"/>
              </a:rPr>
              <a:t>Your support is greatly appreciated.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6C6FE8E712F684BACEAE9262CE7043E" ma:contentTypeVersion="13" ma:contentTypeDescription="Create a new document." ma:contentTypeScope="" ma:versionID="efca04621abcc0e40c676de5be89aef9">
  <xsd:schema xmlns:xsd="http://www.w3.org/2001/XMLSchema" xmlns:xs="http://www.w3.org/2001/XMLSchema" xmlns:p="http://schemas.microsoft.com/office/2006/metadata/properties" xmlns:ns2="2460e0a3-52bb-49eb-882b-c21cbacaa6a6" xmlns:ns3="a8f9ebb2-eb60-4a38-b63e-d9e1142074ab" targetNamespace="http://schemas.microsoft.com/office/2006/metadata/properties" ma:root="true" ma:fieldsID="a0ded0813492de527d0852ec07d10d42" ns2:_="" ns3:_="">
    <xsd:import namespace="2460e0a3-52bb-49eb-882b-c21cbacaa6a6"/>
    <xsd:import namespace="a8f9ebb2-eb60-4a38-b63e-d9e1142074a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60e0a3-52bb-49eb-882b-c21cbacaa6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8f9ebb2-eb60-4a38-b63e-d9e1142074a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D7B180-D68E-404D-8A22-68FE78895F7B}">
  <ds:schemaRefs>
    <ds:schemaRef ds:uri="http://schemas.microsoft.com/sharepoint/v3/contenttype/forms"/>
  </ds:schemaRefs>
</ds:datastoreItem>
</file>

<file path=customXml/itemProps2.xml><?xml version="1.0" encoding="utf-8"?>
<ds:datastoreItem xmlns:ds="http://schemas.openxmlformats.org/officeDocument/2006/customXml" ds:itemID="{D59A9278-79FB-4BB4-B795-52E49AC87164}">
  <ds:schemaRefs>
    <ds:schemaRef ds:uri="http://schemas.openxmlformats.org/package/2006/metadata/core-properties"/>
    <ds:schemaRef ds:uri="http://purl.org/dc/terms/"/>
    <ds:schemaRef ds:uri="http://purl.org/dc/elements/1.1/"/>
    <ds:schemaRef ds:uri="http://schemas.microsoft.com/office/2006/documentManagement/types"/>
    <ds:schemaRef ds:uri="http://schemas.microsoft.com/office/2006/metadata/properties"/>
    <ds:schemaRef ds:uri="http://schemas.microsoft.com/office/infopath/2007/PartnerControls"/>
    <ds:schemaRef ds:uri="http://purl.org/dc/dcmitype/"/>
    <ds:schemaRef ds:uri="2460e0a3-52bb-49eb-882b-c21cbacaa6a6"/>
    <ds:schemaRef ds:uri="a8f9ebb2-eb60-4a38-b63e-d9e1142074ab"/>
    <ds:schemaRef ds:uri="http://www.w3.org/XML/1998/namespace"/>
  </ds:schemaRefs>
</ds:datastoreItem>
</file>

<file path=customXml/itemProps3.xml><?xml version="1.0" encoding="utf-8"?>
<ds:datastoreItem xmlns:ds="http://schemas.openxmlformats.org/officeDocument/2006/customXml" ds:itemID="{BA7D35E3-A439-48EF-ABCE-A35A0D7BFE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60e0a3-52bb-49eb-882b-c21cbacaa6a6"/>
    <ds:schemaRef ds:uri="a8f9ebb2-eb60-4a38-b63e-d9e1142074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5386</TotalTime>
  <Words>2667</Words>
  <Application>Microsoft Office PowerPoint</Application>
  <PresentationFormat>On-screen Show (4:3)</PresentationFormat>
  <Paragraphs>283</Paragraphs>
  <Slides>29</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ヒラギノ角ゴ Pro W3</vt:lpstr>
      <vt:lpstr>Arial</vt:lpstr>
      <vt:lpstr>Calibri</vt:lpstr>
      <vt:lpstr>Calibri Light</vt:lpstr>
      <vt:lpstr>Century Gothic</vt:lpstr>
      <vt:lpstr>Courier New</vt:lpstr>
      <vt:lpstr>Symbol</vt:lpstr>
      <vt:lpstr>Times New Roman</vt:lpstr>
      <vt:lpstr>Wingdings 3</vt:lpstr>
      <vt:lpstr>Office Theme</vt:lpstr>
      <vt:lpstr>PowerPoint Presentation</vt:lpstr>
      <vt:lpstr>Aims:</vt:lpstr>
      <vt:lpstr>Year 5 Team</vt:lpstr>
      <vt:lpstr>Our Vision</vt:lpstr>
      <vt:lpstr>PowerPoint Presentation</vt:lpstr>
      <vt:lpstr>School Day</vt:lpstr>
      <vt:lpstr>Play Time / Lunch Time</vt:lpstr>
      <vt:lpstr>Updated Covid Guidelines for Schools</vt:lpstr>
      <vt:lpstr>Homework</vt:lpstr>
      <vt:lpstr>On-Line Learning</vt:lpstr>
      <vt:lpstr>PowerPoint Presentation</vt:lpstr>
      <vt:lpstr>Additional Work</vt:lpstr>
      <vt:lpstr>Please Remember</vt:lpstr>
      <vt:lpstr>Home - School Agreement Parent / Carer:</vt:lpstr>
      <vt:lpstr>Home - School Agreement  Pupils:</vt:lpstr>
      <vt:lpstr>PowerPoint Presentation</vt:lpstr>
      <vt:lpstr>PowerPoint Presentation</vt:lpstr>
      <vt:lpstr>RSE</vt:lpstr>
      <vt:lpstr>Ways to Help</vt:lpstr>
      <vt:lpstr>PE Days</vt:lpstr>
      <vt:lpstr>PE Uniform</vt:lpstr>
      <vt:lpstr>PowerPoint Presentation</vt:lpstr>
      <vt:lpstr>No Bullying Allowed</vt:lpstr>
      <vt:lpstr>PowerPoint Presentation</vt:lpstr>
      <vt:lpstr>After School Club and Breakfast Club</vt:lpstr>
      <vt:lpstr>Communication</vt:lpstr>
      <vt:lpstr>Who do I speak to?</vt:lpstr>
      <vt:lpstr>Contact Details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LFT User</dc:creator>
  <cp:lastModifiedBy>B.Ghezzi@DKH.RIVERHILLFEDERATION</cp:lastModifiedBy>
  <cp:revision>225</cp:revision>
  <cp:lastPrinted>2020-09-04T10:23:06Z</cp:lastPrinted>
  <dcterms:created xsi:type="dcterms:W3CDTF">2007-09-02T10:05:59Z</dcterms:created>
  <dcterms:modified xsi:type="dcterms:W3CDTF">2021-09-09T07:05:40Z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0x010100D6C6FE8E712F684BACEAE9262CE7043E</vt:lpwstr>
  </property>
</Properties>
</file>