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4"/>
  </p:notesMasterIdLst>
  <p:sldIdLst>
    <p:sldId id="256" r:id="rId2"/>
    <p:sldId id="257" r:id="rId3"/>
    <p:sldId id="273" r:id="rId4"/>
    <p:sldId id="275" r:id="rId5"/>
    <p:sldId id="272" r:id="rId6"/>
    <p:sldId id="274" r:id="rId7"/>
    <p:sldId id="276" r:id="rId8"/>
    <p:sldId id="277" r:id="rId9"/>
    <p:sldId id="278" r:id="rId10"/>
    <p:sldId id="279" r:id="rId11"/>
    <p:sldId id="280" r:id="rId12"/>
    <p:sldId id="260" r:id="rId13"/>
    <p:sldId id="281" r:id="rId14"/>
    <p:sldId id="284" r:id="rId15"/>
    <p:sldId id="282" r:id="rId16"/>
    <p:sldId id="283" r:id="rId17"/>
    <p:sldId id="288" r:id="rId18"/>
    <p:sldId id="294" r:id="rId19"/>
    <p:sldId id="292" r:id="rId20"/>
    <p:sldId id="285" r:id="rId21"/>
    <p:sldId id="286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4660"/>
  </p:normalViewPr>
  <p:slideViewPr>
    <p:cSldViewPr>
      <p:cViewPr varScale="1">
        <p:scale>
          <a:sx n="69" d="100"/>
          <a:sy n="69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18591-4BA2-4EEA-AB4E-2449231BD801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D68E1-C96C-46F6-9462-78F72F72E8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52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60000">
              <a:schemeClr val="accent3">
                <a:lumMod val="40000"/>
                <a:lumOff val="60000"/>
              </a:schemeClr>
            </a:gs>
            <a:gs pos="100000">
              <a:schemeClr val="accent2"/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2421E9-E11F-4D88-9E64-0E2A5DFA8DBE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m/url?sa=i&amp;rct=j&amp;q=&amp;esrc=s&amp;source=images&amp;cd=&amp;ved=2ahUKEwjIo9Cm_ZHnAhVO4YUKHd1rAIEQjRx6BAgBEAQ&amp;url=https%3A%2F%2Fcommons.wikimedia.org%2Fwiki%2FFile%3ALocation_dot_black.svg&amp;psig=AOvVaw3I-kvAc0SpDwGclDgm58By&amp;ust=157960284550693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readingdoctor.com.au/segmentatio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readingdoctor.com.au/blendi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9.png"/><Relationship Id="rId2" Type="http://schemas.openxmlformats.org/officeDocument/2006/relationships/hyperlink" Target="http://www.google.com/url?sa=i&amp;rct=j&amp;q=&amp;esrc=s&amp;source=images&amp;cd=&amp;ved=2ahUKEwi908WclJLnAhXn1uAKHZGJBcMQjRx6BAgBEAQ&amp;url=http%3A%2F%2Fclipart-library.com%2Fclapping-hands-cliparts.html&amp;psig=AOvVaw2NIWdZjcGx_p3xyspoEpOj&amp;ust=157960899818912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ved=2ahUKEwjIo9Cm_ZHnAhVO4YUKHd1rAIEQjRx6BAgBEAQ&amp;url=https%3A%2F%2Fcommons.wikimedia.org%2Fwiki%2FFile%3ALocation_dot_black.svg&amp;psig=AOvVaw3I-kvAc0SpDwGclDgm58By&amp;ust=1579602845506938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www.google.com/url?sa=i&amp;rct=j&amp;q=&amp;esrc=s&amp;source=images&amp;cd=&amp;ved=2ahUKEwjvl8evlJLnAhWGxoUKHWa-AmoQjRx6BAgBEAQ&amp;url=https%3A%2F%2Fwebstockreview.net%2Fexplore%2Fhandprint-clipart-hand-outline%2F&amp;psig=AOvVaw1VPMBJf71JsEV9uxXyqx3o&amp;ust=157960903829222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url?sa=i&amp;rct=j&amp;q=&amp;esrc=s&amp;source=images&amp;cd=&amp;ved=2ahUKEwiQt473nZLnAhX4DGMBHT6ICSEQjRx6BAgBEAQ&amp;url=https%3A%2F%2Fdera.ioe.ac.uk%2Fid%2Feprint%2F26733&amp;psig=AOvVaw2QhPNOch5hKPYSp6OT_h0Y&amp;ust=157961160488570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google.com/url?sa=i&amp;rct=j&amp;q=&amp;esrc=s&amp;source=images&amp;cd=&amp;cad=rja&amp;uact=8&amp;ved=2ahUKEwiDjoO4opLnAhXSzYUKHWSIAtEQjRx6BAgBEAQ&amp;url=https%3A%2F%2Fwww.pinterest.com%2Fpin%2F446208275571925993%2F&amp;psig=AOvVaw1WfjaVFdme8oyGPbKiWkTq&amp;ust=157961275841179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m/url?sa=i&amp;rct=j&amp;q=&amp;esrc=s&amp;source=images&amp;cd=&amp;ved=2ahUKEwjh4dDvm5LnAhUpxIUKHeyzAeEQjRx6BAgBEAQ&amp;url=https%3A%2F%2Fwww.clipart.email%2Fclipart%2Fparents-reading-to-child-clipart-58554.html&amp;psig=AOvVaw2W8rhArY1PPC8Xrf5lip0n&amp;ust=157961104604998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parentshomeworkhub.com/phase-2-week-6-learning-to-read-revision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/url?sa=i&amp;rct=j&amp;q=&amp;esrc=s&amp;source=images&amp;cd=&amp;ved=2ahUKEwjw1Z-0ppLnAhUImBQKHRGZDrAQjRx6BAgBEAQ&amp;url=https%3A%2F%2Fwww.littleoverlodge.co.uk%2Fhotel-derby-thank-you-2018%2F&amp;psig=AOvVaw2XjJWRpszuBO4u9PAgLw1Z&amp;ust=157961387531250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thedyslexiashop.co.uk/phase-2-3-letters-sounds-synthetic-phonic-card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/url?sa=i&amp;rct=j&amp;q=&amp;esrc=s&amp;source=images&amp;cd=&amp;ved=2ahUKEwit6bjwzZDnAhUHXRoKHVtfBQwQjRx6BAgBEAQ&amp;url=https://www.tes.com/teaching-resource/phase-2-sounds-mat-6256309&amp;psig=AOvVaw0B2LbztovYey-qWHvh9cZ7&amp;ust=157955575363465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google.com/url?sa=i&amp;rct=j&amp;q=&amp;esrc=s&amp;source=images&amp;cd=&amp;cad=rja&amp;uact=8&amp;ved=2ahUKEwj5n436zZDnAhULyYUKHT7WCxgQjRx6BAgBEAQ&amp;url=https://www.pinterest.com/pin/53832158019123216/&amp;psig=AOvVaw3dN4TPEIrkOrT_cQ2Z9pbJ&amp;ust=157955577646744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willows.manchester.sch.uk/curriculum/phonic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m/url?sa=i&amp;rct=j&amp;q=&amp;esrc=s&amp;source=images&amp;cd=&amp;ved=2ahUKEwjIo9Cm_ZHnAhVO4YUKHd1rAIEQjRx6BAgBEAQ&amp;url=https%3A%2F%2Fcommons.wikimedia.org%2Fwiki%2FFile%3ALocation_dot_black.svg&amp;psig=AOvVaw3I-kvAc0SpDwGclDgm58By&amp;ust=157960284550693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620615"/>
            <a:ext cx="6440213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Year 1 Supporting Phonics at Home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049" name="Picture 3" descr="dogkennelhill 2014 RGB 300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35161"/>
            <a:ext cx="2108800" cy="160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" descr="River Hil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61970"/>
            <a:ext cx="1564746" cy="157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04054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Terminology</a:t>
            </a:r>
            <a:endParaRPr lang="en-GB" sz="4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2674" y="739725"/>
            <a:ext cx="697541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Grapheme </a:t>
            </a:r>
            <a:r>
              <a:rPr lang="en-GB" sz="2400" b="1" dirty="0" smtClean="0">
                <a:latin typeface="Century Gothic" panose="020B0502020202020204" pitchFamily="34" charset="0"/>
              </a:rPr>
              <a:t>– The </a:t>
            </a:r>
            <a:r>
              <a:rPr lang="en-GB" sz="2400" b="1" dirty="0">
                <a:latin typeface="Century Gothic" panose="020B0502020202020204" pitchFamily="34" charset="0"/>
              </a:rPr>
              <a:t>letter or </a:t>
            </a:r>
            <a:r>
              <a:rPr lang="en-GB" sz="2400" b="1" dirty="0" smtClean="0">
                <a:latin typeface="Century Gothic" panose="020B0502020202020204" pitchFamily="34" charset="0"/>
              </a:rPr>
              <a:t>letters representing </a:t>
            </a:r>
            <a:r>
              <a:rPr lang="en-GB" sz="2400" b="1" dirty="0">
                <a:latin typeface="Century Gothic" panose="020B0502020202020204" pitchFamily="34" charset="0"/>
              </a:rPr>
              <a:t>a </a:t>
            </a:r>
            <a:r>
              <a:rPr lang="en-GB" sz="2400" b="1" dirty="0" smtClean="0">
                <a:latin typeface="Century Gothic" panose="020B0502020202020204" pitchFamily="34" charset="0"/>
              </a:rPr>
              <a:t>phoneme</a:t>
            </a:r>
          </a:p>
          <a:p>
            <a:r>
              <a:rPr lang="en-GB" sz="3200" dirty="0" smtClean="0">
                <a:latin typeface="NTPreCursive" panose="03000400000000000000" pitchFamily="66" charset="0"/>
              </a:rPr>
              <a:t> </a:t>
            </a:r>
            <a:endParaRPr lang="en-GB" sz="3200" b="1" dirty="0" smtClean="0">
              <a:latin typeface="NTPreCursive" panose="03000400000000000000" pitchFamily="66" charset="0"/>
            </a:endParaRPr>
          </a:p>
          <a:p>
            <a:pPr algn="ctr"/>
            <a:endParaRPr lang="en-GB" sz="4000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cat</a:t>
            </a:r>
          </a:p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ma</a:t>
            </a:r>
            <a:r>
              <a:rPr lang="en-GB" sz="4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sh</a:t>
            </a:r>
          </a:p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b</a:t>
            </a:r>
            <a:r>
              <a:rPr lang="en-GB" sz="4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oa</a:t>
            </a:r>
            <a:r>
              <a:rPr lang="en-GB" sz="4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t</a:t>
            </a:r>
          </a:p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l</a:t>
            </a:r>
            <a:r>
              <a:rPr lang="en-GB" sz="4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igh</a:t>
            </a:r>
            <a:r>
              <a:rPr lang="en-GB" sz="4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t</a:t>
            </a:r>
          </a:p>
          <a:p>
            <a:endParaRPr lang="en-GB" sz="3200" b="1" dirty="0" smtClean="0">
              <a:latin typeface="NTPreCursive" panose="03000400000000000000" pitchFamily="66" charset="0"/>
            </a:endParaRPr>
          </a:p>
          <a:p>
            <a:endParaRPr lang="en-GB" sz="3200" b="1" dirty="0" smtClean="0">
              <a:latin typeface="NTPreCursive" panose="03000400000000000000" pitchFamily="66" charset="0"/>
            </a:endParaRPr>
          </a:p>
          <a:p>
            <a:endParaRPr lang="en-GB" sz="3200" b="1" dirty="0">
              <a:latin typeface="NTPreCursive" panose="03000400000000000000" pitchFamily="66" charset="0"/>
            </a:endParaRPr>
          </a:p>
        </p:txBody>
      </p:sp>
      <p:pic>
        <p:nvPicPr>
          <p:cNvPr id="3074" name="Picture 2" descr="Image result for do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52429"/>
            <a:ext cx="108012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do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062" y="3145323"/>
            <a:ext cx="108012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do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773" y="3145323"/>
            <a:ext cx="108012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do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34" y="3726163"/>
            <a:ext cx="108012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do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161" y="3726163"/>
            <a:ext cx="108012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do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233" y="4323583"/>
            <a:ext cx="108012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do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316" y="4323583"/>
            <a:ext cx="108012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do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84" y="4982059"/>
            <a:ext cx="108012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do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310" y="4928053"/>
            <a:ext cx="108012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44759" y="3783971"/>
            <a:ext cx="360040" cy="59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48990" y="4352652"/>
            <a:ext cx="360040" cy="59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03145" y="5045052"/>
            <a:ext cx="514456" cy="59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4477945" y="4279139"/>
            <a:ext cx="1373658" cy="3960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059832" y="3645024"/>
            <a:ext cx="1195153" cy="3517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666541" y="3406798"/>
            <a:ext cx="2053711" cy="1302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31640" y="3397811"/>
            <a:ext cx="17281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2 letter grapheme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40152" y="4108430"/>
            <a:ext cx="165618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3 letter grapheme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50214" y="1628800"/>
            <a:ext cx="308854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Century Gothic" panose="020B0502020202020204" pitchFamily="34" charset="0"/>
              </a:rPr>
              <a:t>All the sounds with buttons are 1 letter graphemes</a:t>
            </a:r>
            <a:endParaRPr lang="en-GB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18864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omic Sans MS" pitchFamily="66" charset="0"/>
            </a:endParaRPr>
          </a:p>
        </p:txBody>
      </p:sp>
      <p:pic>
        <p:nvPicPr>
          <p:cNvPr id="7170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364" y="4118704"/>
            <a:ext cx="4703229" cy="235161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22274" y="400869"/>
            <a:ext cx="69394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Segmenting</a:t>
            </a:r>
            <a:r>
              <a:rPr lang="en-US" sz="2000" dirty="0" smtClean="0">
                <a:latin typeface="Century Gothic" panose="020B0502020202020204" pitchFamily="34" charset="0"/>
              </a:rPr>
              <a:t> - </a:t>
            </a:r>
            <a:r>
              <a:rPr lang="en-US" sz="2800" b="1" dirty="0" err="1" smtClean="0">
                <a:latin typeface="Century Gothic" panose="020B0502020202020204" pitchFamily="34" charset="0"/>
              </a:rPr>
              <a:t>recognising</a:t>
            </a:r>
            <a:r>
              <a:rPr lang="en-US" sz="2800" b="1" dirty="0" smtClean="0"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latin typeface="Century Gothic" panose="020B0502020202020204" pitchFamily="34" charset="0"/>
              </a:rPr>
              <a:t>the letter sounds in </a:t>
            </a:r>
            <a:r>
              <a:rPr lang="en-US" sz="2800" b="1" dirty="0" smtClean="0">
                <a:latin typeface="Century Gothic" panose="020B0502020202020204" pitchFamily="34" charset="0"/>
              </a:rPr>
              <a:t>a </a:t>
            </a:r>
            <a:r>
              <a:rPr lang="en-US" sz="2800" b="1" dirty="0">
                <a:latin typeface="Century Gothic" panose="020B0502020202020204" pitchFamily="34" charset="0"/>
              </a:rPr>
              <a:t>word</a:t>
            </a:r>
          </a:p>
          <a:p>
            <a:endParaRPr lang="en-GB" sz="2800" b="1" u="sng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r>
              <a:rPr lang="en-GB" sz="2800" b="1" u="sng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For example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smtClean="0">
                <a:latin typeface="Century Gothic" panose="020B0502020202020204" pitchFamily="34" charset="0"/>
              </a:rPr>
              <a:t> </a:t>
            </a:r>
            <a:r>
              <a:rPr lang="en-GB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s-p-</a:t>
            </a:r>
            <a:r>
              <a:rPr lang="en-GB" sz="28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oo</a:t>
            </a:r>
            <a:r>
              <a:rPr lang="en-GB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-n</a:t>
            </a:r>
            <a:endParaRPr lang="en-GB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The </a:t>
            </a:r>
            <a:r>
              <a:rPr lang="en-US" sz="2800" b="1" dirty="0" smtClean="0">
                <a:latin typeface="Century Gothic" panose="020B0502020202020204" pitchFamily="34" charset="0"/>
              </a:rPr>
              <a:t>phonemes have </a:t>
            </a:r>
            <a:r>
              <a:rPr lang="en-US" sz="2800" b="1" dirty="0">
                <a:latin typeface="Century Gothic" panose="020B0502020202020204" pitchFamily="34" charset="0"/>
              </a:rPr>
              <a:t>been </a:t>
            </a:r>
            <a:r>
              <a:rPr lang="en-US" sz="2800" b="1" dirty="0" smtClean="0">
                <a:latin typeface="Century Gothic" panose="020B0502020202020204" pitchFamily="34" charset="0"/>
              </a:rPr>
              <a:t>read</a:t>
            </a:r>
            <a:endParaRPr lang="en-GB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04054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Terminology</a:t>
            </a:r>
            <a:endParaRPr lang="en-GB" sz="4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18864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omic Sans MS" pitchFamily="66" charset="0"/>
            </a:endParaRPr>
          </a:p>
        </p:txBody>
      </p:sp>
      <p:pic>
        <p:nvPicPr>
          <p:cNvPr id="5122" name="Picture 2" descr="Image result for blending phonic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10" y="3475646"/>
            <a:ext cx="4860540" cy="22487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4713" y="367103"/>
            <a:ext cx="69394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Blending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- </a:t>
            </a:r>
            <a:r>
              <a:rPr lang="en-US" sz="2800" b="1" dirty="0" smtClean="0">
                <a:latin typeface="Century Gothic" panose="020B0502020202020204" pitchFamily="34" charset="0"/>
              </a:rPr>
              <a:t>stringing together sounds within a word</a:t>
            </a:r>
            <a:endParaRPr lang="en-US" sz="2800" b="1" dirty="0">
              <a:latin typeface="Century Gothic" panose="020B0502020202020204" pitchFamily="34" charset="0"/>
            </a:endParaRPr>
          </a:p>
          <a:p>
            <a:endParaRPr lang="en-GB" sz="2800" b="1" u="sng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r>
              <a:rPr lang="en-GB" sz="2800" b="1" u="sng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For example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smtClean="0">
                <a:latin typeface="Century Gothic" panose="020B0502020202020204" pitchFamily="34" charset="0"/>
              </a:rPr>
              <a:t> </a:t>
            </a:r>
            <a:r>
              <a:rPr lang="en-GB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s-p-</a:t>
            </a:r>
            <a:r>
              <a:rPr lang="en-GB" sz="28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oo</a:t>
            </a:r>
            <a:r>
              <a:rPr lang="en-GB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-n</a:t>
            </a:r>
            <a:endParaRPr lang="en-GB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The </a:t>
            </a:r>
            <a:r>
              <a:rPr lang="en-US" sz="2800" b="1" dirty="0" smtClean="0">
                <a:latin typeface="Century Gothic" panose="020B0502020202020204" pitchFamily="34" charset="0"/>
              </a:rPr>
              <a:t>phonemes have </a:t>
            </a:r>
            <a:r>
              <a:rPr lang="en-US" sz="2800" b="1" dirty="0">
                <a:latin typeface="Century Gothic" panose="020B0502020202020204" pitchFamily="34" charset="0"/>
              </a:rPr>
              <a:t>been read and now they need to be </a:t>
            </a:r>
            <a:r>
              <a:rPr lang="en-US" sz="2800" b="1" dirty="0" smtClean="0">
                <a:latin typeface="Century Gothic" panose="020B0502020202020204" pitchFamily="34" charset="0"/>
              </a:rPr>
              <a:t>merged in </a:t>
            </a:r>
            <a:r>
              <a:rPr lang="en-US" sz="2800" b="1" dirty="0">
                <a:latin typeface="Century Gothic" panose="020B0502020202020204" pitchFamily="34" charset="0"/>
              </a:rPr>
              <a:t>order to determine the </a:t>
            </a:r>
            <a:r>
              <a:rPr lang="en-US" sz="2800" b="1" dirty="0" smtClean="0">
                <a:latin typeface="Century Gothic" panose="020B0502020202020204" pitchFamily="34" charset="0"/>
              </a:rPr>
              <a:t>word -  </a:t>
            </a:r>
            <a:r>
              <a:rPr 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spoon</a:t>
            </a:r>
            <a:endParaRPr lang="en-GB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242" y="66026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Terminology</a:t>
            </a:r>
            <a:endParaRPr lang="en-GB" sz="4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18864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2124" y="481027"/>
            <a:ext cx="693941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To help blend and segment words, we use claps, our fingers, and stretching words to show each sound and letters.</a:t>
            </a:r>
          </a:p>
          <a:p>
            <a:pPr algn="ctr"/>
            <a:endParaRPr lang="en-GB" sz="28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GB" sz="4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</a:t>
            </a:r>
            <a:r>
              <a:rPr lang="en-GB" sz="4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</a:t>
            </a:r>
            <a:r>
              <a:rPr lang="en-GB" sz="4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oo</a:t>
            </a:r>
            <a:r>
              <a:rPr lang="en-GB" sz="4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n</a:t>
            </a:r>
          </a:p>
          <a:p>
            <a:pPr algn="ctr"/>
            <a:r>
              <a:rPr lang="en-GB" sz="4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pl</a:t>
            </a:r>
            <a:r>
              <a:rPr lang="en-GB" sz="4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ay</a:t>
            </a:r>
          </a:p>
          <a:p>
            <a:pPr algn="ctr"/>
            <a:r>
              <a:rPr lang="en-GB" sz="4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sl</a:t>
            </a:r>
            <a:r>
              <a:rPr lang="en-GB" sz="4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ow</a:t>
            </a:r>
          </a:p>
          <a:p>
            <a:pPr algn="ctr"/>
            <a:endParaRPr lang="en-GB" sz="2800" b="1" dirty="0">
              <a:solidFill>
                <a:srgbClr val="0070C0"/>
              </a:solidFill>
              <a:latin typeface="NTPreCursive" panose="03000400000000000000" pitchFamily="66" charset="0"/>
            </a:endParaRPr>
          </a:p>
        </p:txBody>
      </p:sp>
      <p:pic>
        <p:nvPicPr>
          <p:cNvPr id="8194" name="Picture 2" descr="Image result for clapping hands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36137"/>
            <a:ext cx="2581275" cy="234791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hand clipar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7072"/>
            <a:ext cx="1876713" cy="24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do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0928"/>
            <a:ext cx="108012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do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953" y="2773497"/>
            <a:ext cx="108012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do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753" y="2809462"/>
            <a:ext cx="108012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do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27" y="3558504"/>
            <a:ext cx="108012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do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161" y="3558470"/>
            <a:ext cx="108012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do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726" y="4196723"/>
            <a:ext cx="108012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do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33" y="4196723"/>
            <a:ext cx="108012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4338662" y="2816287"/>
            <a:ext cx="360040" cy="59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28307" y="3605006"/>
            <a:ext cx="360040" cy="59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50470" y="4247773"/>
            <a:ext cx="360040" cy="59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339517" y="4080834"/>
            <a:ext cx="39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81447" y="3666516"/>
            <a:ext cx="832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u="sng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oo</a:t>
            </a:r>
            <a:endParaRPr lang="en-GB" sz="3600" b="1" u="sng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37027" y="3565897"/>
            <a:ext cx="39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</a:t>
            </a:r>
            <a:endParaRPr lang="en-GB" sz="3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69363" y="3666516"/>
            <a:ext cx="39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</a:t>
            </a:r>
            <a:endParaRPr lang="en-GB" sz="3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104054"/>
            <a:ext cx="72728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Pronunciation of sounds</a:t>
            </a:r>
          </a:p>
          <a:p>
            <a:r>
              <a:rPr lang="en-GB" sz="2800" b="1" dirty="0" smtClean="0">
                <a:latin typeface="Century Gothic" panose="020B0502020202020204" pitchFamily="34" charset="0"/>
              </a:rPr>
              <a:t>It is important that we use the correct pronunciation of sounds and we don’t add an ‘uh’ at the end.</a:t>
            </a:r>
          </a:p>
          <a:p>
            <a:pPr algn="ctr"/>
            <a:r>
              <a:rPr lang="en-GB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‘</a:t>
            </a:r>
            <a:r>
              <a:rPr lang="en-GB" sz="36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sss</a:t>
            </a:r>
            <a:r>
              <a:rPr lang="en-GB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’ not ‘</a:t>
            </a:r>
            <a:r>
              <a:rPr lang="en-GB" sz="36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suh</a:t>
            </a:r>
            <a:r>
              <a:rPr lang="en-GB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</a:p>
          <a:p>
            <a:endParaRPr lang="en-GB" sz="3200" b="1" dirty="0" smtClean="0">
              <a:latin typeface="NTPreCursive" panose="03000400000000000000" pitchFamily="66" charset="0"/>
            </a:endParaRPr>
          </a:p>
          <a:p>
            <a:endParaRPr lang="en-GB" sz="3200" b="1" dirty="0">
              <a:latin typeface="NTPreCursive" panose="03000400000000000000" pitchFamily="66" charset="0"/>
            </a:endParaRPr>
          </a:p>
          <a:p>
            <a:endParaRPr lang="en-GB" sz="3200" b="1" dirty="0" smtClean="0">
              <a:latin typeface="NTPreCursive" panose="03000400000000000000" pitchFamily="66" charset="0"/>
            </a:endParaRPr>
          </a:p>
          <a:p>
            <a:pPr algn="ctr"/>
            <a:endParaRPr lang="en-GB" sz="3200" b="1" dirty="0" smtClean="0">
              <a:latin typeface="NTPreCursive" panose="03000400000000000000" pitchFamily="66" charset="0"/>
            </a:endParaRPr>
          </a:p>
          <a:p>
            <a:pPr algn="ctr"/>
            <a:endParaRPr lang="en-GB" sz="3200" b="1" dirty="0" smtClean="0">
              <a:latin typeface="NTPreCursive" panose="03000400000000000000" pitchFamily="66" charset="0"/>
            </a:endParaRPr>
          </a:p>
          <a:p>
            <a:pPr algn="ctr"/>
            <a:r>
              <a:rPr lang="en-GB" sz="1400" b="1" dirty="0" smtClean="0">
                <a:latin typeface="Century Gothic" panose="020B0502020202020204" pitchFamily="34" charset="0"/>
              </a:rPr>
              <a:t>Use this video to help you articulate each phoneme correctly. 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t="17456" r="39087" b="37021"/>
          <a:stretch/>
        </p:blipFill>
        <p:spPr bwMode="auto">
          <a:xfrm>
            <a:off x="2483768" y="2538821"/>
            <a:ext cx="413632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37141" y="558924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entury Gothic" panose="020B0502020202020204" pitchFamily="34" charset="0"/>
              </a:rPr>
              <a:t>https://www.youtube.com/watch?v=UCI2mu7URBc&amp;list=PLB5TN0ac12P97k0x0Xvn8K46bw-vTTeUD&amp;index=2&amp;t=1s&amp;app=desktop</a:t>
            </a:r>
          </a:p>
        </p:txBody>
      </p:sp>
    </p:spTree>
    <p:extLst>
      <p:ext uri="{BB962C8B-B14F-4D97-AF65-F5344CB8AC3E}">
        <p14:creationId xmlns:p14="http://schemas.microsoft.com/office/powerpoint/2010/main" val="11817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10405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entury Gothic" panose="020B0502020202020204" pitchFamily="34" charset="0"/>
              </a:rPr>
              <a:t>Tricky words</a:t>
            </a:r>
          </a:p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These words don’t follow the phonics sound rules. Children will need to learn them by sight. 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6" t="41978" r="28914" b="7032"/>
          <a:stretch/>
        </p:blipFill>
        <p:spPr bwMode="auto">
          <a:xfrm>
            <a:off x="971600" y="1539850"/>
            <a:ext cx="6840760" cy="461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2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9571" y="1321958"/>
            <a:ext cx="7272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>
              <a:latin typeface="NTPreCursive" panose="03000400000000000000" pitchFamily="66" charset="0"/>
            </a:endParaRPr>
          </a:p>
          <a:p>
            <a:pPr algn="ctr"/>
            <a:endParaRPr lang="en-GB" sz="4000" b="1" dirty="0" smtClean="0">
              <a:latin typeface="NTPreCursive" panose="03000400000000000000" pitchFamily="66" charset="0"/>
            </a:endParaRPr>
          </a:p>
          <a:p>
            <a:pPr algn="ctr"/>
            <a:endParaRPr lang="en-GB" sz="4000" b="1" dirty="0">
              <a:latin typeface="NTPreCursive" panose="03000400000000000000" pitchFamily="66" charset="0"/>
            </a:endParaRPr>
          </a:p>
          <a:p>
            <a:pPr algn="ctr"/>
            <a:endParaRPr lang="en-GB" sz="4000" b="1" dirty="0" smtClean="0">
              <a:latin typeface="NTPreCursive" panose="03000400000000000000" pitchFamily="66" charset="0"/>
            </a:endParaRPr>
          </a:p>
          <a:p>
            <a:pPr algn="ctr"/>
            <a:endParaRPr lang="en-GB" sz="4000" b="1" dirty="0">
              <a:latin typeface="NTPreCursive" panose="03000400000000000000" pitchFamily="66" charset="0"/>
            </a:endParaRPr>
          </a:p>
          <a:p>
            <a:pPr algn="ctr"/>
            <a:endParaRPr lang="en-GB" sz="4000" b="1" dirty="0">
              <a:latin typeface="NTPreCursive" panose="0300040000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7" y="90407"/>
            <a:ext cx="82089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Phonics Screening Check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3314" name="Picture 2" descr="Image result for phonics screening chec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6845"/>
            <a:ext cx="2086312" cy="31305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859848"/>
            <a:ext cx="49685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The phonics screening check is taken </a:t>
            </a:r>
            <a:r>
              <a:rPr lang="en-US" sz="2000" b="1" dirty="0">
                <a:latin typeface="Century Gothic" panose="020B0502020202020204" pitchFamily="34" charset="0"/>
              </a:rPr>
              <a:t>individually by all children in Year </a:t>
            </a:r>
            <a:r>
              <a:rPr lang="en-US" sz="2000" dirty="0">
                <a:latin typeface="Century Gothic" panose="020B0502020202020204" pitchFamily="34" charset="0"/>
              </a:rPr>
              <a:t>1 in England, and is </a:t>
            </a:r>
            <a:r>
              <a:rPr lang="en-US" sz="2000" dirty="0" smtClean="0">
                <a:latin typeface="Century Gothic" panose="020B0502020202020204" pitchFamily="34" charset="0"/>
              </a:rPr>
              <a:t>taken </a:t>
            </a:r>
            <a:r>
              <a:rPr lang="en-US" sz="2000" dirty="0">
                <a:latin typeface="Century Gothic" panose="020B0502020202020204" pitchFamily="34" charset="0"/>
              </a:rPr>
              <a:t>in </a:t>
            </a:r>
            <a:r>
              <a:rPr lang="en-US" sz="2000" b="1" dirty="0">
                <a:latin typeface="Century Gothic" panose="020B0502020202020204" pitchFamily="34" charset="0"/>
              </a:rPr>
              <a:t>June</a:t>
            </a:r>
            <a:r>
              <a:rPr lang="en-US" sz="2000" dirty="0">
                <a:latin typeface="Century Gothic" panose="020B0502020202020204" pitchFamily="34" charset="0"/>
              </a:rPr>
              <a:t>.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It </a:t>
            </a:r>
            <a:r>
              <a:rPr lang="en-US" sz="2000" dirty="0">
                <a:latin typeface="Century Gothic" panose="020B0502020202020204" pitchFamily="34" charset="0"/>
              </a:rPr>
              <a:t>is designed to give teachers and parents information on how </a:t>
            </a:r>
            <a:r>
              <a:rPr lang="en-US" sz="2000" dirty="0" smtClean="0">
                <a:latin typeface="Century Gothic" panose="020B0502020202020204" pitchFamily="34" charset="0"/>
              </a:rPr>
              <a:t>the </a:t>
            </a:r>
            <a:r>
              <a:rPr lang="en-US" sz="2000" dirty="0">
                <a:latin typeface="Century Gothic" panose="020B0502020202020204" pitchFamily="34" charset="0"/>
              </a:rPr>
              <a:t>child is </a:t>
            </a:r>
            <a:r>
              <a:rPr lang="en-US" sz="2000" b="1" dirty="0">
                <a:latin typeface="Century Gothic" panose="020B0502020202020204" pitchFamily="34" charset="0"/>
              </a:rPr>
              <a:t>progressing in phonics.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It is </a:t>
            </a:r>
            <a:r>
              <a:rPr lang="en-US" sz="2000" b="1" dirty="0" smtClean="0">
                <a:latin typeface="Century Gothic" panose="020B0502020202020204" pitchFamily="34" charset="0"/>
              </a:rPr>
              <a:t>not a formal test</a:t>
            </a:r>
            <a:r>
              <a:rPr lang="en-US" sz="2000" dirty="0" smtClean="0">
                <a:latin typeface="Century Gothic" panose="020B0502020202020204" pitchFamily="34" charset="0"/>
              </a:rPr>
              <a:t>, children are made to feel </a:t>
            </a:r>
            <a:r>
              <a:rPr lang="en-US" sz="2000" b="1" dirty="0" smtClean="0">
                <a:latin typeface="Century Gothic" panose="020B0502020202020204" pitchFamily="34" charset="0"/>
              </a:rPr>
              <a:t>relaxed and calm </a:t>
            </a:r>
            <a:r>
              <a:rPr lang="en-US" sz="2000" dirty="0" smtClean="0">
                <a:latin typeface="Century Gothic" panose="020B0502020202020204" pitchFamily="34" charset="0"/>
              </a:rPr>
              <a:t>and can take breaks when they wish.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The class teacher will administered the check and </a:t>
            </a:r>
            <a:r>
              <a:rPr lang="en-US" sz="2000" b="1" dirty="0" smtClean="0">
                <a:latin typeface="Century Gothic" panose="020B0502020202020204" pitchFamily="34" charset="0"/>
              </a:rPr>
              <a:t>results will be shared in the end of year report.</a:t>
            </a:r>
            <a:endParaRPr lang="en-GB" sz="2000" b="1" dirty="0" smtClean="0">
              <a:latin typeface="Century Gothic" panose="020B0502020202020204" pitchFamily="34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975578" y="931777"/>
            <a:ext cx="360040" cy="317361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956962" y="2425121"/>
            <a:ext cx="360040" cy="317361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956962" y="3619605"/>
            <a:ext cx="360040" cy="31736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997497" y="5115682"/>
            <a:ext cx="360040" cy="317361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80288" y="1033997"/>
            <a:ext cx="44961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There are two sections in </a:t>
            </a:r>
            <a:r>
              <a:rPr lang="en-US" sz="2400" dirty="0" smtClean="0">
                <a:latin typeface="Century Gothic" panose="020B0502020202020204" pitchFamily="34" charset="0"/>
              </a:rPr>
              <a:t>the </a:t>
            </a:r>
            <a:r>
              <a:rPr lang="en-US" sz="2400" b="1" dirty="0">
                <a:latin typeface="Century Gothic" panose="020B0502020202020204" pitchFamily="34" charset="0"/>
              </a:rPr>
              <a:t>40-word check </a:t>
            </a:r>
            <a:r>
              <a:rPr lang="en-US" sz="2400" dirty="0">
                <a:latin typeface="Century Gothic" panose="020B0502020202020204" pitchFamily="34" charset="0"/>
              </a:rPr>
              <a:t>and it assesses phonics skills and knowledge learned through Reception and Year 1. </a:t>
            </a:r>
            <a:r>
              <a:rPr lang="en-US" sz="2400" dirty="0" smtClean="0">
                <a:latin typeface="Century Gothic" panose="020B0502020202020204" pitchFamily="34" charset="0"/>
              </a:rPr>
              <a:t>Children will need to read </a:t>
            </a:r>
            <a:r>
              <a:rPr lang="en-US" sz="2400" b="1" dirty="0" smtClean="0">
                <a:latin typeface="Century Gothic" panose="020B0502020202020204" pitchFamily="34" charset="0"/>
              </a:rPr>
              <a:t>real and alien (pseudo) words</a:t>
            </a:r>
            <a:r>
              <a:rPr lang="en-US" sz="2400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Alien words are phonetically decodable but not actual words. It’s to check if they can use their phonics knowledge and not just their memory.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3723" y="25385"/>
            <a:ext cx="68565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Phonics Screening Check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7" t="19217" r="12586" b="40728"/>
          <a:stretch/>
        </p:blipFill>
        <p:spPr bwMode="auto">
          <a:xfrm>
            <a:off x="827584" y="1307144"/>
            <a:ext cx="3334252" cy="360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52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25385"/>
            <a:ext cx="849694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Phonics Screening Check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6388" name="Picture 4" descr="Image result for phonics screening test practic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 t="19793" r="37971" b="72470"/>
          <a:stretch/>
        </p:blipFill>
        <p:spPr bwMode="auto">
          <a:xfrm>
            <a:off x="5297158" y="1660094"/>
            <a:ext cx="2548136" cy="57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mage result for phonics screening test practic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9" t="20435" r="13005" b="72974"/>
          <a:stretch/>
        </p:blipFill>
        <p:spPr bwMode="auto">
          <a:xfrm>
            <a:off x="1393506" y="1682174"/>
            <a:ext cx="1487490" cy="61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Image result for phonics screening test practic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9" t="79161" r="42523" b="13388"/>
          <a:stretch/>
        </p:blipFill>
        <p:spPr bwMode="auto">
          <a:xfrm>
            <a:off x="5430693" y="4200138"/>
            <a:ext cx="2104528" cy="62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Image result for phonics screening test practic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4" t="79468" r="12091" b="14228"/>
          <a:stretch/>
        </p:blipFill>
        <p:spPr bwMode="auto">
          <a:xfrm>
            <a:off x="1429251" y="4258809"/>
            <a:ext cx="162344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Image result for phonics screening test practic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9" t="45266" r="43928" b="47283"/>
          <a:stretch/>
        </p:blipFill>
        <p:spPr bwMode="auto">
          <a:xfrm>
            <a:off x="5463406" y="2949211"/>
            <a:ext cx="2043002" cy="58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Image result for phonics screening test practic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0" t="46642" r="12978" b="47340"/>
          <a:stretch/>
        </p:blipFill>
        <p:spPr bwMode="auto">
          <a:xfrm>
            <a:off x="1485410" y="2953715"/>
            <a:ext cx="1296144" cy="51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51618" y="102173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REAL                         ALIEN</a:t>
            </a:r>
            <a:endParaRPr lang="en-GB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953462" y="2132856"/>
            <a:ext cx="360040" cy="59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38755" y="2116933"/>
            <a:ext cx="360040" cy="59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07996" y="4725144"/>
            <a:ext cx="473558" cy="59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77762" y="4702489"/>
            <a:ext cx="576184" cy="71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883391" y="2866030"/>
            <a:ext cx="532263" cy="177421"/>
          </a:xfrm>
          <a:custGeom>
            <a:avLst/>
            <a:gdLst>
              <a:gd name="connsiteX0" fmla="*/ 0 w 532263"/>
              <a:gd name="connsiteY0" fmla="*/ 177421 h 177421"/>
              <a:gd name="connsiteX1" fmla="*/ 13648 w 532263"/>
              <a:gd name="connsiteY1" fmla="*/ 109182 h 177421"/>
              <a:gd name="connsiteX2" fmla="*/ 95534 w 532263"/>
              <a:gd name="connsiteY2" fmla="*/ 54591 h 177421"/>
              <a:gd name="connsiteX3" fmla="*/ 136478 w 532263"/>
              <a:gd name="connsiteY3" fmla="*/ 27295 h 177421"/>
              <a:gd name="connsiteX4" fmla="*/ 354842 w 532263"/>
              <a:gd name="connsiteY4" fmla="*/ 0 h 177421"/>
              <a:gd name="connsiteX5" fmla="*/ 436728 w 532263"/>
              <a:gd name="connsiteY5" fmla="*/ 27295 h 177421"/>
              <a:gd name="connsiteX6" fmla="*/ 491319 w 532263"/>
              <a:gd name="connsiteY6" fmla="*/ 109182 h 177421"/>
              <a:gd name="connsiteX7" fmla="*/ 532263 w 532263"/>
              <a:gd name="connsiteY7" fmla="*/ 150125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263" h="177421">
                <a:moveTo>
                  <a:pt x="0" y="177421"/>
                </a:moveTo>
                <a:cubicBezTo>
                  <a:pt x="4549" y="154675"/>
                  <a:pt x="-593" y="127492"/>
                  <a:pt x="13648" y="109182"/>
                </a:cubicBezTo>
                <a:cubicBezTo>
                  <a:pt x="33788" y="83287"/>
                  <a:pt x="68239" y="72788"/>
                  <a:pt x="95534" y="54591"/>
                </a:cubicBezTo>
                <a:cubicBezTo>
                  <a:pt x="109182" y="45492"/>
                  <a:pt x="120917" y="32482"/>
                  <a:pt x="136478" y="27295"/>
                </a:cubicBezTo>
                <a:cubicBezTo>
                  <a:pt x="233692" y="-5108"/>
                  <a:pt x="163078" y="14751"/>
                  <a:pt x="354842" y="0"/>
                </a:cubicBezTo>
                <a:cubicBezTo>
                  <a:pt x="382137" y="9098"/>
                  <a:pt x="414261" y="9321"/>
                  <a:pt x="436728" y="27295"/>
                </a:cubicBezTo>
                <a:cubicBezTo>
                  <a:pt x="462345" y="47788"/>
                  <a:pt x="473122" y="81886"/>
                  <a:pt x="491319" y="109182"/>
                </a:cubicBezTo>
                <a:cubicBezTo>
                  <a:pt x="521138" y="153910"/>
                  <a:pt x="502213" y="150125"/>
                  <a:pt x="532263" y="150125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5952644" y="2918641"/>
            <a:ext cx="532263" cy="177421"/>
          </a:xfrm>
          <a:custGeom>
            <a:avLst/>
            <a:gdLst>
              <a:gd name="connsiteX0" fmla="*/ 0 w 532263"/>
              <a:gd name="connsiteY0" fmla="*/ 177421 h 177421"/>
              <a:gd name="connsiteX1" fmla="*/ 13648 w 532263"/>
              <a:gd name="connsiteY1" fmla="*/ 109182 h 177421"/>
              <a:gd name="connsiteX2" fmla="*/ 95534 w 532263"/>
              <a:gd name="connsiteY2" fmla="*/ 54591 h 177421"/>
              <a:gd name="connsiteX3" fmla="*/ 136478 w 532263"/>
              <a:gd name="connsiteY3" fmla="*/ 27295 h 177421"/>
              <a:gd name="connsiteX4" fmla="*/ 354842 w 532263"/>
              <a:gd name="connsiteY4" fmla="*/ 0 h 177421"/>
              <a:gd name="connsiteX5" fmla="*/ 436728 w 532263"/>
              <a:gd name="connsiteY5" fmla="*/ 27295 h 177421"/>
              <a:gd name="connsiteX6" fmla="*/ 491319 w 532263"/>
              <a:gd name="connsiteY6" fmla="*/ 109182 h 177421"/>
              <a:gd name="connsiteX7" fmla="*/ 532263 w 532263"/>
              <a:gd name="connsiteY7" fmla="*/ 150125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263" h="177421">
                <a:moveTo>
                  <a:pt x="0" y="177421"/>
                </a:moveTo>
                <a:cubicBezTo>
                  <a:pt x="4549" y="154675"/>
                  <a:pt x="-593" y="127492"/>
                  <a:pt x="13648" y="109182"/>
                </a:cubicBezTo>
                <a:cubicBezTo>
                  <a:pt x="33788" y="83287"/>
                  <a:pt x="68239" y="72788"/>
                  <a:pt x="95534" y="54591"/>
                </a:cubicBezTo>
                <a:cubicBezTo>
                  <a:pt x="109182" y="45492"/>
                  <a:pt x="120917" y="32482"/>
                  <a:pt x="136478" y="27295"/>
                </a:cubicBezTo>
                <a:cubicBezTo>
                  <a:pt x="233692" y="-5108"/>
                  <a:pt x="163078" y="14751"/>
                  <a:pt x="354842" y="0"/>
                </a:cubicBezTo>
                <a:cubicBezTo>
                  <a:pt x="382137" y="9098"/>
                  <a:pt x="414261" y="9321"/>
                  <a:pt x="436728" y="27295"/>
                </a:cubicBezTo>
                <a:cubicBezTo>
                  <a:pt x="462345" y="47788"/>
                  <a:pt x="473122" y="81886"/>
                  <a:pt x="491319" y="109182"/>
                </a:cubicBezTo>
                <a:cubicBezTo>
                  <a:pt x="521138" y="153910"/>
                  <a:pt x="502213" y="150125"/>
                  <a:pt x="532263" y="150125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904892" y="1548890"/>
            <a:ext cx="24563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Notice how the sounds in the alien words are decodable.</a:t>
            </a:r>
          </a:p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The children should know these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 help read both real and alien words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35869" y="96245"/>
            <a:ext cx="644021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How you can help your child at home</a:t>
            </a:r>
            <a:endParaRPr lang="en-U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628" y="1051885"/>
            <a:ext cx="7272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entury Gothic" panose="020B0502020202020204" pitchFamily="34" charset="0"/>
              </a:rPr>
              <a:t>Listen to your child read as often as you can. They will receive a phonics reading book which will reinforce the phonics sounds they are learning in school. It is important to have </a:t>
            </a:r>
            <a:r>
              <a:rPr lang="en-GB" sz="2000" b="1" dirty="0">
                <a:latin typeface="Century Gothic" panose="020B0502020202020204" pitchFamily="34" charset="0"/>
              </a:rPr>
              <a:t>opportunities to </a:t>
            </a:r>
            <a:r>
              <a:rPr lang="en-GB" sz="2000" b="1" dirty="0" smtClean="0">
                <a:latin typeface="Century Gothic" panose="020B0502020202020204" pitchFamily="34" charset="0"/>
              </a:rPr>
              <a:t>read </a:t>
            </a:r>
            <a:r>
              <a:rPr lang="en-GB" sz="2000" b="1" dirty="0">
                <a:latin typeface="Century Gothic" panose="020B0502020202020204" pitchFamily="34" charset="0"/>
              </a:rPr>
              <a:t>for </a:t>
            </a:r>
            <a:r>
              <a:rPr lang="en-GB" sz="2000" b="1" dirty="0" smtClean="0">
                <a:latin typeface="Century Gothic" panose="020B0502020202020204" pitchFamily="34" charset="0"/>
              </a:rPr>
              <a:t>pleasure as well.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b="1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entury Gothic" panose="020B0502020202020204" pitchFamily="34" charset="0"/>
              </a:rPr>
              <a:t>Read to your child.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b="1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entury Gothic" panose="020B0502020202020204" pitchFamily="34" charset="0"/>
              </a:rPr>
              <a:t>Ask questions and share opinions on what they have read.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b="1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entury Gothic" panose="020B0502020202020204" pitchFamily="34" charset="0"/>
              </a:rPr>
              <a:t>Use the phonics pack to decode words from the lists provided. They will need to identify real and alien (pseudo) words.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b="1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entury Gothic" panose="020B0502020202020204" pitchFamily="34" charset="0"/>
              </a:rPr>
              <a:t>Use provided website/apps to support their reading.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771158" y="1061905"/>
            <a:ext cx="360040" cy="317361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749166" y="2881667"/>
            <a:ext cx="360040" cy="31736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761175" y="3526879"/>
            <a:ext cx="360040" cy="317361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772767" y="4398649"/>
            <a:ext cx="360040" cy="317361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771158" y="5674492"/>
            <a:ext cx="360040" cy="31736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 descr="Image result for reading with parent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02" y="5208550"/>
            <a:ext cx="1427196" cy="15449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21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188640"/>
            <a:ext cx="66247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 smtClean="0">
              <a:latin typeface="Comic Sans MS" pitchFamily="66" charset="0"/>
            </a:endParaRPr>
          </a:p>
          <a:p>
            <a:endParaRPr lang="en-GB" sz="3200" dirty="0" smtClean="0">
              <a:latin typeface="Comic Sans MS" pitchFamily="66" charset="0"/>
            </a:endParaRPr>
          </a:p>
          <a:p>
            <a:r>
              <a:rPr lang="en-GB" sz="3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Today we are going to look at:</a:t>
            </a:r>
          </a:p>
          <a:p>
            <a:endParaRPr lang="en-GB" sz="3200" b="1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Century Gothic" panose="020B0502020202020204" pitchFamily="34" charset="0"/>
              </a:rPr>
              <a:t>What is phonics?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Century Gothic" panose="020B0502020202020204" pitchFamily="34" charset="0"/>
              </a:rPr>
              <a:t>How Phonics is taught at our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Century Gothic" panose="020B0502020202020204" pitchFamily="34" charset="0"/>
              </a:rPr>
              <a:t>The Phonics Screening Check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Century Gothic" panose="020B0502020202020204" pitchFamily="34" charset="0"/>
              </a:rPr>
              <a:t>How you can support your child at home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5869" y="275636"/>
            <a:ext cx="64402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Welcome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1020677" y="2310413"/>
            <a:ext cx="360040" cy="317361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1020677" y="2823136"/>
            <a:ext cx="360040" cy="317361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1020677" y="3679170"/>
            <a:ext cx="360040" cy="31736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1020677" y="4196449"/>
            <a:ext cx="360040" cy="317361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 descr="Image result for phonic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61" y="4884082"/>
            <a:ext cx="2295627" cy="16211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7" t="8023" r="20371" b="17619"/>
          <a:stretch/>
        </p:blipFill>
        <p:spPr bwMode="auto">
          <a:xfrm>
            <a:off x="863587" y="977513"/>
            <a:ext cx="6984776" cy="54394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5869" y="0"/>
            <a:ext cx="644021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How you can help your child at home</a:t>
            </a:r>
            <a:endParaRPr lang="en-U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35869" y="96245"/>
            <a:ext cx="644021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How you can help your child at home</a:t>
            </a:r>
            <a:endParaRPr lang="en-U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2" t="28358" r="48593" b="37172"/>
          <a:stretch/>
        </p:blipFill>
        <p:spPr bwMode="auto">
          <a:xfrm>
            <a:off x="2339753" y="1340767"/>
            <a:ext cx="4104456" cy="423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9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9863" y="568278"/>
            <a:ext cx="72728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b="1" dirty="0" smtClean="0">
              <a:solidFill>
                <a:srgbClr val="002060"/>
              </a:solidFill>
              <a:latin typeface="NTPreCursive" panose="03000400000000000000" pitchFamily="66" charset="0"/>
            </a:endParaRPr>
          </a:p>
          <a:p>
            <a:pPr algn="ctr"/>
            <a:endParaRPr lang="en-GB" sz="3200" b="1" dirty="0" smtClean="0">
              <a:solidFill>
                <a:srgbClr val="002060"/>
              </a:solidFill>
              <a:latin typeface="NTPreCursive" panose="03000400000000000000" pitchFamily="66" charset="0"/>
            </a:endParaRPr>
          </a:p>
          <a:p>
            <a:pPr algn="ctr"/>
            <a:endParaRPr lang="en-GB" sz="3200" b="1" dirty="0">
              <a:solidFill>
                <a:srgbClr val="002060"/>
              </a:solidFill>
              <a:latin typeface="NTPreCursive" panose="03000400000000000000" pitchFamily="66" charset="0"/>
            </a:endParaRPr>
          </a:p>
          <a:p>
            <a:pPr algn="ctr"/>
            <a:endParaRPr lang="en-GB" sz="3200" b="1" dirty="0">
              <a:solidFill>
                <a:srgbClr val="002060"/>
              </a:solidFill>
              <a:latin typeface="NTPreCursive" panose="03000400000000000000" pitchFamily="66" charset="0"/>
            </a:endParaRPr>
          </a:p>
          <a:p>
            <a:pPr algn="ctr"/>
            <a:r>
              <a:rPr lang="en-GB" sz="3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We hope you’ve found the workshop useful!</a:t>
            </a:r>
          </a:p>
          <a:p>
            <a:pPr algn="ctr"/>
            <a:r>
              <a:rPr lang="en-GB" sz="4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Any Questions?</a:t>
            </a:r>
          </a:p>
          <a:p>
            <a:pPr algn="ctr"/>
            <a:r>
              <a:rPr lang="en-GB" sz="32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Please don’t forget to take your </a:t>
            </a:r>
            <a:r>
              <a:rPr lang="en-GB" sz="32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handouts </a:t>
            </a:r>
            <a:r>
              <a:rPr lang="en-GB" sz="32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and use the materials </a:t>
            </a:r>
            <a:r>
              <a:rPr lang="en-GB" sz="32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to </a:t>
            </a:r>
            <a:r>
              <a:rPr lang="en-GB" sz="32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support your child with their reading!</a:t>
            </a:r>
            <a:endParaRPr lang="en-GB" sz="3200" b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Image result for thank you]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023" y="-99392"/>
            <a:ext cx="4392488" cy="29283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35869" y="119042"/>
            <a:ext cx="64402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What is Phonics?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1900" y="888483"/>
            <a:ext cx="72783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latin typeface="Century Gothic" panose="020B0502020202020204" pitchFamily="34" charset="0"/>
            </a:endParaRPr>
          </a:p>
          <a:p>
            <a:r>
              <a:rPr lang="en-US" sz="2400" b="1" dirty="0" smtClean="0">
                <a:latin typeface="Century Gothic" panose="020B0502020202020204" pitchFamily="34" charset="0"/>
              </a:rPr>
              <a:t>Phonics </a:t>
            </a:r>
            <a:r>
              <a:rPr lang="en-US" sz="2400" b="1" dirty="0">
                <a:latin typeface="Century Gothic" panose="020B0502020202020204" pitchFamily="34" charset="0"/>
              </a:rPr>
              <a:t>helps children develop good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reading </a:t>
            </a:r>
            <a:r>
              <a:rPr lang="en-US" sz="2400" b="1" dirty="0">
                <a:latin typeface="Century Gothic" panose="020B0502020202020204" pitchFamily="34" charset="0"/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spelling.</a:t>
            </a:r>
            <a:r>
              <a:rPr lang="en-US" sz="2400" b="1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Children </a:t>
            </a:r>
            <a:r>
              <a:rPr lang="en-US" sz="2400" dirty="0">
                <a:latin typeface="Century Gothic" panose="020B0502020202020204" pitchFamily="34" charset="0"/>
              </a:rPr>
              <a:t>are taught to read by breaking down words into separate sounds or ‘phonemes’. They are then taught how to blend these sounds together to read the whole word. </a:t>
            </a:r>
          </a:p>
          <a:p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Children learn to convert a letter or letters into sounds that are then blended together into a word 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400" b="1" dirty="0" smtClean="0">
                <a:latin typeface="Century Gothic" panose="020B0502020202020204" pitchFamily="34" charset="0"/>
              </a:rPr>
              <a:t>e.g</a:t>
            </a:r>
            <a:r>
              <a:rPr lang="en-US" sz="2400" b="1" dirty="0">
                <a:latin typeface="Century Gothic" panose="020B0502020202020204" pitchFamily="34" charset="0"/>
              </a:rPr>
              <a:t>. </a:t>
            </a:r>
            <a:r>
              <a:rPr lang="en-US" sz="2400" b="1" dirty="0" smtClean="0">
                <a:latin typeface="Century Gothic" panose="020B0502020202020204" pitchFamily="34" charset="0"/>
              </a:rPr>
              <a:t>  </a:t>
            </a:r>
            <a:r>
              <a:rPr lang="en-US" sz="2400" b="1" u="sng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ch</a:t>
            </a:r>
            <a:r>
              <a:rPr lang="en-US" sz="2400" b="1" dirty="0" smtClean="0"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latin typeface="Century Gothic" panose="020B0502020202020204" pitchFamily="34" charset="0"/>
              </a:rPr>
              <a:t>in  </a:t>
            </a:r>
            <a:r>
              <a:rPr 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ch</a:t>
            </a:r>
            <a:r>
              <a:rPr lang="en-US" sz="2400" b="1" dirty="0">
                <a:latin typeface="Century Gothic" panose="020B0502020202020204" pitchFamily="34" charset="0"/>
              </a:rPr>
              <a:t>op       </a:t>
            </a:r>
            <a:r>
              <a:rPr 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ay</a:t>
            </a:r>
            <a:r>
              <a:rPr lang="en-US" sz="2400" b="1" dirty="0">
                <a:latin typeface="Century Gothic" panose="020B0502020202020204" pitchFamily="34" charset="0"/>
              </a:rPr>
              <a:t> in pl</a:t>
            </a:r>
            <a:r>
              <a:rPr 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ay</a:t>
            </a:r>
          </a:p>
          <a:p>
            <a:endParaRPr lang="en-US" sz="2400" dirty="0" smtClean="0">
              <a:latin typeface="Century Gothic" panose="020B0502020202020204" pitchFamily="34" charset="0"/>
            </a:endParaRPr>
          </a:p>
          <a:p>
            <a:endParaRPr lang="en-US" sz="2400" u="sng" dirty="0">
              <a:latin typeface="Century Gothic" panose="020B0502020202020204" pitchFamily="34" charset="0"/>
            </a:endParaRPr>
          </a:p>
        </p:txBody>
      </p:sp>
      <p:pic>
        <p:nvPicPr>
          <p:cNvPr id="8" name="Picture 2" descr="Image result for synthetic phonic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53136"/>
            <a:ext cx="1961536" cy="19615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35869" y="119042"/>
            <a:ext cx="64402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What is Phonics?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1" y="857848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Although there are </a:t>
            </a:r>
            <a:r>
              <a:rPr lang="en-GB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26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letters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of </a:t>
            </a:r>
            <a:r>
              <a:rPr lang="en-GB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alphabet,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hese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letters, and </a:t>
            </a:r>
            <a:r>
              <a:rPr lang="en-US" sz="2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 combinations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of these letters, make </a:t>
            </a: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44 </a:t>
            </a: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sounds.</a:t>
            </a: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r>
              <a:rPr lang="en-US" sz="2400" b="1" dirty="0" smtClean="0">
                <a:latin typeface="Century Gothic" panose="020B0502020202020204" pitchFamily="34" charset="0"/>
              </a:rPr>
              <a:t>For example: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The letter </a:t>
            </a:r>
            <a:r>
              <a:rPr lang="en-US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2400" dirty="0" smtClean="0">
                <a:latin typeface="Century Gothic" panose="020B0502020202020204" pitchFamily="34" charset="0"/>
              </a:rPr>
              <a:t> can make a </a:t>
            </a:r>
            <a:r>
              <a:rPr lang="en-US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soft a</a:t>
            </a:r>
            <a:r>
              <a:rPr lang="en-US" sz="2400" dirty="0" smtClean="0">
                <a:latin typeface="Century Gothic" panose="020B0502020202020204" pitchFamily="34" charset="0"/>
              </a:rPr>
              <a:t> sound (fl</a:t>
            </a:r>
            <a:r>
              <a:rPr lang="en-US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2400" dirty="0" smtClean="0">
                <a:latin typeface="Century Gothic" panose="020B0502020202020204" pitchFamily="34" charset="0"/>
              </a:rPr>
              <a:t>t) and a </a:t>
            </a:r>
            <a:r>
              <a:rPr lang="en-US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long a</a:t>
            </a:r>
            <a:r>
              <a:rPr lang="en-US" sz="2400" dirty="0" smtClean="0">
                <a:latin typeface="Century Gothic" panose="020B0502020202020204" pitchFamily="34" charset="0"/>
              </a:rPr>
              <a:t> sound (m</a:t>
            </a:r>
            <a:r>
              <a:rPr lang="en-US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2400" dirty="0" smtClean="0">
                <a:latin typeface="Century Gothic" panose="020B0502020202020204" pitchFamily="34" charset="0"/>
              </a:rPr>
              <a:t>ke)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You can combine letters like </a:t>
            </a:r>
            <a:r>
              <a:rPr lang="en-US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oi</a:t>
            </a:r>
            <a:r>
              <a:rPr lang="en-US" sz="2400" dirty="0" smtClean="0">
                <a:latin typeface="Century Gothic" panose="020B0502020202020204" pitchFamily="34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oy</a:t>
            </a:r>
            <a:r>
              <a:rPr lang="en-US" sz="2400" dirty="0" smtClean="0">
                <a:latin typeface="Century Gothic" panose="020B0502020202020204" pitchFamily="34" charset="0"/>
              </a:rPr>
              <a:t> to make a new sound – b</a:t>
            </a:r>
            <a:r>
              <a:rPr lang="en-US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oy</a:t>
            </a:r>
            <a:r>
              <a:rPr lang="en-US" sz="2400" dirty="0" smtClean="0">
                <a:latin typeface="Century Gothic" panose="020B0502020202020204" pitchFamily="34" charset="0"/>
              </a:rPr>
              <a:t>   sp</a:t>
            </a:r>
            <a:r>
              <a:rPr lang="en-US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oi</a:t>
            </a:r>
            <a:r>
              <a:rPr lang="en-US" sz="2400" dirty="0" smtClean="0">
                <a:latin typeface="Century Gothic" panose="020B0502020202020204" pitchFamily="34" charset="0"/>
              </a:rPr>
              <a:t>l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u="sn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045077"/>
            <a:ext cx="69847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 smtClean="0">
                <a:latin typeface="Century Gothic" panose="020B0502020202020204" pitchFamily="34" charset="0"/>
              </a:rPr>
              <a:t>At DKH, we follow the </a:t>
            </a:r>
            <a:r>
              <a:rPr lang="en-GB" sz="24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DPiL</a:t>
            </a:r>
            <a:r>
              <a:rPr lang="en-GB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smtClean="0">
                <a:latin typeface="Century Gothic" panose="020B0502020202020204" pitchFamily="34" charset="0"/>
              </a:rPr>
              <a:t>programme. It covers all </a:t>
            </a:r>
            <a:r>
              <a:rPr lang="en-GB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44 sounds</a:t>
            </a:r>
            <a:r>
              <a:rPr lang="en-GB" sz="2400" b="1" dirty="0" smtClean="0">
                <a:latin typeface="Century Gothic" panose="020B0502020202020204" pitchFamily="34" charset="0"/>
              </a:rPr>
              <a:t>, which are taught across </a:t>
            </a:r>
            <a:r>
              <a:rPr lang="en-GB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EYFS to Year 2</a:t>
            </a:r>
            <a:r>
              <a:rPr lang="en-GB" sz="2400" b="1" dirty="0" smtClean="0">
                <a:latin typeface="Century Gothic" panose="020B0502020202020204" pitchFamily="34" charset="0"/>
              </a:rPr>
              <a:t>.</a:t>
            </a:r>
            <a:r>
              <a:rPr lang="en-US" sz="2400" b="1" dirty="0">
                <a:latin typeface="Century Gothic" panose="020B0502020202020204" pitchFamily="34" charset="0"/>
              </a:rPr>
              <a:t> Children have a phonics </a:t>
            </a:r>
            <a:r>
              <a:rPr lang="en-US" sz="2400" b="1" dirty="0" smtClean="0">
                <a:latin typeface="Century Gothic" panose="020B0502020202020204" pitchFamily="34" charset="0"/>
              </a:rPr>
              <a:t>lessons </a:t>
            </a:r>
            <a:r>
              <a:rPr lang="en-US" sz="2400" b="1" dirty="0">
                <a:latin typeface="Century Gothic" panose="020B0502020202020204" pitchFamily="34" charset="0"/>
              </a:rPr>
              <a:t>each day and they are encouraged to use these strategies to read and write in other lessons. </a:t>
            </a:r>
          </a:p>
          <a:p>
            <a:pPr algn="ctr">
              <a:lnSpc>
                <a:spcPct val="150000"/>
              </a:lnSpc>
            </a:pPr>
            <a:r>
              <a:rPr lang="en-GB" sz="3200" b="1" dirty="0" smtClean="0">
                <a:latin typeface="Century Gothic" panose="020B0502020202020204" pitchFamily="34" charset="0"/>
              </a:rPr>
              <a:t> 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5869" y="105395"/>
            <a:ext cx="64402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anose="020B0502020202020204" pitchFamily="34" charset="0"/>
              </a:rPr>
              <a:t>How we teach Phonics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phase 2 sound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4032448" cy="28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phase 3 sound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50617"/>
            <a:ext cx="3942186" cy="278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536504">
            <a:off x="5407204" y="1066777"/>
            <a:ext cx="2847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entury Gothic" panose="020B0502020202020204" pitchFamily="34" charset="0"/>
              </a:rPr>
              <a:t>Throughout reception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phase 4 sound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680520" cy="330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104054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Year 1 </a:t>
            </a:r>
          </a:p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Phase 4 and 5</a:t>
            </a:r>
          </a:p>
          <a:p>
            <a:pPr algn="ctr"/>
            <a:r>
              <a:rPr lang="en-GB" sz="2400" b="1" dirty="0" smtClean="0">
                <a:latin typeface="Century Gothic" panose="020B0502020202020204" pitchFamily="34" charset="0"/>
              </a:rPr>
              <a:t>Complex code, vowel sounds, alternative graphemes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04054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Terminology</a:t>
            </a:r>
            <a:endParaRPr lang="en-GB" sz="4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2969" y="739725"/>
            <a:ext cx="66967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Phoneme </a:t>
            </a:r>
            <a:r>
              <a:rPr lang="en-GB" sz="2800" b="1" dirty="0" smtClean="0">
                <a:latin typeface="Century Gothic" panose="020B0502020202020204" pitchFamily="34" charset="0"/>
              </a:rPr>
              <a:t>– smallest unit of sound in a word.</a:t>
            </a:r>
          </a:p>
          <a:p>
            <a:endParaRPr lang="en-GB" sz="28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How many phonemes can you hear in these words? </a:t>
            </a:r>
          </a:p>
          <a:p>
            <a:r>
              <a:rPr lang="en-GB" sz="2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   cat</a:t>
            </a:r>
          </a:p>
          <a:p>
            <a:r>
              <a:rPr lang="en-GB" sz="2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   mash</a:t>
            </a:r>
          </a:p>
          <a:p>
            <a:r>
              <a:rPr lang="en-GB" sz="2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   boat</a:t>
            </a:r>
          </a:p>
          <a:p>
            <a:r>
              <a:rPr lang="en-GB" sz="2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   light</a:t>
            </a:r>
          </a:p>
          <a:p>
            <a:endParaRPr lang="en-GB" sz="2800" b="1" dirty="0" smtClean="0">
              <a:latin typeface="Century Gothic" panose="020B0502020202020204" pitchFamily="34" charset="0"/>
            </a:endParaRPr>
          </a:p>
          <a:p>
            <a:endParaRPr lang="en-GB" sz="2800" b="1" dirty="0" smtClean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2664296" cy="176783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2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04054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Terminology</a:t>
            </a:r>
            <a:endParaRPr lang="en-GB" sz="4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124744"/>
            <a:ext cx="669674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Phoneme </a:t>
            </a:r>
            <a:r>
              <a:rPr lang="en-GB" sz="2400" b="1" dirty="0" smtClean="0">
                <a:latin typeface="Century Gothic" panose="020B0502020202020204" pitchFamily="34" charset="0"/>
              </a:rPr>
              <a:t>– smallest unit of sound in a word.</a:t>
            </a:r>
          </a:p>
          <a:p>
            <a:pPr algn="ctr"/>
            <a:r>
              <a:rPr lang="en-GB" sz="2400" b="1" dirty="0" smtClean="0">
                <a:latin typeface="Century Gothic" panose="020B0502020202020204" pitchFamily="34" charset="0"/>
              </a:rPr>
              <a:t>We use sound buttons and lines to identify the phonemes.</a:t>
            </a:r>
          </a:p>
          <a:p>
            <a:pPr algn="ctr"/>
            <a:r>
              <a:rPr lang="en-GB" sz="4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cat</a:t>
            </a:r>
          </a:p>
          <a:p>
            <a:pPr algn="ctr"/>
            <a:r>
              <a:rPr lang="en-GB" sz="4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mash</a:t>
            </a:r>
          </a:p>
          <a:p>
            <a:pPr algn="ctr"/>
            <a:r>
              <a:rPr lang="en-GB" sz="4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boat</a:t>
            </a:r>
          </a:p>
          <a:p>
            <a:pPr algn="ctr"/>
            <a:r>
              <a:rPr lang="en-GB" sz="4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light</a:t>
            </a:r>
          </a:p>
          <a:p>
            <a:endParaRPr lang="en-GB" sz="3200" b="1" dirty="0" smtClean="0">
              <a:latin typeface="Century Gothic" panose="020B0502020202020204" pitchFamily="34" charset="0"/>
            </a:endParaRPr>
          </a:p>
          <a:p>
            <a:endParaRPr lang="en-GB" sz="3200" b="1" dirty="0" smtClean="0">
              <a:latin typeface="Century Gothic" panose="020B0502020202020204" pitchFamily="34" charset="0"/>
            </a:endParaRPr>
          </a:p>
          <a:p>
            <a:endParaRPr lang="en-GB" sz="3200" b="1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Image result for do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583" y="2851307"/>
            <a:ext cx="108012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do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82" y="2836387"/>
            <a:ext cx="108012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do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39" y="2845396"/>
            <a:ext cx="108012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do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876" y="3528816"/>
            <a:ext cx="108012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do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555" y="3524143"/>
            <a:ext cx="108012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do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876" y="4164487"/>
            <a:ext cx="108012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do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075" y="4188183"/>
            <a:ext cx="108012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do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70" y="4895734"/>
            <a:ext cx="108012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do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69" y="4906229"/>
            <a:ext cx="108012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645047" y="3572238"/>
            <a:ext cx="360040" cy="59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41547" y="4208943"/>
            <a:ext cx="360040" cy="59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58583" y="4943829"/>
            <a:ext cx="514456" cy="591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3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469</TotalTime>
  <Words>799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Comic Sans MS</vt:lpstr>
      <vt:lpstr>Georgia</vt:lpstr>
      <vt:lpstr>NTPreCursive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</dc:creator>
  <cp:lastModifiedBy>b.ghezzi</cp:lastModifiedBy>
  <cp:revision>49</cp:revision>
  <dcterms:created xsi:type="dcterms:W3CDTF">2013-03-24T18:14:49Z</dcterms:created>
  <dcterms:modified xsi:type="dcterms:W3CDTF">2020-02-24T08:23:34Z</dcterms:modified>
</cp:coreProperties>
</file>