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49"/>
    <a:srgbClr val="29FAFA"/>
    <a:srgbClr val="7611FF"/>
    <a:srgbClr val="D3D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95" autoAdjust="0"/>
  </p:normalViewPr>
  <p:slideViewPr>
    <p:cSldViewPr snapToGrid="0" snapToObjects="1">
      <p:cViewPr>
        <p:scale>
          <a:sx n="100" d="100"/>
          <a:sy n="100" d="100"/>
        </p:scale>
        <p:origin x="191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D706-3712-4A7A-81B6-393E8D4B1C81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02846-CED7-44D9-8588-49D9A47703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9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2846-CED7-44D9-8588-49D9A47703A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66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6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8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0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0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8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7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8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B9EB-4624-F342-861D-14C8E1356FFE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BE7F-8977-004B-8E5B-076C75796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ittle red hen sto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40"/>
          <a:stretch/>
        </p:blipFill>
        <p:spPr bwMode="auto">
          <a:xfrm>
            <a:off x="3345839" y="2876031"/>
            <a:ext cx="2525236" cy="167485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6087" y="459412"/>
            <a:ext cx="2936419" cy="36009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English</a:t>
            </a:r>
          </a:p>
          <a:p>
            <a:r>
              <a:rPr lang="en-US" sz="1000" dirty="0" smtClean="0"/>
              <a:t>We will be exploring the traditional tale of The Little Red Hen. </a:t>
            </a:r>
          </a:p>
          <a:p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Traditional fairytales for story time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Reading alternative </a:t>
            </a:r>
            <a:r>
              <a:rPr lang="en-US" sz="1000" dirty="0" smtClean="0"/>
              <a:t>traditional tales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Drama </a:t>
            </a:r>
            <a:r>
              <a:rPr lang="en-US" sz="1000" dirty="0" smtClean="0"/>
              <a:t>and role-play to create our </a:t>
            </a:r>
            <a:r>
              <a:rPr lang="en-US" sz="1000" dirty="0" smtClean="0"/>
              <a:t>own traditional tale.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endParaRPr lang="en-US" sz="1000" dirty="0"/>
          </a:p>
          <a:p>
            <a:r>
              <a:rPr lang="en-US" sz="1000" b="1" dirty="0" smtClean="0"/>
              <a:t>Phonics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Revising Phase </a:t>
            </a:r>
            <a:r>
              <a:rPr lang="en-US" sz="1000" dirty="0" smtClean="0"/>
              <a:t>2 and 3</a:t>
            </a:r>
            <a:r>
              <a:rPr lang="en-US" sz="1000" dirty="0" smtClean="0"/>
              <a:t> </a:t>
            </a:r>
            <a:r>
              <a:rPr lang="en-US" sz="1000" dirty="0" smtClean="0"/>
              <a:t>phonemes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Learning Phase 5 phonemes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Using </a:t>
            </a:r>
            <a:r>
              <a:rPr lang="en-US" sz="1000" dirty="0" smtClean="0"/>
              <a:t>mnemonics for common exception words.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Learning key common expectation words</a:t>
            </a:r>
          </a:p>
          <a:p>
            <a:endParaRPr lang="en-US" sz="1000" dirty="0" smtClean="0"/>
          </a:p>
          <a:p>
            <a:r>
              <a:rPr lang="en-US" sz="1000" b="1" dirty="0" smtClean="0"/>
              <a:t>Writing: </a:t>
            </a:r>
            <a:r>
              <a:rPr lang="en-GB" sz="1000" b="1" dirty="0" smtClean="0"/>
              <a:t>Fiction</a:t>
            </a:r>
            <a:endParaRPr lang="en-GB" sz="1000" dirty="0"/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Writing about characters</a:t>
            </a:r>
            <a:r>
              <a:rPr lang="en-GB" sz="1000" dirty="0"/>
              <a:t> </a:t>
            </a:r>
            <a:r>
              <a:rPr lang="en-GB" sz="1000" dirty="0" smtClean="0"/>
              <a:t>and settings</a:t>
            </a:r>
            <a:r>
              <a:rPr lang="en-GB" sz="1000" dirty="0"/>
              <a:t> </a:t>
            </a:r>
            <a:r>
              <a:rPr lang="en-GB" sz="1000" dirty="0" smtClean="0"/>
              <a:t>in traditional tales</a:t>
            </a:r>
            <a:endParaRPr lang="en-GB" sz="1000" dirty="0"/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Using a </a:t>
            </a:r>
            <a:r>
              <a:rPr lang="en-GB" sz="1000" dirty="0"/>
              <a:t>wide range of words to describe </a:t>
            </a:r>
            <a:r>
              <a:rPr lang="en-GB" sz="1000" dirty="0" smtClean="0"/>
              <a:t>settings and how we might feel </a:t>
            </a:r>
            <a:r>
              <a:rPr lang="en-GB" sz="1000" dirty="0"/>
              <a:t>being in these </a:t>
            </a:r>
            <a:r>
              <a:rPr lang="en-GB" sz="1000" dirty="0" smtClean="0"/>
              <a:t>places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Describing </a:t>
            </a:r>
            <a:r>
              <a:rPr lang="en-GB" sz="1000" dirty="0"/>
              <a:t>main characters </a:t>
            </a:r>
            <a:r>
              <a:rPr lang="en-GB" sz="1000" dirty="0" smtClean="0"/>
              <a:t>describing their thoughts and feelings. </a:t>
            </a:r>
            <a:endParaRPr lang="en-GB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89234" y="570260"/>
            <a:ext cx="2955297" cy="22159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Numeracy</a:t>
            </a:r>
            <a:endParaRPr lang="en-US" b="1" dirty="0"/>
          </a:p>
          <a:p>
            <a:r>
              <a:rPr lang="en-US" sz="1000" dirty="0" smtClean="0"/>
              <a:t>Following the Mathematics Mastery Scheme. </a:t>
            </a:r>
          </a:p>
          <a:p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One more or less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Comparing and ordering numbers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/>
              <a:t>Knowing and finding </a:t>
            </a:r>
            <a:r>
              <a:rPr lang="en-GB" sz="1000" dirty="0" smtClean="0"/>
              <a:t>doubling and halving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Knowing and finding odd and even numbers.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Using known number facts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Making 10 in a range of ways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Ordering months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Telling the time to o’clock and half past.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Reading and writing the time to o'clock and half past.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087" y="5435718"/>
            <a:ext cx="2936419" cy="9848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PE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Floor Gymnastics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Moving in different ways using benches, mats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Sequencing dance moves to create own Little Red Hen Dance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230474" y="5204886"/>
            <a:ext cx="2936419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Art and </a:t>
            </a:r>
            <a:r>
              <a:rPr lang="en-US" b="1" dirty="0" smtClean="0"/>
              <a:t>Design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Design, make and evaluate a </a:t>
            </a:r>
          </a:p>
          <a:p>
            <a:r>
              <a:rPr lang="en-GB" sz="1000" dirty="0" smtClean="0"/>
              <a:t>       bread recipe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For Diversity month, focusing on </a:t>
            </a:r>
            <a:r>
              <a:rPr lang="en-GB" sz="1000" dirty="0" err="1" smtClean="0"/>
              <a:t>Lubain</a:t>
            </a:r>
            <a:r>
              <a:rPr lang="en-GB" sz="1000" dirty="0" err="1" smtClean="0"/>
              <a:t>a</a:t>
            </a:r>
            <a:r>
              <a:rPr lang="en-GB" sz="1000" dirty="0" smtClean="0"/>
              <a:t> </a:t>
            </a:r>
            <a:r>
              <a:rPr lang="en-GB" sz="1000" dirty="0" err="1" smtClean="0"/>
              <a:t>Himid</a:t>
            </a:r>
            <a:r>
              <a:rPr lang="en-GB" sz="1000" dirty="0" smtClean="0"/>
              <a:t> and </a:t>
            </a:r>
            <a:r>
              <a:rPr lang="en-GB" sz="1000" dirty="0" smtClean="0"/>
              <a:t>Native American art.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Learning about </a:t>
            </a:r>
            <a:r>
              <a:rPr lang="en-GB" sz="1000" smtClean="0"/>
              <a:t>Native American culture</a:t>
            </a: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Creating: dream catchers, totem poles  and head dresses significant to Native American culture. </a:t>
            </a:r>
            <a:endParaRPr lang="en-GB" sz="1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260845" y="4509738"/>
            <a:ext cx="2791991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Geography/History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Learn about Guy </a:t>
            </a:r>
            <a:r>
              <a:rPr lang="en-US" sz="1000" dirty="0"/>
              <a:t>Fawkes </a:t>
            </a:r>
            <a:r>
              <a:rPr lang="en-US" sz="1000" dirty="0" smtClean="0"/>
              <a:t>and fire safety.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Identify seasonal and daily weather patterns.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Name, locate and identify characteristics of the four countries and capital cities of the United Kingdom and its surrounding seas</a:t>
            </a:r>
            <a:r>
              <a:rPr lang="en-US" sz="1000" dirty="0" smtClean="0"/>
              <a:t> </a:t>
            </a:r>
            <a:endParaRPr lang="en-US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Identify flags and flowers representative of the four countries. </a:t>
            </a:r>
            <a:endParaRPr lang="en-US" sz="1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261381" y="585648"/>
            <a:ext cx="2791991" cy="25391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Science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Animals including humans</a:t>
            </a:r>
            <a:br>
              <a:rPr lang="en-US" sz="1000" dirty="0" smtClean="0"/>
            </a:b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identify </a:t>
            </a:r>
            <a:r>
              <a:rPr lang="en-GB" sz="1000" dirty="0"/>
              <a:t>and name a variety of common animals including fish, amphibians, reptiles, birds and </a:t>
            </a:r>
            <a:r>
              <a:rPr lang="en-GB" sz="1000" dirty="0" smtClean="0"/>
              <a:t>mammals.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identify </a:t>
            </a:r>
            <a:r>
              <a:rPr lang="en-GB" sz="1000" dirty="0"/>
              <a:t>and name a variety of common animals that are carnivores, herbivores and </a:t>
            </a:r>
            <a:r>
              <a:rPr lang="en-GB" sz="1000" dirty="0" smtClean="0"/>
              <a:t>omnivores.</a:t>
            </a:r>
            <a:endParaRPr lang="en-GB" sz="1000" dirty="0"/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describe </a:t>
            </a:r>
            <a:r>
              <a:rPr lang="en-GB" sz="1000" dirty="0"/>
              <a:t>and compare the structure of a variety of common animals (fish, amphibians, reptiles, birds and mammals, including pets)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Discuss </a:t>
            </a:r>
            <a:r>
              <a:rPr lang="en-US" sz="1000" dirty="0"/>
              <a:t>hibernation – clever animals – how the seasons affect </a:t>
            </a:r>
            <a:r>
              <a:rPr lang="en-US" sz="1000" dirty="0" smtClean="0"/>
              <a:t>animals? How do they survive cold months</a:t>
            </a:r>
            <a:r>
              <a:rPr lang="en-US" sz="1100" dirty="0" smtClean="0"/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35255" y="76816"/>
            <a:ext cx="6263253" cy="369332"/>
          </a:xfrm>
          <a:prstGeom prst="rect">
            <a:avLst/>
          </a:prstGeom>
          <a:solidFill>
            <a:srgbClr val="92D050"/>
          </a:solidFill>
          <a:ln w="3492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CW Cursive Writing 23" panose="03050602040000000000" pitchFamily="66" charset="0"/>
                <a:cs typeface="Comic Sans MS"/>
              </a:rPr>
              <a:t>Planning Grid – Year 1 – Autumn 2 </a:t>
            </a:r>
            <a:endParaRPr lang="en-US" b="1" dirty="0">
              <a:solidFill>
                <a:srgbClr val="FF0000"/>
              </a:solidFill>
              <a:latin typeface="CCW Cursive Writing 23" panose="03050602040000000000" pitchFamily="66" charset="0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61381" y="3169103"/>
            <a:ext cx="2791991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Computing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Use </a:t>
            </a:r>
            <a:r>
              <a:rPr lang="en-GB" sz="1000" dirty="0"/>
              <a:t>the web safely to find ideas for an </a:t>
            </a:r>
            <a:r>
              <a:rPr lang="en-GB" sz="1000" dirty="0" smtClean="0"/>
              <a:t>illustration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Select </a:t>
            </a:r>
            <a:r>
              <a:rPr lang="en-GB" sz="1000" dirty="0"/>
              <a:t>and use appropriate painting tools to create and change images on the </a:t>
            </a:r>
            <a:r>
              <a:rPr lang="en-GB" sz="1000" dirty="0" smtClean="0"/>
              <a:t>computer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Create a Little Red Hen e-book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Know </a:t>
            </a:r>
            <a:r>
              <a:rPr lang="en-GB" sz="1000" dirty="0"/>
              <a:t>how to save, retrieve and change </a:t>
            </a:r>
            <a:r>
              <a:rPr lang="en-GB" sz="1000" dirty="0" smtClean="0"/>
              <a:t>work</a:t>
            </a:r>
            <a:endParaRPr lang="en-GB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2960967" y="4561010"/>
            <a:ext cx="3072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CCW Cursive Writing 23" panose="03050602040000000000" pitchFamily="66" charset="0"/>
                <a:cs typeface="Comic Sans MS"/>
              </a:rPr>
              <a:t>Traditional 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CCW Cursive Writing 23" panose="03050602040000000000" pitchFamily="66" charset="0"/>
                <a:cs typeface="Comic Sans MS"/>
              </a:rPr>
              <a:t>Tales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0844" y="5998428"/>
            <a:ext cx="279199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Explore big questions: What does it mean to belong?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 smtClean="0"/>
              <a:t>How do Christians Celebrate Christmas?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6086" y="4085927"/>
            <a:ext cx="2936419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PSHE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Discussing </a:t>
            </a:r>
            <a:r>
              <a:rPr lang="en-GB" sz="1000" dirty="0"/>
              <a:t>similarities and differences and what makes us unique and special. 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Learning </a:t>
            </a:r>
            <a:r>
              <a:rPr lang="en-GB" sz="1000" dirty="0"/>
              <a:t>about bullying, how it feels and who to ask for help.</a:t>
            </a:r>
          </a:p>
          <a:p>
            <a:pPr marL="171450" indent="-171450">
              <a:buFont typeface="Arial"/>
              <a:buChar char="•"/>
            </a:pPr>
            <a:r>
              <a:rPr lang="en-GB" sz="1000" dirty="0" smtClean="0"/>
              <a:t>Discuss </a:t>
            </a:r>
            <a:r>
              <a:rPr lang="en-GB" sz="1000" dirty="0"/>
              <a:t>friendships, differences and the importance of being kind.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01233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462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CCW Cursive Writing 23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davey</dc:creator>
  <cp:lastModifiedBy>My-Linh Tu</cp:lastModifiedBy>
  <cp:revision>50</cp:revision>
  <cp:lastPrinted>2016-10-21T09:48:57Z</cp:lastPrinted>
  <dcterms:created xsi:type="dcterms:W3CDTF">2014-08-14T21:54:22Z</dcterms:created>
  <dcterms:modified xsi:type="dcterms:W3CDTF">2020-11-25T14:06:52Z</dcterms:modified>
</cp:coreProperties>
</file>