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5"/>
  </p:sldMasterIdLst>
  <p:notesMasterIdLst>
    <p:notesMasterId r:id="rId25"/>
  </p:notesMasterIdLst>
  <p:handoutMasterIdLst>
    <p:handoutMasterId r:id="rId26"/>
  </p:handoutMasterIdLst>
  <p:sldIdLst>
    <p:sldId id="368" r:id="rId6"/>
    <p:sldId id="309" r:id="rId7"/>
    <p:sldId id="381" r:id="rId8"/>
    <p:sldId id="396" r:id="rId9"/>
    <p:sldId id="357" r:id="rId10"/>
    <p:sldId id="391" r:id="rId11"/>
    <p:sldId id="387" r:id="rId12"/>
    <p:sldId id="388" r:id="rId13"/>
    <p:sldId id="378" r:id="rId14"/>
    <p:sldId id="256" r:id="rId15"/>
    <p:sldId id="389" r:id="rId16"/>
    <p:sldId id="399" r:id="rId17"/>
    <p:sldId id="397" r:id="rId18"/>
    <p:sldId id="342" r:id="rId19"/>
    <p:sldId id="398" r:id="rId20"/>
    <p:sldId id="394" r:id="rId21"/>
    <p:sldId id="341" r:id="rId22"/>
    <p:sldId id="400" r:id="rId23"/>
    <p:sldId id="395" r:id="rId2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94907-3BB1-DA87-7E01-396FEC75D8A6}" v="846" dt="2025-09-05T11:01:15.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5969" autoAdjust="0"/>
  </p:normalViewPr>
  <p:slideViewPr>
    <p:cSldViewPr>
      <p:cViewPr varScale="1">
        <p:scale>
          <a:sx n="110" d="100"/>
          <a:sy n="110"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11A8A-99DA-46D0-9C99-C02B2078E4B5}"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A61DEA8A-C45F-4809-AAC1-A0F0693E69FA}">
      <dgm:prSet/>
      <dgm:spPr/>
      <dgm:t>
        <a:bodyPr/>
        <a:lstStyle/>
        <a:p>
          <a:r>
            <a:rPr lang="en-GB"/>
            <a:t>Relationships education is </a:t>
          </a:r>
          <a:r>
            <a:rPr lang="en-GB" b="1"/>
            <a:t>statutory</a:t>
          </a:r>
          <a:r>
            <a:rPr lang="en-GB"/>
            <a:t> in all primary schools in England. In line with government guidance.</a:t>
          </a:r>
          <a:endParaRPr lang="en-US"/>
        </a:p>
      </dgm:t>
    </dgm:pt>
    <dgm:pt modelId="{C3794A2E-D92B-46C5-A3F7-FF85B53610C6}" type="parTrans" cxnId="{22C6516E-C501-4819-B35F-05425187505F}">
      <dgm:prSet/>
      <dgm:spPr/>
      <dgm:t>
        <a:bodyPr/>
        <a:lstStyle/>
        <a:p>
          <a:endParaRPr lang="en-US"/>
        </a:p>
      </dgm:t>
    </dgm:pt>
    <dgm:pt modelId="{DAE2EAC3-4A2F-40C6-998D-0048D4F90852}" type="sibTrans" cxnId="{22C6516E-C501-4819-B35F-05425187505F}">
      <dgm:prSet/>
      <dgm:spPr/>
      <dgm:t>
        <a:bodyPr/>
        <a:lstStyle/>
        <a:p>
          <a:endParaRPr lang="en-US"/>
        </a:p>
      </dgm:t>
    </dgm:pt>
    <dgm:pt modelId="{F3CD8BE3-1057-4B52-BFDF-4A4D4BC5CA16}">
      <dgm:prSet/>
      <dgm:spPr/>
      <dgm:t>
        <a:bodyPr/>
        <a:lstStyle/>
        <a:p>
          <a:r>
            <a:rPr lang="en-GB"/>
            <a:t>We will continue delivering the Christopher Winter’s Programme. CWP's success is based on a thorough understanding of what constitutes effective teaching and learning for both teachers and pupils. They have been awarded the Award for Excellence in SRE.</a:t>
          </a:r>
          <a:endParaRPr lang="en-US"/>
        </a:p>
      </dgm:t>
    </dgm:pt>
    <dgm:pt modelId="{F15C55A0-FA25-45AD-B48B-2CDBE937DDCE}" type="parTrans" cxnId="{8089DAAF-A97E-487A-8890-B1EEE0E80CF8}">
      <dgm:prSet/>
      <dgm:spPr/>
      <dgm:t>
        <a:bodyPr/>
        <a:lstStyle/>
        <a:p>
          <a:endParaRPr lang="en-US"/>
        </a:p>
      </dgm:t>
    </dgm:pt>
    <dgm:pt modelId="{EF3B7103-542D-47CD-88B4-F59E0FB80102}" type="sibTrans" cxnId="{8089DAAF-A97E-487A-8890-B1EEE0E80CF8}">
      <dgm:prSet/>
      <dgm:spPr/>
      <dgm:t>
        <a:bodyPr/>
        <a:lstStyle/>
        <a:p>
          <a:endParaRPr lang="en-US"/>
        </a:p>
      </dgm:t>
    </dgm:pt>
    <dgm:pt modelId="{49817CC4-C8A8-4A86-AB9F-23341ED701D5}">
      <dgm:prSet/>
      <dgm:spPr/>
      <dgm:t>
        <a:bodyPr/>
        <a:lstStyle/>
        <a:p>
          <a:r>
            <a:rPr lang="en-GB"/>
            <a:t>A video of frequently asked questions is available on the Christopher Winters Project Website.</a:t>
          </a:r>
          <a:endParaRPr lang="en-US"/>
        </a:p>
      </dgm:t>
    </dgm:pt>
    <dgm:pt modelId="{33048193-E950-49AF-8C7E-D61A2F5A5AB9}" type="parTrans" cxnId="{999E95AC-91C9-4E55-8DCB-41962EAD1642}">
      <dgm:prSet/>
      <dgm:spPr/>
      <dgm:t>
        <a:bodyPr/>
        <a:lstStyle/>
        <a:p>
          <a:endParaRPr lang="en-US"/>
        </a:p>
      </dgm:t>
    </dgm:pt>
    <dgm:pt modelId="{9F669F0E-FD1F-4DB4-9DB4-E22CFF4D0393}" type="sibTrans" cxnId="{999E95AC-91C9-4E55-8DCB-41962EAD1642}">
      <dgm:prSet/>
      <dgm:spPr/>
      <dgm:t>
        <a:bodyPr/>
        <a:lstStyle/>
        <a:p>
          <a:endParaRPr lang="en-US"/>
        </a:p>
      </dgm:t>
    </dgm:pt>
    <dgm:pt modelId="{E8894A60-90EB-460F-AA44-9560BFCE31C7}">
      <dgm:prSet/>
      <dgm:spPr/>
      <dgm:t>
        <a:bodyPr/>
        <a:lstStyle/>
        <a:p>
          <a:r>
            <a:rPr lang="en-GB"/>
            <a:t>Lessons are delivered in the Summer Term 2</a:t>
          </a:r>
          <a:endParaRPr lang="en-US"/>
        </a:p>
      </dgm:t>
    </dgm:pt>
    <dgm:pt modelId="{7F7214EF-D5F1-4442-9CE3-CC85E2C3D95F}" type="parTrans" cxnId="{CD6F5E6D-F86B-4643-8BB1-098BF512C4DA}">
      <dgm:prSet/>
      <dgm:spPr/>
      <dgm:t>
        <a:bodyPr/>
        <a:lstStyle/>
        <a:p>
          <a:endParaRPr lang="en-US"/>
        </a:p>
      </dgm:t>
    </dgm:pt>
    <dgm:pt modelId="{EBA15D79-462A-4596-BFF1-97ACD8B2F352}" type="sibTrans" cxnId="{CD6F5E6D-F86B-4643-8BB1-098BF512C4DA}">
      <dgm:prSet/>
      <dgm:spPr/>
      <dgm:t>
        <a:bodyPr/>
        <a:lstStyle/>
        <a:p>
          <a:endParaRPr lang="en-US"/>
        </a:p>
      </dgm:t>
    </dgm:pt>
    <dgm:pt modelId="{2750A074-E2BB-42BE-96B5-62DBFB6F2ED8}">
      <dgm:prSet/>
      <dgm:spPr/>
      <dgm:t>
        <a:bodyPr/>
        <a:lstStyle/>
        <a:p>
          <a:r>
            <a:rPr lang="en-GB"/>
            <a:t>The focus is on science and changes and an overview of all lessons is available on our website in addition to a video of FAQs.</a:t>
          </a:r>
          <a:endParaRPr lang="en-US"/>
        </a:p>
      </dgm:t>
    </dgm:pt>
    <dgm:pt modelId="{52CFBF86-728F-4E1D-91F8-E139C0F42633}" type="parTrans" cxnId="{5230EB27-C914-4D20-A839-32923CF319C8}">
      <dgm:prSet/>
      <dgm:spPr/>
      <dgm:t>
        <a:bodyPr/>
        <a:lstStyle/>
        <a:p>
          <a:endParaRPr lang="en-US"/>
        </a:p>
      </dgm:t>
    </dgm:pt>
    <dgm:pt modelId="{7774F209-2455-4C3B-A353-08B9B9C4DD43}" type="sibTrans" cxnId="{5230EB27-C914-4D20-A839-32923CF319C8}">
      <dgm:prSet/>
      <dgm:spPr/>
      <dgm:t>
        <a:bodyPr/>
        <a:lstStyle/>
        <a:p>
          <a:endParaRPr lang="en-US"/>
        </a:p>
      </dgm:t>
    </dgm:pt>
    <dgm:pt modelId="{49F46D66-A371-4D05-9A14-DFB2687ACF5F}" type="pres">
      <dgm:prSet presAssocID="{73711A8A-99DA-46D0-9C99-C02B2078E4B5}" presName="Name0" presStyleCnt="0">
        <dgm:presLayoutVars>
          <dgm:dir/>
          <dgm:resizeHandles val="exact"/>
        </dgm:presLayoutVars>
      </dgm:prSet>
      <dgm:spPr/>
    </dgm:pt>
    <dgm:pt modelId="{770DE677-F9F6-431D-830C-84AB6D62D67C}" type="pres">
      <dgm:prSet presAssocID="{A61DEA8A-C45F-4809-AAC1-A0F0693E69FA}" presName="node" presStyleLbl="node1" presStyleIdx="0" presStyleCnt="5">
        <dgm:presLayoutVars>
          <dgm:bulletEnabled val="1"/>
        </dgm:presLayoutVars>
      </dgm:prSet>
      <dgm:spPr/>
    </dgm:pt>
    <dgm:pt modelId="{0E568193-1282-4A9D-977D-B9800D284456}" type="pres">
      <dgm:prSet presAssocID="{DAE2EAC3-4A2F-40C6-998D-0048D4F90852}" presName="sibTrans" presStyleLbl="sibTrans1D1" presStyleIdx="0" presStyleCnt="4"/>
      <dgm:spPr/>
    </dgm:pt>
    <dgm:pt modelId="{8A510C4C-E31C-4875-801D-83673C42CFDF}" type="pres">
      <dgm:prSet presAssocID="{DAE2EAC3-4A2F-40C6-998D-0048D4F90852}" presName="connectorText" presStyleLbl="sibTrans1D1" presStyleIdx="0" presStyleCnt="4"/>
      <dgm:spPr/>
    </dgm:pt>
    <dgm:pt modelId="{B2C13656-2E52-4BE0-BAC5-3BBF0521BF32}" type="pres">
      <dgm:prSet presAssocID="{F3CD8BE3-1057-4B52-BFDF-4A4D4BC5CA16}" presName="node" presStyleLbl="node1" presStyleIdx="1" presStyleCnt="5">
        <dgm:presLayoutVars>
          <dgm:bulletEnabled val="1"/>
        </dgm:presLayoutVars>
      </dgm:prSet>
      <dgm:spPr/>
    </dgm:pt>
    <dgm:pt modelId="{3ED6FAB5-258D-47A7-A996-5D73164D5DB9}" type="pres">
      <dgm:prSet presAssocID="{EF3B7103-542D-47CD-88B4-F59E0FB80102}" presName="sibTrans" presStyleLbl="sibTrans1D1" presStyleIdx="1" presStyleCnt="4"/>
      <dgm:spPr/>
    </dgm:pt>
    <dgm:pt modelId="{393CC352-7E1B-4540-ADF1-2D70A7C742BC}" type="pres">
      <dgm:prSet presAssocID="{EF3B7103-542D-47CD-88B4-F59E0FB80102}" presName="connectorText" presStyleLbl="sibTrans1D1" presStyleIdx="1" presStyleCnt="4"/>
      <dgm:spPr/>
    </dgm:pt>
    <dgm:pt modelId="{A534C619-2228-4D54-803C-02E4ECC8146A}" type="pres">
      <dgm:prSet presAssocID="{49817CC4-C8A8-4A86-AB9F-23341ED701D5}" presName="node" presStyleLbl="node1" presStyleIdx="2" presStyleCnt="5">
        <dgm:presLayoutVars>
          <dgm:bulletEnabled val="1"/>
        </dgm:presLayoutVars>
      </dgm:prSet>
      <dgm:spPr/>
    </dgm:pt>
    <dgm:pt modelId="{1F8B62AD-2D0A-4075-B299-A324D5EA8384}" type="pres">
      <dgm:prSet presAssocID="{9F669F0E-FD1F-4DB4-9DB4-E22CFF4D0393}" presName="sibTrans" presStyleLbl="sibTrans1D1" presStyleIdx="2" presStyleCnt="4"/>
      <dgm:spPr/>
    </dgm:pt>
    <dgm:pt modelId="{EE6E41BA-8AF7-4E63-B1E9-BC987BA35806}" type="pres">
      <dgm:prSet presAssocID="{9F669F0E-FD1F-4DB4-9DB4-E22CFF4D0393}" presName="connectorText" presStyleLbl="sibTrans1D1" presStyleIdx="2" presStyleCnt="4"/>
      <dgm:spPr/>
    </dgm:pt>
    <dgm:pt modelId="{63A74BC7-4C30-4C2F-A7F8-76085867E6B3}" type="pres">
      <dgm:prSet presAssocID="{E8894A60-90EB-460F-AA44-9560BFCE31C7}" presName="node" presStyleLbl="node1" presStyleIdx="3" presStyleCnt="5">
        <dgm:presLayoutVars>
          <dgm:bulletEnabled val="1"/>
        </dgm:presLayoutVars>
      </dgm:prSet>
      <dgm:spPr/>
    </dgm:pt>
    <dgm:pt modelId="{170458ED-303D-496B-A8D0-ACAAC96F3AB1}" type="pres">
      <dgm:prSet presAssocID="{EBA15D79-462A-4596-BFF1-97ACD8B2F352}" presName="sibTrans" presStyleLbl="sibTrans1D1" presStyleIdx="3" presStyleCnt="4"/>
      <dgm:spPr/>
    </dgm:pt>
    <dgm:pt modelId="{3EE0F86F-6243-4152-A4C7-9093A62BF92A}" type="pres">
      <dgm:prSet presAssocID="{EBA15D79-462A-4596-BFF1-97ACD8B2F352}" presName="connectorText" presStyleLbl="sibTrans1D1" presStyleIdx="3" presStyleCnt="4"/>
      <dgm:spPr/>
    </dgm:pt>
    <dgm:pt modelId="{F4D4B22D-68E0-4F70-9CC0-D2092DA4E7F5}" type="pres">
      <dgm:prSet presAssocID="{2750A074-E2BB-42BE-96B5-62DBFB6F2ED8}" presName="node" presStyleLbl="node1" presStyleIdx="4" presStyleCnt="5">
        <dgm:presLayoutVars>
          <dgm:bulletEnabled val="1"/>
        </dgm:presLayoutVars>
      </dgm:prSet>
      <dgm:spPr/>
    </dgm:pt>
  </dgm:ptLst>
  <dgm:cxnLst>
    <dgm:cxn modelId="{DD71D203-38E7-4159-A625-7C6C1FECA296}" type="presOf" srcId="{F3CD8BE3-1057-4B52-BFDF-4A4D4BC5CA16}" destId="{B2C13656-2E52-4BE0-BAC5-3BBF0521BF32}" srcOrd="0" destOrd="0" presId="urn:microsoft.com/office/officeart/2016/7/layout/RepeatingBendingProcessNew"/>
    <dgm:cxn modelId="{F6D3B40C-5708-4978-9131-021E887A0C21}" type="presOf" srcId="{A61DEA8A-C45F-4809-AAC1-A0F0693E69FA}" destId="{770DE677-F9F6-431D-830C-84AB6D62D67C}" srcOrd="0" destOrd="0" presId="urn:microsoft.com/office/officeart/2016/7/layout/RepeatingBendingProcessNew"/>
    <dgm:cxn modelId="{53348225-915E-4818-AA0A-12D4A0A72409}" type="presOf" srcId="{9F669F0E-FD1F-4DB4-9DB4-E22CFF4D0393}" destId="{1F8B62AD-2D0A-4075-B299-A324D5EA8384}" srcOrd="0" destOrd="0" presId="urn:microsoft.com/office/officeart/2016/7/layout/RepeatingBendingProcessNew"/>
    <dgm:cxn modelId="{F3716D26-B239-4DE7-B6B2-7A587C7CB0A4}" type="presOf" srcId="{73711A8A-99DA-46D0-9C99-C02B2078E4B5}" destId="{49F46D66-A371-4D05-9A14-DFB2687ACF5F}" srcOrd="0" destOrd="0" presId="urn:microsoft.com/office/officeart/2016/7/layout/RepeatingBendingProcessNew"/>
    <dgm:cxn modelId="{5230EB27-C914-4D20-A839-32923CF319C8}" srcId="{73711A8A-99DA-46D0-9C99-C02B2078E4B5}" destId="{2750A074-E2BB-42BE-96B5-62DBFB6F2ED8}" srcOrd="4" destOrd="0" parTransId="{52CFBF86-728F-4E1D-91F8-E139C0F42633}" sibTransId="{7774F209-2455-4C3B-A353-08B9B9C4DD43}"/>
    <dgm:cxn modelId="{2FFDC229-9918-49BA-861B-6EB6B9D53CAB}" type="presOf" srcId="{E8894A60-90EB-460F-AA44-9560BFCE31C7}" destId="{63A74BC7-4C30-4C2F-A7F8-76085867E6B3}" srcOrd="0" destOrd="0" presId="urn:microsoft.com/office/officeart/2016/7/layout/RepeatingBendingProcessNew"/>
    <dgm:cxn modelId="{71272C2A-6817-475A-AAE3-6868F8358417}" type="presOf" srcId="{EBA15D79-462A-4596-BFF1-97ACD8B2F352}" destId="{3EE0F86F-6243-4152-A4C7-9093A62BF92A}" srcOrd="1" destOrd="0" presId="urn:microsoft.com/office/officeart/2016/7/layout/RepeatingBendingProcessNew"/>
    <dgm:cxn modelId="{AA5F9230-8007-48AB-9194-D4BCAB7B8DD0}" type="presOf" srcId="{2750A074-E2BB-42BE-96B5-62DBFB6F2ED8}" destId="{F4D4B22D-68E0-4F70-9CC0-D2092DA4E7F5}" srcOrd="0" destOrd="0" presId="urn:microsoft.com/office/officeart/2016/7/layout/RepeatingBendingProcessNew"/>
    <dgm:cxn modelId="{29541C6C-69C5-4883-9419-C61C5D769943}" type="presOf" srcId="{9F669F0E-FD1F-4DB4-9DB4-E22CFF4D0393}" destId="{EE6E41BA-8AF7-4E63-B1E9-BC987BA35806}" srcOrd="1" destOrd="0" presId="urn:microsoft.com/office/officeart/2016/7/layout/RepeatingBendingProcessNew"/>
    <dgm:cxn modelId="{CD6F5E6D-F86B-4643-8BB1-098BF512C4DA}" srcId="{73711A8A-99DA-46D0-9C99-C02B2078E4B5}" destId="{E8894A60-90EB-460F-AA44-9560BFCE31C7}" srcOrd="3" destOrd="0" parTransId="{7F7214EF-D5F1-4442-9CE3-CC85E2C3D95F}" sibTransId="{EBA15D79-462A-4596-BFF1-97ACD8B2F352}"/>
    <dgm:cxn modelId="{22C6516E-C501-4819-B35F-05425187505F}" srcId="{73711A8A-99DA-46D0-9C99-C02B2078E4B5}" destId="{A61DEA8A-C45F-4809-AAC1-A0F0693E69FA}" srcOrd="0" destOrd="0" parTransId="{C3794A2E-D92B-46C5-A3F7-FF85B53610C6}" sibTransId="{DAE2EAC3-4A2F-40C6-998D-0048D4F90852}"/>
    <dgm:cxn modelId="{1D6FCD54-BFF5-468E-AAB5-ACEFA28BA5C5}" type="presOf" srcId="{DAE2EAC3-4A2F-40C6-998D-0048D4F90852}" destId="{8A510C4C-E31C-4875-801D-83673C42CFDF}" srcOrd="1" destOrd="0" presId="urn:microsoft.com/office/officeart/2016/7/layout/RepeatingBendingProcessNew"/>
    <dgm:cxn modelId="{0C8AAA95-DD61-4AD7-82E5-73D6D09D2630}" type="presOf" srcId="{DAE2EAC3-4A2F-40C6-998D-0048D4F90852}" destId="{0E568193-1282-4A9D-977D-B9800D284456}" srcOrd="0" destOrd="0" presId="urn:microsoft.com/office/officeart/2016/7/layout/RepeatingBendingProcessNew"/>
    <dgm:cxn modelId="{18A63CAC-02EE-424B-8B18-4F01D9B1F7D7}" type="presOf" srcId="{EF3B7103-542D-47CD-88B4-F59E0FB80102}" destId="{393CC352-7E1B-4540-ADF1-2D70A7C742BC}" srcOrd="1" destOrd="0" presId="urn:microsoft.com/office/officeart/2016/7/layout/RepeatingBendingProcessNew"/>
    <dgm:cxn modelId="{999E95AC-91C9-4E55-8DCB-41962EAD1642}" srcId="{73711A8A-99DA-46D0-9C99-C02B2078E4B5}" destId="{49817CC4-C8A8-4A86-AB9F-23341ED701D5}" srcOrd="2" destOrd="0" parTransId="{33048193-E950-49AF-8C7E-D61A2F5A5AB9}" sibTransId="{9F669F0E-FD1F-4DB4-9DB4-E22CFF4D0393}"/>
    <dgm:cxn modelId="{8089DAAF-A97E-487A-8890-B1EEE0E80CF8}" srcId="{73711A8A-99DA-46D0-9C99-C02B2078E4B5}" destId="{F3CD8BE3-1057-4B52-BFDF-4A4D4BC5CA16}" srcOrd="1" destOrd="0" parTransId="{F15C55A0-FA25-45AD-B48B-2CDBE937DDCE}" sibTransId="{EF3B7103-542D-47CD-88B4-F59E0FB80102}"/>
    <dgm:cxn modelId="{02D489CE-B061-44D7-B535-9DC162FFFA36}" type="presOf" srcId="{EF3B7103-542D-47CD-88B4-F59E0FB80102}" destId="{3ED6FAB5-258D-47A7-A996-5D73164D5DB9}" srcOrd="0" destOrd="0" presId="urn:microsoft.com/office/officeart/2016/7/layout/RepeatingBendingProcessNew"/>
    <dgm:cxn modelId="{2703B3EF-1EF8-458E-BB50-2A3C00B9D428}" type="presOf" srcId="{49817CC4-C8A8-4A86-AB9F-23341ED701D5}" destId="{A534C619-2228-4D54-803C-02E4ECC8146A}" srcOrd="0" destOrd="0" presId="urn:microsoft.com/office/officeart/2016/7/layout/RepeatingBendingProcessNew"/>
    <dgm:cxn modelId="{1CE903FB-879B-40F7-85CF-0B64E3C601E6}" type="presOf" srcId="{EBA15D79-462A-4596-BFF1-97ACD8B2F352}" destId="{170458ED-303D-496B-A8D0-ACAAC96F3AB1}" srcOrd="0" destOrd="0" presId="urn:microsoft.com/office/officeart/2016/7/layout/RepeatingBendingProcessNew"/>
    <dgm:cxn modelId="{BDA6AE8E-D27A-4417-ADD6-EBC3CA7798A0}" type="presParOf" srcId="{49F46D66-A371-4D05-9A14-DFB2687ACF5F}" destId="{770DE677-F9F6-431D-830C-84AB6D62D67C}" srcOrd="0" destOrd="0" presId="urn:microsoft.com/office/officeart/2016/7/layout/RepeatingBendingProcessNew"/>
    <dgm:cxn modelId="{F9254BEF-DE32-406E-A703-91A342B6857C}" type="presParOf" srcId="{49F46D66-A371-4D05-9A14-DFB2687ACF5F}" destId="{0E568193-1282-4A9D-977D-B9800D284456}" srcOrd="1" destOrd="0" presId="urn:microsoft.com/office/officeart/2016/7/layout/RepeatingBendingProcessNew"/>
    <dgm:cxn modelId="{8D822D24-4F0A-4D20-AD61-8E4AC0F2F57B}" type="presParOf" srcId="{0E568193-1282-4A9D-977D-B9800D284456}" destId="{8A510C4C-E31C-4875-801D-83673C42CFDF}" srcOrd="0" destOrd="0" presId="urn:microsoft.com/office/officeart/2016/7/layout/RepeatingBendingProcessNew"/>
    <dgm:cxn modelId="{954479C4-D38F-4562-9F0C-050BD4FB80EC}" type="presParOf" srcId="{49F46D66-A371-4D05-9A14-DFB2687ACF5F}" destId="{B2C13656-2E52-4BE0-BAC5-3BBF0521BF32}" srcOrd="2" destOrd="0" presId="urn:microsoft.com/office/officeart/2016/7/layout/RepeatingBendingProcessNew"/>
    <dgm:cxn modelId="{356E1838-6411-41E5-BADA-6DF05B67E172}" type="presParOf" srcId="{49F46D66-A371-4D05-9A14-DFB2687ACF5F}" destId="{3ED6FAB5-258D-47A7-A996-5D73164D5DB9}" srcOrd="3" destOrd="0" presId="urn:microsoft.com/office/officeart/2016/7/layout/RepeatingBendingProcessNew"/>
    <dgm:cxn modelId="{F6E9E1D8-5CB9-4B8D-83C1-3CF228C7F9AC}" type="presParOf" srcId="{3ED6FAB5-258D-47A7-A996-5D73164D5DB9}" destId="{393CC352-7E1B-4540-ADF1-2D70A7C742BC}" srcOrd="0" destOrd="0" presId="urn:microsoft.com/office/officeart/2016/7/layout/RepeatingBendingProcessNew"/>
    <dgm:cxn modelId="{BB064548-436A-4DF4-8444-A4CBBA0B6A7C}" type="presParOf" srcId="{49F46D66-A371-4D05-9A14-DFB2687ACF5F}" destId="{A534C619-2228-4D54-803C-02E4ECC8146A}" srcOrd="4" destOrd="0" presId="urn:microsoft.com/office/officeart/2016/7/layout/RepeatingBendingProcessNew"/>
    <dgm:cxn modelId="{6636CA55-DC86-40B0-B1BF-69348CCFFCC5}" type="presParOf" srcId="{49F46D66-A371-4D05-9A14-DFB2687ACF5F}" destId="{1F8B62AD-2D0A-4075-B299-A324D5EA8384}" srcOrd="5" destOrd="0" presId="urn:microsoft.com/office/officeart/2016/7/layout/RepeatingBendingProcessNew"/>
    <dgm:cxn modelId="{C06CC59A-307F-433A-972F-ADBCAE2240A1}" type="presParOf" srcId="{1F8B62AD-2D0A-4075-B299-A324D5EA8384}" destId="{EE6E41BA-8AF7-4E63-B1E9-BC987BA35806}" srcOrd="0" destOrd="0" presId="urn:microsoft.com/office/officeart/2016/7/layout/RepeatingBendingProcessNew"/>
    <dgm:cxn modelId="{5346230A-1A98-4C71-BA19-3F7F379EFF85}" type="presParOf" srcId="{49F46D66-A371-4D05-9A14-DFB2687ACF5F}" destId="{63A74BC7-4C30-4C2F-A7F8-76085867E6B3}" srcOrd="6" destOrd="0" presId="urn:microsoft.com/office/officeart/2016/7/layout/RepeatingBendingProcessNew"/>
    <dgm:cxn modelId="{5D7358F6-002F-4872-8809-D03967010183}" type="presParOf" srcId="{49F46D66-A371-4D05-9A14-DFB2687ACF5F}" destId="{170458ED-303D-496B-A8D0-ACAAC96F3AB1}" srcOrd="7" destOrd="0" presId="urn:microsoft.com/office/officeart/2016/7/layout/RepeatingBendingProcessNew"/>
    <dgm:cxn modelId="{2A2A6B1F-8BC3-4DED-8102-AB6BF3A8A352}" type="presParOf" srcId="{170458ED-303D-496B-A8D0-ACAAC96F3AB1}" destId="{3EE0F86F-6243-4152-A4C7-9093A62BF92A}" srcOrd="0" destOrd="0" presId="urn:microsoft.com/office/officeart/2016/7/layout/RepeatingBendingProcessNew"/>
    <dgm:cxn modelId="{C3955DD9-C444-4F5B-AB5A-36C64DC63B3D}" type="presParOf" srcId="{49F46D66-A371-4D05-9A14-DFB2687ACF5F}" destId="{F4D4B22D-68E0-4F70-9CC0-D2092DA4E7F5}"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68193-1282-4A9D-977D-B9800D284456}">
      <dsp:nvSpPr>
        <dsp:cNvPr id="0" name=""/>
        <dsp:cNvSpPr/>
      </dsp:nvSpPr>
      <dsp:spPr>
        <a:xfrm>
          <a:off x="2281766" y="985142"/>
          <a:ext cx="492345" cy="91440"/>
        </a:xfrm>
        <a:custGeom>
          <a:avLst/>
          <a:gdLst/>
          <a:ahLst/>
          <a:cxnLst/>
          <a:rect l="0" t="0" r="0" b="0"/>
          <a:pathLst>
            <a:path>
              <a:moveTo>
                <a:pt x="0" y="45720"/>
              </a:moveTo>
              <a:lnTo>
                <a:pt x="49234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4865" y="1028245"/>
        <a:ext cx="26147" cy="5234"/>
      </dsp:txXfrm>
    </dsp:sp>
    <dsp:sp modelId="{770DE677-F9F6-431D-830C-84AB6D62D67C}">
      <dsp:nvSpPr>
        <dsp:cNvPr id="0" name=""/>
        <dsp:cNvSpPr/>
      </dsp:nvSpPr>
      <dsp:spPr>
        <a:xfrm>
          <a:off x="9890" y="348759"/>
          <a:ext cx="2273675" cy="1364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12" tIns="116947" rIns="111412" bIns="116947" numCol="1" spcCol="1270" anchor="ctr" anchorCtr="0">
          <a:noAutofit/>
        </a:bodyPr>
        <a:lstStyle/>
        <a:p>
          <a:pPr marL="0" lvl="0" indent="0" algn="ctr" defTabSz="533400">
            <a:lnSpc>
              <a:spcPct val="90000"/>
            </a:lnSpc>
            <a:spcBef>
              <a:spcPct val="0"/>
            </a:spcBef>
            <a:spcAft>
              <a:spcPct val="35000"/>
            </a:spcAft>
            <a:buNone/>
          </a:pPr>
          <a:r>
            <a:rPr lang="en-GB" sz="1200" kern="1200"/>
            <a:t>Relationships education is </a:t>
          </a:r>
          <a:r>
            <a:rPr lang="en-GB" sz="1200" b="1" kern="1200"/>
            <a:t>statutory</a:t>
          </a:r>
          <a:r>
            <a:rPr lang="en-GB" sz="1200" kern="1200"/>
            <a:t> in all primary schools in England. In line with government guidance.</a:t>
          </a:r>
          <a:endParaRPr lang="en-US" sz="1200" kern="1200"/>
        </a:p>
      </dsp:txBody>
      <dsp:txXfrm>
        <a:off x="9890" y="348759"/>
        <a:ext cx="2273675" cy="1364205"/>
      </dsp:txXfrm>
    </dsp:sp>
    <dsp:sp modelId="{3ED6FAB5-258D-47A7-A996-5D73164D5DB9}">
      <dsp:nvSpPr>
        <dsp:cNvPr id="0" name=""/>
        <dsp:cNvSpPr/>
      </dsp:nvSpPr>
      <dsp:spPr>
        <a:xfrm>
          <a:off x="5078387" y="985142"/>
          <a:ext cx="492345" cy="91440"/>
        </a:xfrm>
        <a:custGeom>
          <a:avLst/>
          <a:gdLst/>
          <a:ahLst/>
          <a:cxnLst/>
          <a:rect l="0" t="0" r="0" b="0"/>
          <a:pathLst>
            <a:path>
              <a:moveTo>
                <a:pt x="0" y="45720"/>
              </a:moveTo>
              <a:lnTo>
                <a:pt x="49234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1486" y="1028245"/>
        <a:ext cx="26147" cy="5234"/>
      </dsp:txXfrm>
    </dsp:sp>
    <dsp:sp modelId="{B2C13656-2E52-4BE0-BAC5-3BBF0521BF32}">
      <dsp:nvSpPr>
        <dsp:cNvPr id="0" name=""/>
        <dsp:cNvSpPr/>
      </dsp:nvSpPr>
      <dsp:spPr>
        <a:xfrm>
          <a:off x="2806512" y="348759"/>
          <a:ext cx="2273675" cy="13642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12" tIns="116947" rIns="111412" bIns="116947" numCol="1" spcCol="1270" anchor="ctr" anchorCtr="0">
          <a:noAutofit/>
        </a:bodyPr>
        <a:lstStyle/>
        <a:p>
          <a:pPr marL="0" lvl="0" indent="0" algn="ctr" defTabSz="533400">
            <a:lnSpc>
              <a:spcPct val="90000"/>
            </a:lnSpc>
            <a:spcBef>
              <a:spcPct val="0"/>
            </a:spcBef>
            <a:spcAft>
              <a:spcPct val="35000"/>
            </a:spcAft>
            <a:buNone/>
          </a:pPr>
          <a:r>
            <a:rPr lang="en-GB" sz="1200" kern="1200"/>
            <a:t>We will continue delivering the Christopher Winter’s Programme. CWP's success is based on a thorough understanding of what constitutes effective teaching and learning for both teachers and pupils. They have been awarded the Award for Excellence in SRE.</a:t>
          </a:r>
          <a:endParaRPr lang="en-US" sz="1200" kern="1200"/>
        </a:p>
      </dsp:txBody>
      <dsp:txXfrm>
        <a:off x="2806512" y="348759"/>
        <a:ext cx="2273675" cy="1364205"/>
      </dsp:txXfrm>
    </dsp:sp>
    <dsp:sp modelId="{1F8B62AD-2D0A-4075-B299-A324D5EA8384}">
      <dsp:nvSpPr>
        <dsp:cNvPr id="0" name=""/>
        <dsp:cNvSpPr/>
      </dsp:nvSpPr>
      <dsp:spPr>
        <a:xfrm>
          <a:off x="1146728" y="1711165"/>
          <a:ext cx="5593242" cy="492345"/>
        </a:xfrm>
        <a:custGeom>
          <a:avLst/>
          <a:gdLst/>
          <a:ahLst/>
          <a:cxnLst/>
          <a:rect l="0" t="0" r="0" b="0"/>
          <a:pathLst>
            <a:path>
              <a:moveTo>
                <a:pt x="5593242" y="0"/>
              </a:moveTo>
              <a:lnTo>
                <a:pt x="5593242" y="263272"/>
              </a:lnTo>
              <a:lnTo>
                <a:pt x="0" y="263272"/>
              </a:lnTo>
              <a:lnTo>
                <a:pt x="0" y="49234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909" y="1954720"/>
        <a:ext cx="280881" cy="5234"/>
      </dsp:txXfrm>
    </dsp:sp>
    <dsp:sp modelId="{A534C619-2228-4D54-803C-02E4ECC8146A}">
      <dsp:nvSpPr>
        <dsp:cNvPr id="0" name=""/>
        <dsp:cNvSpPr/>
      </dsp:nvSpPr>
      <dsp:spPr>
        <a:xfrm>
          <a:off x="5603133" y="348759"/>
          <a:ext cx="2273675" cy="13642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12" tIns="116947" rIns="111412" bIns="116947" numCol="1" spcCol="1270" anchor="ctr" anchorCtr="0">
          <a:noAutofit/>
        </a:bodyPr>
        <a:lstStyle/>
        <a:p>
          <a:pPr marL="0" lvl="0" indent="0" algn="ctr" defTabSz="533400">
            <a:lnSpc>
              <a:spcPct val="90000"/>
            </a:lnSpc>
            <a:spcBef>
              <a:spcPct val="0"/>
            </a:spcBef>
            <a:spcAft>
              <a:spcPct val="35000"/>
            </a:spcAft>
            <a:buNone/>
          </a:pPr>
          <a:r>
            <a:rPr lang="en-GB" sz="1200" kern="1200"/>
            <a:t>A video of frequently asked questions is available on the Christopher Winters Project Website.</a:t>
          </a:r>
          <a:endParaRPr lang="en-US" sz="1200" kern="1200"/>
        </a:p>
      </dsp:txBody>
      <dsp:txXfrm>
        <a:off x="5603133" y="348759"/>
        <a:ext cx="2273675" cy="1364205"/>
      </dsp:txXfrm>
    </dsp:sp>
    <dsp:sp modelId="{170458ED-303D-496B-A8D0-ACAAC96F3AB1}">
      <dsp:nvSpPr>
        <dsp:cNvPr id="0" name=""/>
        <dsp:cNvSpPr/>
      </dsp:nvSpPr>
      <dsp:spPr>
        <a:xfrm>
          <a:off x="2281766" y="2872293"/>
          <a:ext cx="492345" cy="91440"/>
        </a:xfrm>
        <a:custGeom>
          <a:avLst/>
          <a:gdLst/>
          <a:ahLst/>
          <a:cxnLst/>
          <a:rect l="0" t="0" r="0" b="0"/>
          <a:pathLst>
            <a:path>
              <a:moveTo>
                <a:pt x="0" y="45720"/>
              </a:moveTo>
              <a:lnTo>
                <a:pt x="49234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4865" y="2915396"/>
        <a:ext cx="26147" cy="5234"/>
      </dsp:txXfrm>
    </dsp:sp>
    <dsp:sp modelId="{63A74BC7-4C30-4C2F-A7F8-76085867E6B3}">
      <dsp:nvSpPr>
        <dsp:cNvPr id="0" name=""/>
        <dsp:cNvSpPr/>
      </dsp:nvSpPr>
      <dsp:spPr>
        <a:xfrm>
          <a:off x="9890" y="2235910"/>
          <a:ext cx="2273675" cy="13642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12" tIns="116947" rIns="111412" bIns="116947" numCol="1" spcCol="1270" anchor="ctr" anchorCtr="0">
          <a:noAutofit/>
        </a:bodyPr>
        <a:lstStyle/>
        <a:p>
          <a:pPr marL="0" lvl="0" indent="0" algn="ctr" defTabSz="533400">
            <a:lnSpc>
              <a:spcPct val="90000"/>
            </a:lnSpc>
            <a:spcBef>
              <a:spcPct val="0"/>
            </a:spcBef>
            <a:spcAft>
              <a:spcPct val="35000"/>
            </a:spcAft>
            <a:buNone/>
          </a:pPr>
          <a:r>
            <a:rPr lang="en-GB" sz="1200" kern="1200"/>
            <a:t>Lessons are delivered in the Summer Term 2</a:t>
          </a:r>
          <a:endParaRPr lang="en-US" sz="1200" kern="1200"/>
        </a:p>
      </dsp:txBody>
      <dsp:txXfrm>
        <a:off x="9890" y="2235910"/>
        <a:ext cx="2273675" cy="1364205"/>
      </dsp:txXfrm>
    </dsp:sp>
    <dsp:sp modelId="{F4D4B22D-68E0-4F70-9CC0-D2092DA4E7F5}">
      <dsp:nvSpPr>
        <dsp:cNvPr id="0" name=""/>
        <dsp:cNvSpPr/>
      </dsp:nvSpPr>
      <dsp:spPr>
        <a:xfrm>
          <a:off x="2806512" y="2235910"/>
          <a:ext cx="2273675" cy="13642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12" tIns="116947" rIns="111412" bIns="116947" numCol="1" spcCol="1270" anchor="ctr" anchorCtr="0">
          <a:noAutofit/>
        </a:bodyPr>
        <a:lstStyle/>
        <a:p>
          <a:pPr marL="0" lvl="0" indent="0" algn="ctr" defTabSz="533400">
            <a:lnSpc>
              <a:spcPct val="90000"/>
            </a:lnSpc>
            <a:spcBef>
              <a:spcPct val="0"/>
            </a:spcBef>
            <a:spcAft>
              <a:spcPct val="35000"/>
            </a:spcAft>
            <a:buNone/>
          </a:pPr>
          <a:r>
            <a:rPr lang="en-GB" sz="1200" kern="1200"/>
            <a:t>The focus is on science and changes and an overview of all lessons is available on our website in addition to a video of FAQs.</a:t>
          </a:r>
          <a:endParaRPr lang="en-US" sz="1200" kern="1200"/>
        </a:p>
      </dsp:txBody>
      <dsp:txXfrm>
        <a:off x="2806512" y="2235910"/>
        <a:ext cx="2273675" cy="136420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EA7D39E-9F8B-97C2-41A8-E17D393A1734}"/>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2771" name="Rectangle 3">
            <a:extLst>
              <a:ext uri="{FF2B5EF4-FFF2-40B4-BE49-F238E27FC236}">
                <a16:creationId xmlns:a16="http://schemas.microsoft.com/office/drawing/2014/main" id="{0191EFDB-7CC2-C0CF-29DF-593ADE6D5A22}"/>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bodyPr>
          <a:lstStyle>
            <a:lvl1pPr algn="r" defTabSz="914291" eaLnBrk="1" hangingPunct="1">
              <a:defRPr sz="1200">
                <a:latin typeface="Arial" charset="0"/>
              </a:defRPr>
            </a:lvl1pPr>
          </a:lstStyle>
          <a:p>
            <a:pPr>
              <a:defRPr/>
            </a:pPr>
            <a:endParaRPr lang="en-US" altLang="en-US"/>
          </a:p>
        </p:txBody>
      </p:sp>
      <p:sp>
        <p:nvSpPr>
          <p:cNvPr id="32772" name="Rectangle 4">
            <a:extLst>
              <a:ext uri="{FF2B5EF4-FFF2-40B4-BE49-F238E27FC236}">
                <a16:creationId xmlns:a16="http://schemas.microsoft.com/office/drawing/2014/main" id="{11069F2A-F709-12EB-08DE-15704290DA68}"/>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b"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2773" name="Rectangle 5">
            <a:extLst>
              <a:ext uri="{FF2B5EF4-FFF2-40B4-BE49-F238E27FC236}">
                <a16:creationId xmlns:a16="http://schemas.microsoft.com/office/drawing/2014/main" id="{F721230A-4491-C8EC-846F-6D294A078262}"/>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b" anchorCtr="0" compatLnSpc="1">
            <a:prstTxWarp prst="textNoShape">
              <a:avLst/>
            </a:prstTxWarp>
          </a:bodyPr>
          <a:lstStyle>
            <a:lvl1pPr algn="r" defTabSz="912813" eaLnBrk="1" hangingPunct="1">
              <a:defRPr sz="1200"/>
            </a:lvl1pPr>
          </a:lstStyle>
          <a:p>
            <a:fld id="{974A757A-A669-42CA-BD52-DCD4C7A32E9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06:46:15.712"/>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13:08:32.433"/>
    </inkml:context>
    <inkml:brush xml:id="br0">
      <inkml:brushProperty name="width" value="0.06667" units="cm"/>
      <inkml:brushProperty name="height" value="0.06667" units="cm"/>
      <inkml:brushProperty name="fitToCurve" value="1"/>
    </inkml:brush>
  </inkml:definitions>
  <inkml:trace contextRef="#ctx0" brushRef="#br0">38-304</inkml:trace>
  <inkml:trace contextRef="#ctx0" brushRef="#br0" timeOffset="218.4">38-304</inkml:trace>
  <inkml:trace contextRef="#ctx0" brushRef="#br0" timeOffset="1154.4">0 0</inkml:trace>
  <inkml:trace contextRef="#ctx0" brushRef="#br0" timeOffset="125139.2">-38-152</inkml:trace>
  <inkml:trace contextRef="#ctx0" brushRef="#br0" timeOffset="-2246.4">1744-379</inkml:trace>
  <inkml:trace contextRef="#ctx0" brushRef="#br0" timeOffset="112202.2">1516-417</inkml:trace>
  <inkml:trace contextRef="#ctx0" brushRef="#br0" timeOffset="112966.6">1516-417</inkml:trace>
  <inkml:trace contextRef="#ctx0" brushRef="#br0" timeOffset="122268.8">1099-531</inkml:trace>
  <inkml:trace contextRef="#ctx0" brushRef="#br0" timeOffset="122924">1137-379</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13:32:14.159"/>
    </inkml:context>
    <inkml:brush xml:id="br0">
      <inkml:brushProperty name="width" value="0.06667" units="cm"/>
      <inkml:brushProperty name="height" value="0.06667" units="cm"/>
      <inkml:brushProperty name="fitToCurve" value="1"/>
    </inkml:brush>
  </inkml:definitions>
  <inkml:trace contextRef="#ctx0" brushRef="#br0">0 0</inkml:trace>
  <inkml:trace contextRef="#ctx0" brushRef="#br0" timeOffset="192">0 0</inkml:trace>
  <inkml:trace contextRef="#ctx0" brushRef="#br0" timeOffset="344">0 0</inkml:trace>
  <inkml:trace contextRef="#ctx0" brushRef="#br0" timeOffset="1406.2">0 0</inkml:trace>
  <inkml:trace contextRef="#ctx0" brushRef="#br0" timeOffset="1219">0 0</inkml:trace>
  <inkml:trace contextRef="#ctx0" brushRef="#br0" timeOffset="664">0 0</inkml:trace>
  <inkml:trace contextRef="#ctx0" brushRef="#br0" timeOffset="1577.8">0 0</inkml:trace>
  <inkml:trace contextRef="#ctx0" brushRef="#br0" timeOffset="472">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13:43:55.413"/>
    </inkml:context>
    <inkml:brush xml:id="br0">
      <inkml:brushProperty name="width" value="0.06667" units="cm"/>
      <inkml:brushProperty name="height" value="0.06667" units="cm"/>
      <inkml:brushProperty name="fitToCurve" value="1"/>
    </inkml:brush>
  </inkml:definitions>
  <inkml:trace contextRef="#ctx0" brushRef="#br0">322-242,'0'0</inkml:trace>
  <inkml:trace contextRef="#ctx0" brushRef="#br0" timeOffset="-593.8">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13:54:38.795"/>
    </inkml:context>
    <inkml:brush xml:id="br0">
      <inkml:brushProperty name="width" value="0.06667" units="cm"/>
      <inkml:brushProperty name="height" value="0.06667" units="cm"/>
      <inkml:brushProperty name="fitToCurve" value="1"/>
    </inkml:brush>
  </inkml:definitions>
  <inkml:trace contextRef="#ctx0" brushRef="#br0">-910-37</inkml:trace>
  <inkml:trace contextRef="#ctx0" brushRef="#br0" timeOffset="-3900">0 0</inkml:trace>
  <inkml:trace contextRef="#ctx0" brushRef="#br0" timeOffset="-3276">0 0</inkml:trace>
  <inkml:trace contextRef="#ctx0" brushRef="#br0" timeOffset="2001">-38 38,'-38'-38</inkml:trace>
  <inkml:trace contextRef="#ctx0" brushRef="#br0" timeOffset="1170">-38 38</inkml:trace>
  <inkml:trace contextRef="#ctx0" brushRef="#br0" timeOffset="1401">-38 38</inkml:trace>
  <inkml:trace contextRef="#ctx0" brushRef="#br0" timeOffset="608.4">152 76,'38'0</inkml:trace>
  <inkml:trace contextRef="#ctx0" brushRef="#br0" timeOffset="2273">-76 0</inkml:trace>
  <inkml:trace contextRef="#ctx0" brushRef="#br0" timeOffset="2505">-76 0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4T15:03:22.299"/>
    </inkml:context>
    <inkml:brush xml:id="br0">
      <inkml:brushProperty name="width" value="0.06667" units="cm"/>
      <inkml:brushProperty name="height" value="0.06667" units="cm"/>
      <inkml:brushProperty name="fitToCurve" value="1"/>
    </inkml:brush>
  </inkml:definitions>
  <inkml:trace contextRef="#ctx0" brushRef="#br0">-266-75</inkml:trace>
  <inkml:trace contextRef="#ctx0" brushRef="#br0" timeOffset="468">-266-75</inkml:trace>
  <inkml:trace contextRef="#ctx0" brushRef="#br0" timeOffset="-2953">0 0</inkml:trace>
  <inkml:trace contextRef="#ctx0" brushRef="#br0" timeOffset="1045.2">151-113</inkml:trace>
  <inkml:trace contextRef="#ctx0" brushRef="#br0" timeOffset="1216.8">151-113</inkml:trace>
  <inkml:trace contextRef="#ctx0" brushRef="#br0" timeOffset="1419.6">151-113,'38'0</inkml:trace>
  <inkml:trace contextRef="#ctx0" brushRef="#br0" timeOffset="2059.19">189-113</inkml:trace>
  <inkml:trace contextRef="#ctx0" brushRef="#br0" timeOffset="2246.4">189-113</inkml:trace>
  <inkml:trace contextRef="#ctx0" brushRef="#br0" timeOffset="2605.19">189-113</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9-05T13:22:55.886"/>
    </inkml:context>
    <inkml:brush xml:id="br0">
      <inkml:brushProperty name="width" value="0.06667" units="cm"/>
      <inkml:brushProperty name="height" value="0.06667" units="cm"/>
      <inkml:brushProperty name="fitToCurve" value="1"/>
    </inkml:brush>
  </inkml:definitions>
  <inkml:trace contextRef="#ctx0" brushRef="#br0">304 3980</inkml:trace>
  <inkml:trace contextRef="#ctx0" brushRef="#br0" timeOffset="-195530.4">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CBE33C-D114-EF15-9512-BE24EBF0883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075" name="Rectangle 3">
            <a:extLst>
              <a:ext uri="{FF2B5EF4-FFF2-40B4-BE49-F238E27FC236}">
                <a16:creationId xmlns:a16="http://schemas.microsoft.com/office/drawing/2014/main" id="{61E3183F-F139-4F5B-E1FA-BDCCC31D30F8}"/>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bodyPr>
          <a:lstStyle>
            <a:lvl1pPr algn="r" defTabSz="914291" eaLnBrk="1" hangingPunct="1">
              <a:defRPr sz="1200">
                <a:latin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06C1FA76-57B0-8B39-1DDC-CC7E733CB35E}"/>
              </a:ext>
            </a:extLst>
          </p:cNvPr>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42BE9C5-7B31-5D80-775E-CB2315148E9C}"/>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B0E079BB-45AD-95BB-E964-9040F75FFD0C}"/>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b"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079" name="Rectangle 7">
            <a:extLst>
              <a:ext uri="{FF2B5EF4-FFF2-40B4-BE49-F238E27FC236}">
                <a16:creationId xmlns:a16="http://schemas.microsoft.com/office/drawing/2014/main" id="{3B21191F-0E8A-834A-A4CE-79F8E9CF3370}"/>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b" anchorCtr="0" compatLnSpc="1">
            <a:prstTxWarp prst="textNoShape">
              <a:avLst/>
            </a:prstTxWarp>
          </a:bodyPr>
          <a:lstStyle>
            <a:lvl1pPr algn="r" defTabSz="912813" eaLnBrk="1" hangingPunct="1">
              <a:defRPr sz="1200"/>
            </a:lvl1pPr>
          </a:lstStyle>
          <a:p>
            <a:fld id="{1DD8D35D-EA6E-4650-B606-7BBCAB1C5B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340AF8F-02AB-B02D-8B72-DACDC2526D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756D291E-74ED-41BB-9E8E-724414C41635}" type="slidenum">
              <a:rPr lang="en-US" altLang="en-US">
                <a:ea typeface="ヒラギノ角ゴ Pro W3" pitchFamily="-84" charset="-128"/>
              </a:rPr>
              <a:pPr/>
              <a:t>2</a:t>
            </a:fld>
            <a:endParaRPr lang="en-US" altLang="en-US">
              <a:ea typeface="ヒラギノ角ゴ Pro W3" pitchFamily="-84" charset="-128"/>
            </a:endParaRPr>
          </a:p>
        </p:txBody>
      </p:sp>
      <p:sp>
        <p:nvSpPr>
          <p:cNvPr id="9219" name="Rectangle 2">
            <a:extLst>
              <a:ext uri="{FF2B5EF4-FFF2-40B4-BE49-F238E27FC236}">
                <a16:creationId xmlns:a16="http://schemas.microsoft.com/office/drawing/2014/main" id="{7240CD7C-1D4F-9727-2E91-7BF5E0645BA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98AD2BC-DC1A-DE06-1D8B-DE0EA522D3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86997C-3C89-4581-99AC-B95580D6962B}" type="slidenum">
              <a:rPr lang="en-GB" smtClean="0"/>
              <a:pPr/>
              <a:t>10</a:t>
            </a:fld>
            <a:endParaRPr lang="en-GB" dirty="0"/>
          </a:p>
        </p:txBody>
      </p:sp>
    </p:spTree>
    <p:extLst>
      <p:ext uri="{BB962C8B-B14F-4D97-AF65-F5344CB8AC3E}">
        <p14:creationId xmlns:p14="http://schemas.microsoft.com/office/powerpoint/2010/main" val="170060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BDECB69-FD1E-B23B-7F26-EE519E726E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692B467B-5DC2-4A10-B9C2-130633E7FAC6}" type="slidenum">
              <a:rPr lang="en-US" altLang="en-US">
                <a:ea typeface="ヒラギノ角ゴ Pro W3" pitchFamily="-84" charset="-128"/>
              </a:rPr>
              <a:pPr/>
              <a:t>14</a:t>
            </a:fld>
            <a:endParaRPr lang="en-US" altLang="en-US">
              <a:ea typeface="ヒラギノ角ゴ Pro W3" pitchFamily="-84" charset="-128"/>
            </a:endParaRPr>
          </a:p>
        </p:txBody>
      </p:sp>
      <p:sp>
        <p:nvSpPr>
          <p:cNvPr id="32771" name="Rectangle 2">
            <a:extLst>
              <a:ext uri="{FF2B5EF4-FFF2-40B4-BE49-F238E27FC236}">
                <a16:creationId xmlns:a16="http://schemas.microsoft.com/office/drawing/2014/main" id="{F5901626-D46F-2431-0568-0AD3EBC3353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C6190B2-D861-149F-6B26-B6435EE586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BDECB69-FD1E-B23B-7F26-EE519E726E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692B467B-5DC2-4A10-B9C2-130633E7FAC6}" type="slidenum">
              <a:rPr lang="en-US" altLang="en-US">
                <a:ea typeface="ヒラギノ角ゴ Pro W3" pitchFamily="-84" charset="-128"/>
              </a:rPr>
              <a:pPr/>
              <a:t>15</a:t>
            </a:fld>
            <a:endParaRPr lang="en-US" altLang="en-US">
              <a:ea typeface="ヒラギノ角ゴ Pro W3" pitchFamily="-84" charset="-128"/>
            </a:endParaRPr>
          </a:p>
        </p:txBody>
      </p:sp>
      <p:sp>
        <p:nvSpPr>
          <p:cNvPr id="32771" name="Rectangle 2">
            <a:extLst>
              <a:ext uri="{FF2B5EF4-FFF2-40B4-BE49-F238E27FC236}">
                <a16:creationId xmlns:a16="http://schemas.microsoft.com/office/drawing/2014/main" id="{F5901626-D46F-2431-0568-0AD3EBC3353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C6190B2-D861-149F-6B26-B6435EE586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70727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3402CD7-D84E-EF03-5D11-D4C0D208B03D}"/>
              </a:ext>
            </a:extLst>
          </p:cNvPr>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BE1EA60D-1443-4179-884D-CE8ACB0EF84E}" type="slidenum">
              <a:rPr lang="en-US" altLang="en-US"/>
              <a:pPr/>
              <a:t>17</a:t>
            </a:fld>
            <a:endParaRPr lang="en-US" altLang="en-US"/>
          </a:p>
        </p:txBody>
      </p:sp>
      <p:sp>
        <p:nvSpPr>
          <p:cNvPr id="35843" name="Rectangle 2">
            <a:extLst>
              <a:ext uri="{FF2B5EF4-FFF2-40B4-BE49-F238E27FC236}">
                <a16:creationId xmlns:a16="http://schemas.microsoft.com/office/drawing/2014/main" id="{D953100F-777E-D3AD-D69A-D08444F29A03}"/>
              </a:ext>
            </a:extLst>
          </p:cNvPr>
          <p:cNvSpPr>
            <a:spLocks noGrp="1" noRot="1" noChangeAspect="1" noChangeArrowheads="1" noTextEdit="1"/>
          </p:cNvSpPr>
          <p:nvPr>
            <p:ph type="sldImg"/>
          </p:nvPr>
        </p:nvSpPr>
        <p:spPr>
          <a:xfrm>
            <a:off x="917575" y="744538"/>
            <a:ext cx="4964113" cy="3722687"/>
          </a:xfrm>
          <a:ln/>
        </p:spPr>
      </p:sp>
      <p:sp>
        <p:nvSpPr>
          <p:cNvPr id="35844" name="Rectangle 3">
            <a:extLst>
              <a:ext uri="{FF2B5EF4-FFF2-40B4-BE49-F238E27FC236}">
                <a16:creationId xmlns:a16="http://schemas.microsoft.com/office/drawing/2014/main" id="{FBBC7FAB-B7FE-22D1-F812-CF8266BA6195}"/>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1FD4-14AC-C8BB-5E35-A26E10AF5C56}"/>
            </a:ext>
          </a:extLst>
        </p:cNvPr>
        <p:cNvGrpSpPr/>
        <p:nvPr/>
      </p:nvGrpSpPr>
      <p:grpSpPr>
        <a:xfrm>
          <a:off x="0" y="0"/>
          <a:ext cx="0" cy="0"/>
          <a:chOff x="0" y="0"/>
          <a:chExt cx="0" cy="0"/>
        </a:xfrm>
      </p:grpSpPr>
      <p:sp>
        <p:nvSpPr>
          <p:cNvPr id="35842" name="Rectangle 7">
            <a:extLst>
              <a:ext uri="{FF2B5EF4-FFF2-40B4-BE49-F238E27FC236}">
                <a16:creationId xmlns:a16="http://schemas.microsoft.com/office/drawing/2014/main" id="{5DBCE736-71AD-BBBC-0523-27F434391F3D}"/>
              </a:ext>
            </a:extLst>
          </p:cNvPr>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BE1EA60D-1443-4179-884D-CE8ACB0EF84E}" type="slidenum">
              <a:rPr lang="en-US" altLang="en-US"/>
              <a:pPr/>
              <a:t>18</a:t>
            </a:fld>
            <a:endParaRPr lang="en-US" altLang="en-US"/>
          </a:p>
        </p:txBody>
      </p:sp>
      <p:sp>
        <p:nvSpPr>
          <p:cNvPr id="35843" name="Rectangle 2">
            <a:extLst>
              <a:ext uri="{FF2B5EF4-FFF2-40B4-BE49-F238E27FC236}">
                <a16:creationId xmlns:a16="http://schemas.microsoft.com/office/drawing/2014/main" id="{F6AEA99F-470B-3C9B-12B4-1E41F5D8D0A0}"/>
              </a:ext>
            </a:extLst>
          </p:cNvPr>
          <p:cNvSpPr>
            <a:spLocks noGrp="1" noRot="1" noChangeAspect="1" noChangeArrowheads="1" noTextEdit="1"/>
          </p:cNvSpPr>
          <p:nvPr>
            <p:ph type="sldImg"/>
          </p:nvPr>
        </p:nvSpPr>
        <p:spPr>
          <a:xfrm>
            <a:off x="917575" y="744538"/>
            <a:ext cx="4964113" cy="3722687"/>
          </a:xfrm>
          <a:ln/>
        </p:spPr>
      </p:sp>
      <p:sp>
        <p:nvSpPr>
          <p:cNvPr id="35844" name="Rectangle 3">
            <a:extLst>
              <a:ext uri="{FF2B5EF4-FFF2-40B4-BE49-F238E27FC236}">
                <a16:creationId xmlns:a16="http://schemas.microsoft.com/office/drawing/2014/main" id="{E70F08D8-EED5-471B-EFF9-2A7E775E9776}"/>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6860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96870C-984B-DF5F-DA0D-7BDBF9596C8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EA13E9A-95B0-12BA-0BD6-EE48A919E67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6447E07-AEF4-1973-415A-E882D02E5056}"/>
              </a:ext>
            </a:extLst>
          </p:cNvPr>
          <p:cNvSpPr>
            <a:spLocks noGrp="1"/>
          </p:cNvSpPr>
          <p:nvPr>
            <p:ph type="sldNum" sz="quarter" idx="12"/>
          </p:nvPr>
        </p:nvSpPr>
        <p:spPr/>
        <p:txBody>
          <a:bodyPr/>
          <a:lstStyle>
            <a:lvl1pPr>
              <a:defRPr/>
            </a:lvl1pPr>
          </a:lstStyle>
          <a:p>
            <a:fld id="{97BDA4EE-96FE-4C0F-96EE-52CEAFE420D3}" type="slidenum">
              <a:rPr lang="en-US" altLang="en-US"/>
              <a:pPr/>
              <a:t>‹#›</a:t>
            </a:fld>
            <a:endParaRPr lang="en-US" altLang="en-US"/>
          </a:p>
        </p:txBody>
      </p:sp>
    </p:spTree>
    <p:extLst>
      <p:ext uri="{BB962C8B-B14F-4D97-AF65-F5344CB8AC3E}">
        <p14:creationId xmlns:p14="http://schemas.microsoft.com/office/powerpoint/2010/main" val="419662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055ABB-E987-3FB1-2358-2412CF8ED76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B08A188-D333-C587-B9A0-8F5089FA127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F38C157-4AC6-941B-086B-EBD9AA7080C4}"/>
              </a:ext>
            </a:extLst>
          </p:cNvPr>
          <p:cNvSpPr>
            <a:spLocks noGrp="1"/>
          </p:cNvSpPr>
          <p:nvPr>
            <p:ph type="sldNum" sz="quarter" idx="12"/>
          </p:nvPr>
        </p:nvSpPr>
        <p:spPr/>
        <p:txBody>
          <a:bodyPr/>
          <a:lstStyle>
            <a:lvl1pPr>
              <a:defRPr/>
            </a:lvl1pPr>
          </a:lstStyle>
          <a:p>
            <a:fld id="{E9610DE8-A4E8-4C6E-A30E-F37154DD36CF}" type="slidenum">
              <a:rPr lang="en-US" altLang="en-US"/>
              <a:pPr/>
              <a:t>‹#›</a:t>
            </a:fld>
            <a:endParaRPr lang="en-US" altLang="en-US"/>
          </a:p>
        </p:txBody>
      </p:sp>
    </p:spTree>
    <p:extLst>
      <p:ext uri="{BB962C8B-B14F-4D97-AF65-F5344CB8AC3E}">
        <p14:creationId xmlns:p14="http://schemas.microsoft.com/office/powerpoint/2010/main" val="252047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FD9AA-5203-18B7-DC16-DB41D49046D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8614C7D-387E-72EF-0B86-D8A674867EB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72EC094-4C0F-9C78-75FE-05D2587B2675}"/>
              </a:ext>
            </a:extLst>
          </p:cNvPr>
          <p:cNvSpPr>
            <a:spLocks noGrp="1"/>
          </p:cNvSpPr>
          <p:nvPr>
            <p:ph type="sldNum" sz="quarter" idx="12"/>
          </p:nvPr>
        </p:nvSpPr>
        <p:spPr/>
        <p:txBody>
          <a:bodyPr/>
          <a:lstStyle>
            <a:lvl1pPr>
              <a:defRPr/>
            </a:lvl1pPr>
          </a:lstStyle>
          <a:p>
            <a:fld id="{EDECF814-5015-4F0F-AA42-6E1E08142A2A}" type="slidenum">
              <a:rPr lang="en-US" altLang="en-US"/>
              <a:pPr/>
              <a:t>‹#›</a:t>
            </a:fld>
            <a:endParaRPr lang="en-US" altLang="en-US"/>
          </a:p>
        </p:txBody>
      </p:sp>
    </p:spTree>
    <p:extLst>
      <p:ext uri="{BB962C8B-B14F-4D97-AF65-F5344CB8AC3E}">
        <p14:creationId xmlns:p14="http://schemas.microsoft.com/office/powerpoint/2010/main" val="338542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42546-B16B-7FB7-DFF6-E9818153DBA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A111C08-537A-BFF9-4AC1-253BBDB8B28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40D0309-ECC2-9028-2146-494996B01F84}"/>
              </a:ext>
            </a:extLst>
          </p:cNvPr>
          <p:cNvSpPr>
            <a:spLocks noGrp="1"/>
          </p:cNvSpPr>
          <p:nvPr>
            <p:ph type="sldNum" sz="quarter" idx="12"/>
          </p:nvPr>
        </p:nvSpPr>
        <p:spPr/>
        <p:txBody>
          <a:bodyPr/>
          <a:lstStyle>
            <a:lvl1pPr>
              <a:defRPr/>
            </a:lvl1pPr>
          </a:lstStyle>
          <a:p>
            <a:fld id="{0087BB10-0F90-4A23-AF30-7B8E71DEDA99}" type="slidenum">
              <a:rPr lang="en-US" altLang="en-US"/>
              <a:pPr/>
              <a:t>‹#›</a:t>
            </a:fld>
            <a:endParaRPr lang="en-US" altLang="en-US"/>
          </a:p>
        </p:txBody>
      </p:sp>
    </p:spTree>
    <p:extLst>
      <p:ext uri="{BB962C8B-B14F-4D97-AF65-F5344CB8AC3E}">
        <p14:creationId xmlns:p14="http://schemas.microsoft.com/office/powerpoint/2010/main" val="127043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A7C231-DFAE-614F-ED06-F66E78857A0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5063F2A-0866-745D-8ACC-47AA4A371E4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35EE77-89CF-FF0B-755E-96688FFE36E9}"/>
              </a:ext>
            </a:extLst>
          </p:cNvPr>
          <p:cNvSpPr>
            <a:spLocks noGrp="1"/>
          </p:cNvSpPr>
          <p:nvPr>
            <p:ph type="sldNum" sz="quarter" idx="12"/>
          </p:nvPr>
        </p:nvSpPr>
        <p:spPr/>
        <p:txBody>
          <a:bodyPr/>
          <a:lstStyle>
            <a:lvl1pPr>
              <a:defRPr/>
            </a:lvl1pPr>
          </a:lstStyle>
          <a:p>
            <a:fld id="{2A69020C-0329-4D4C-8BA7-6EC7FE8189F1}" type="slidenum">
              <a:rPr lang="en-US" altLang="en-US"/>
              <a:pPr/>
              <a:t>‹#›</a:t>
            </a:fld>
            <a:endParaRPr lang="en-US" altLang="en-US"/>
          </a:p>
        </p:txBody>
      </p:sp>
    </p:spTree>
    <p:extLst>
      <p:ext uri="{BB962C8B-B14F-4D97-AF65-F5344CB8AC3E}">
        <p14:creationId xmlns:p14="http://schemas.microsoft.com/office/powerpoint/2010/main" val="154436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48F5024-BAAF-A706-E490-88A31C367C4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7EEC295-29DF-B5C0-CE16-0D33C208F5F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08A947A-3914-6F4F-1A55-10E88A013903}"/>
              </a:ext>
            </a:extLst>
          </p:cNvPr>
          <p:cNvSpPr>
            <a:spLocks noGrp="1"/>
          </p:cNvSpPr>
          <p:nvPr>
            <p:ph type="sldNum" sz="quarter" idx="12"/>
          </p:nvPr>
        </p:nvSpPr>
        <p:spPr/>
        <p:txBody>
          <a:bodyPr/>
          <a:lstStyle>
            <a:lvl1pPr>
              <a:defRPr/>
            </a:lvl1pPr>
          </a:lstStyle>
          <a:p>
            <a:fld id="{A5C86074-1D3F-48A5-A5DB-1D880D344715}" type="slidenum">
              <a:rPr lang="en-US" altLang="en-US"/>
              <a:pPr/>
              <a:t>‹#›</a:t>
            </a:fld>
            <a:endParaRPr lang="en-US" altLang="en-US"/>
          </a:p>
        </p:txBody>
      </p:sp>
    </p:spTree>
    <p:extLst>
      <p:ext uri="{BB962C8B-B14F-4D97-AF65-F5344CB8AC3E}">
        <p14:creationId xmlns:p14="http://schemas.microsoft.com/office/powerpoint/2010/main" val="84055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B777509-32CF-2899-73DF-8B520C6A7DA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F3F1E36-CE0F-C14F-D249-5559781ACD9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218C56C7-C5DB-0CC5-4A98-22E99B63DC61}"/>
              </a:ext>
            </a:extLst>
          </p:cNvPr>
          <p:cNvSpPr>
            <a:spLocks noGrp="1"/>
          </p:cNvSpPr>
          <p:nvPr>
            <p:ph type="sldNum" sz="quarter" idx="12"/>
          </p:nvPr>
        </p:nvSpPr>
        <p:spPr/>
        <p:txBody>
          <a:bodyPr/>
          <a:lstStyle>
            <a:lvl1pPr>
              <a:defRPr/>
            </a:lvl1pPr>
          </a:lstStyle>
          <a:p>
            <a:fld id="{EDFF089F-CB95-49DF-A43B-417EBDFD2158}" type="slidenum">
              <a:rPr lang="en-US" altLang="en-US"/>
              <a:pPr/>
              <a:t>‹#›</a:t>
            </a:fld>
            <a:endParaRPr lang="en-US" altLang="en-US"/>
          </a:p>
        </p:txBody>
      </p:sp>
    </p:spTree>
    <p:extLst>
      <p:ext uri="{BB962C8B-B14F-4D97-AF65-F5344CB8AC3E}">
        <p14:creationId xmlns:p14="http://schemas.microsoft.com/office/powerpoint/2010/main" val="197736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2054D1C-7914-1309-2E22-67562A4EF837}"/>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337E081-D803-9615-6C65-8FF5D07ED56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F61DD84-5FEE-0219-98E0-2F790F036A81}"/>
              </a:ext>
            </a:extLst>
          </p:cNvPr>
          <p:cNvSpPr>
            <a:spLocks noGrp="1"/>
          </p:cNvSpPr>
          <p:nvPr>
            <p:ph type="sldNum" sz="quarter" idx="12"/>
          </p:nvPr>
        </p:nvSpPr>
        <p:spPr/>
        <p:txBody>
          <a:bodyPr/>
          <a:lstStyle>
            <a:lvl1pPr>
              <a:defRPr/>
            </a:lvl1pPr>
          </a:lstStyle>
          <a:p>
            <a:fld id="{4992D83E-5E07-4F2F-B048-1D9671297480}" type="slidenum">
              <a:rPr lang="en-US" altLang="en-US"/>
              <a:pPr/>
              <a:t>‹#›</a:t>
            </a:fld>
            <a:endParaRPr lang="en-US" altLang="en-US"/>
          </a:p>
        </p:txBody>
      </p:sp>
    </p:spTree>
    <p:extLst>
      <p:ext uri="{BB962C8B-B14F-4D97-AF65-F5344CB8AC3E}">
        <p14:creationId xmlns:p14="http://schemas.microsoft.com/office/powerpoint/2010/main" val="272673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E05F01-FD20-E326-7CBF-47A711CE09B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57C779A-64AE-53F7-A576-531D6FD9A6F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91CA7D6-A02C-8C25-AAFF-20CC8EF6517A}"/>
              </a:ext>
            </a:extLst>
          </p:cNvPr>
          <p:cNvSpPr>
            <a:spLocks noGrp="1"/>
          </p:cNvSpPr>
          <p:nvPr>
            <p:ph type="sldNum" sz="quarter" idx="12"/>
          </p:nvPr>
        </p:nvSpPr>
        <p:spPr/>
        <p:txBody>
          <a:bodyPr/>
          <a:lstStyle>
            <a:lvl1pPr>
              <a:defRPr/>
            </a:lvl1pPr>
          </a:lstStyle>
          <a:p>
            <a:fld id="{13DA6855-3B88-4B92-8118-221FF5051C8F}" type="slidenum">
              <a:rPr lang="en-US" altLang="en-US"/>
              <a:pPr/>
              <a:t>‹#›</a:t>
            </a:fld>
            <a:endParaRPr lang="en-US" altLang="en-US"/>
          </a:p>
        </p:txBody>
      </p:sp>
    </p:spTree>
    <p:extLst>
      <p:ext uri="{BB962C8B-B14F-4D97-AF65-F5344CB8AC3E}">
        <p14:creationId xmlns:p14="http://schemas.microsoft.com/office/powerpoint/2010/main" val="38541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5820D84-0CD5-6DC8-72C0-2183F2DB391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AEA7004-EAEF-6B58-3C51-B877A94C010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30B6C0E-8C32-DE97-F252-1375EC84DCD8}"/>
              </a:ext>
            </a:extLst>
          </p:cNvPr>
          <p:cNvSpPr>
            <a:spLocks noGrp="1"/>
          </p:cNvSpPr>
          <p:nvPr>
            <p:ph type="sldNum" sz="quarter" idx="12"/>
          </p:nvPr>
        </p:nvSpPr>
        <p:spPr/>
        <p:txBody>
          <a:bodyPr/>
          <a:lstStyle>
            <a:lvl1pPr>
              <a:defRPr/>
            </a:lvl1pPr>
          </a:lstStyle>
          <a:p>
            <a:fld id="{0D0F954A-8E31-4BF5-AAB6-78032ED5DE48}" type="slidenum">
              <a:rPr lang="en-US" altLang="en-US"/>
              <a:pPr/>
              <a:t>‹#›</a:t>
            </a:fld>
            <a:endParaRPr lang="en-US" altLang="en-US"/>
          </a:p>
        </p:txBody>
      </p:sp>
    </p:spTree>
    <p:extLst>
      <p:ext uri="{BB962C8B-B14F-4D97-AF65-F5344CB8AC3E}">
        <p14:creationId xmlns:p14="http://schemas.microsoft.com/office/powerpoint/2010/main" val="149159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59D308D-D511-FE6E-CD58-6E2F4440DAD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66E95B7-71EF-331F-86D3-BA524D40839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08EE6A5-C085-CE95-C34F-F6C5EEF98D0C}"/>
              </a:ext>
            </a:extLst>
          </p:cNvPr>
          <p:cNvSpPr>
            <a:spLocks noGrp="1"/>
          </p:cNvSpPr>
          <p:nvPr>
            <p:ph type="sldNum" sz="quarter" idx="12"/>
          </p:nvPr>
        </p:nvSpPr>
        <p:spPr/>
        <p:txBody>
          <a:bodyPr/>
          <a:lstStyle>
            <a:lvl1pPr>
              <a:defRPr/>
            </a:lvl1pPr>
          </a:lstStyle>
          <a:p>
            <a:fld id="{D0344895-AEC0-4F8A-BB66-6B0B43A92CCD}" type="slidenum">
              <a:rPr lang="en-US" altLang="en-US"/>
              <a:pPr/>
              <a:t>‹#›</a:t>
            </a:fld>
            <a:endParaRPr lang="en-US" altLang="en-US"/>
          </a:p>
        </p:txBody>
      </p:sp>
    </p:spTree>
    <p:extLst>
      <p:ext uri="{BB962C8B-B14F-4D97-AF65-F5344CB8AC3E}">
        <p14:creationId xmlns:p14="http://schemas.microsoft.com/office/powerpoint/2010/main" val="126485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FFF2CC"/>
            </a:gs>
            <a:gs pos="83000">
              <a:srgbClr val="00B0F0"/>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3FEEAA-17AF-D674-BFE8-F8E121EC3E5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17B829B-5BA8-70D2-2D1D-166B89CB3C0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B9D1DE8-1723-E7E9-FF91-94BA04AF473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113144A0-FEBB-A4A1-FA29-EA31C9D07B4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0B440FC8-B7D8-67C8-043D-9DACE8B4376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CF44E9F5-0546-475B-BB32-5D4149AC74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emf"/><Relationship Id="rId17" Type="http://schemas.openxmlformats.org/officeDocument/2006/relationships/customXml" Target="../ink/ink7.xml"/><Relationship Id="rId2" Type="http://schemas.openxmlformats.org/officeDocument/2006/relationships/notesSlide" Target="../notesSlides/notesSlide2.xml"/><Relationship Id="rId16" Type="http://schemas.openxmlformats.org/officeDocument/2006/relationships/image" Target="../media/image6.emf"/><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customXml" Target="../ink/ink2.xml"/><Relationship Id="rId15" Type="http://schemas.openxmlformats.org/officeDocument/2006/relationships/customXml" Target="../ink/ink6.xml"/><Relationship Id="rId19" Type="http://schemas.openxmlformats.org/officeDocument/2006/relationships/image" Target="../media/image8.emf"/><Relationship Id="rId4" Type="http://schemas.openxmlformats.org/officeDocument/2006/relationships/image" Target="../media/image1.emf"/><Relationship Id="rId9" Type="http://schemas.openxmlformats.org/officeDocument/2006/relationships/customXml" Target="../ink/ink4.xml"/><Relationship Id="rId1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kh.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honicsplay.co.uk/" TargetMode="External"/><Relationship Id="rId2" Type="http://schemas.openxmlformats.org/officeDocument/2006/relationships/hyperlink" Target="http://www.primaryresources.co.uk/" TargetMode="External"/><Relationship Id="rId1" Type="http://schemas.openxmlformats.org/officeDocument/2006/relationships/slideLayout" Target="../slideLayouts/slideLayout2.xml"/><Relationship Id="rId5" Type="http://schemas.openxmlformats.org/officeDocument/2006/relationships/hyperlink" Target="https://classroom.thenational.academy/" TargetMode="External"/><Relationship Id="rId4" Type="http://schemas.openxmlformats.org/officeDocument/2006/relationships/hyperlink" Target="http://www.ictgames.com/resourc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Content Placeholder 2">
            <a:extLst>
              <a:ext uri="{FF2B5EF4-FFF2-40B4-BE49-F238E27FC236}">
                <a16:creationId xmlns:a16="http://schemas.microsoft.com/office/drawing/2014/main" id="{83181C4D-CB84-9714-F6AA-F7B9488E89D1}"/>
              </a:ext>
            </a:extLst>
          </p:cNvPr>
          <p:cNvSpPr>
            <a:spLocks noGrp="1"/>
          </p:cNvSpPr>
          <p:nvPr>
            <p:ph idx="1"/>
          </p:nvPr>
        </p:nvSpPr>
        <p:spPr>
          <a:xfrm>
            <a:off x="323528" y="252399"/>
            <a:ext cx="3884220" cy="1102061"/>
          </a:xfrm>
        </p:spPr>
        <p:txBody>
          <a:bodyPr rtlCol="0" anchor="ctr">
            <a:noAutofit/>
          </a:bodyPr>
          <a:lstStyle/>
          <a:p>
            <a:pPr marL="0" indent="0" algn="ctr" eaLnBrk="1" fontAlgn="auto" hangingPunct="1">
              <a:spcAft>
                <a:spcPts val="0"/>
              </a:spcAft>
              <a:buFont typeface="Arial" panose="020B0604020202020204" pitchFamily="34" charset="0"/>
              <a:buNone/>
              <a:defRPr/>
            </a:pPr>
            <a:r>
              <a:rPr lang="en-GB" sz="2000" b="1" u="sng" dirty="0">
                <a:latin typeface="Century Gothic"/>
              </a:rPr>
              <a:t>Year 5</a:t>
            </a:r>
          </a:p>
          <a:p>
            <a:pPr marL="0" indent="0" eaLnBrk="1" fontAlgn="auto" hangingPunct="1">
              <a:spcAft>
                <a:spcPts val="0"/>
              </a:spcAft>
              <a:buFont typeface="Arial" panose="020B0604020202020204" pitchFamily="34" charset="0"/>
              <a:buNone/>
              <a:defRPr/>
            </a:pPr>
            <a:endParaRPr lang="en-GB" sz="2000" b="1" u="sng" dirty="0">
              <a:latin typeface="Century Gothic" panose="020B0502020202020204" pitchFamily="34" charset="0"/>
            </a:endParaRPr>
          </a:p>
          <a:p>
            <a:pPr marL="0" indent="0" algn="ctr" eaLnBrk="1" fontAlgn="auto" hangingPunct="1">
              <a:spcAft>
                <a:spcPts val="0"/>
              </a:spcAft>
              <a:buFont typeface="Arial" panose="020B0604020202020204" pitchFamily="34" charset="0"/>
              <a:buNone/>
              <a:defRPr/>
            </a:pPr>
            <a:r>
              <a:rPr lang="en-GB" sz="2000" b="1" u="sng" dirty="0">
                <a:latin typeface="Century Gothic" panose="020B0502020202020204" pitchFamily="34" charset="0"/>
              </a:rPr>
              <a:t>Parent Curriculum Meeting</a:t>
            </a:r>
          </a:p>
        </p:txBody>
      </p:sp>
      <p:pic>
        <p:nvPicPr>
          <p:cNvPr id="4099" name="Picture 7" descr="Ofsted_Good_GP_Colour">
            <a:extLst>
              <a:ext uri="{FF2B5EF4-FFF2-40B4-BE49-F238E27FC236}">
                <a16:creationId xmlns:a16="http://schemas.microsoft.com/office/drawing/2014/main" id="{2B2C60CE-C03D-6C8D-A119-CB8AB77ECB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2495" y="4957635"/>
            <a:ext cx="1352550" cy="135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25F2F64-CE2F-791B-7CA7-4C2DCC801A26}"/>
              </a:ext>
            </a:extLst>
          </p:cNvPr>
          <p:cNvSpPr/>
          <p:nvPr/>
        </p:nvSpPr>
        <p:spPr>
          <a:xfrm>
            <a:off x="5000359" y="6124628"/>
            <a:ext cx="3711146" cy="371114"/>
          </a:xfrm>
          <a:prstGeom prst="rect">
            <a:avLst/>
          </a:prstGeom>
          <a:solidFill>
            <a:srgbClr val="000000">
              <a:alpha val="50000"/>
            </a:srgbClr>
          </a:solidFill>
          <a:ln>
            <a:noFill/>
          </a:ln>
        </p:spPr>
        <p:txBody>
          <a:bodyPr wrap="square" lIns="91440" tIns="45720" rIns="91440" bIns="45720" anchor="t">
            <a:noAutofit/>
          </a:bodyPr>
          <a:lstStyle/>
          <a:p>
            <a:pPr algn="ctr" eaLnBrk="1" hangingPunct="1">
              <a:spcBef>
                <a:spcPct val="50000"/>
              </a:spcBef>
              <a:defRPr/>
            </a:pPr>
            <a:r>
              <a:rPr lang="en-GB" altLang="en-US" sz="1600" b="1" dirty="0">
                <a:solidFill>
                  <a:srgbClr val="FFFFFF"/>
                </a:solidFill>
                <a:effectLst>
                  <a:outerShdw blurRad="38100" dist="38100" dir="2700000" algn="tl">
                    <a:srgbClr val="C0C0C0"/>
                  </a:outerShdw>
                </a:effectLst>
                <a:latin typeface="+mn-lt"/>
              </a:rPr>
              <a:t>Date: 11th September 2025</a:t>
            </a:r>
            <a:endParaRPr lang="en-US" altLang="en-US" sz="1600" b="1" dirty="0">
              <a:solidFill>
                <a:srgbClr val="FFFFFF"/>
              </a:solidFill>
              <a:effectLst>
                <a:outerShdw blurRad="38100" dist="38100" dir="2700000" algn="tl">
                  <a:srgbClr val="C0C0C0"/>
                </a:outerShdw>
              </a:effectLst>
              <a:latin typeface="+mn-lt"/>
              <a:ea typeface="Calibri"/>
              <a:cs typeface="Calibri"/>
            </a:endParaRPr>
          </a:p>
        </p:txBody>
      </p:sp>
      <p:sp>
        <p:nvSpPr>
          <p:cNvPr id="2" name="Rectangle 2">
            <a:extLst>
              <a:ext uri="{FF2B5EF4-FFF2-40B4-BE49-F238E27FC236}">
                <a16:creationId xmlns:a16="http://schemas.microsoft.com/office/drawing/2014/main" id="{0B3C7576-BA04-44B4-4F3F-CF4A1E1044C4}"/>
              </a:ext>
            </a:extLst>
          </p:cNvPr>
          <p:cNvSpPr>
            <a:spLocks noGrp="1" noChangeArrowheads="1"/>
          </p:cNvSpPr>
          <p:nvPr>
            <p:ph type="title"/>
          </p:nvPr>
        </p:nvSpPr>
        <p:spPr>
          <a:xfrm>
            <a:off x="5765110" y="2924944"/>
            <a:ext cx="1759218" cy="710790"/>
          </a:xfrm>
        </p:spPr>
        <p:txBody>
          <a:bodyPr rtlCol="0" anchor="b">
            <a:normAutofit fontScale="90000"/>
          </a:bodyPr>
          <a:lstStyle/>
          <a:p>
            <a:pPr eaLnBrk="1" fontAlgn="auto" hangingPunct="1">
              <a:spcAft>
                <a:spcPts val="0"/>
              </a:spcAft>
              <a:defRPr/>
            </a:pPr>
            <a:r>
              <a:rPr lang="en-GB" altLang="en-US" sz="4700" b="1" dirty="0">
                <a:effectLst>
                  <a:outerShdw blurRad="38100" dist="38100" dir="2700000" algn="tl">
                    <a:srgbClr val="000000">
                      <a:alpha val="43137"/>
                    </a:srgbClr>
                  </a:outerShdw>
                </a:effectLst>
                <a:latin typeface="Century Gothic" panose="020B0502020202020204" pitchFamily="34" charset="0"/>
              </a:rPr>
              <a:t>Aims:</a:t>
            </a:r>
            <a:endParaRPr lang="en-US" altLang="en-US" sz="4700" b="1" dirty="0">
              <a:effectLst>
                <a:outerShdw blurRad="38100" dist="38100" dir="2700000" algn="tl">
                  <a:srgbClr val="000000">
                    <a:alpha val="43137"/>
                  </a:srgb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1AB9824F-2FCE-8E00-FB5A-B0ABB60DBA36}"/>
              </a:ext>
            </a:extLst>
          </p:cNvPr>
          <p:cNvSpPr txBox="1">
            <a:spLocks noChangeArrowheads="1"/>
          </p:cNvSpPr>
          <p:nvPr/>
        </p:nvSpPr>
        <p:spPr bwMode="auto">
          <a:xfrm>
            <a:off x="5097339" y="3732299"/>
            <a:ext cx="3614166" cy="21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GB" altLang="en-US" sz="1900" dirty="0">
                <a:latin typeface="Century Gothic" panose="020B0502020202020204" pitchFamily="34" charset="0"/>
              </a:rPr>
              <a:t>Opportunity to meet your child’s class teacher</a:t>
            </a:r>
          </a:p>
          <a:p>
            <a:pPr eaLnBrk="1" hangingPunct="1">
              <a:buFontTx/>
              <a:buNone/>
            </a:pPr>
            <a:endParaRPr lang="en-GB" altLang="en-US" sz="1900" dirty="0">
              <a:latin typeface="Century Gothic" panose="020B0502020202020204" pitchFamily="34" charset="0"/>
            </a:endParaRPr>
          </a:p>
          <a:p>
            <a:pPr eaLnBrk="1" hangingPunct="1"/>
            <a:r>
              <a:rPr lang="en-GB" altLang="en-US" sz="1900" dirty="0">
                <a:latin typeface="Century Gothic" panose="020B0502020202020204" pitchFamily="34" charset="0"/>
              </a:rPr>
              <a:t>Opportunity to hear about what your child will be learning and how you can be involved</a:t>
            </a:r>
          </a:p>
          <a:p>
            <a:pPr eaLnBrk="1" hangingPunct="1">
              <a:buFontTx/>
              <a:buNone/>
            </a:pPr>
            <a:endParaRPr lang="en-GB" altLang="en-US" sz="1900" dirty="0"/>
          </a:p>
        </p:txBody>
      </p:sp>
      <p:sp>
        <p:nvSpPr>
          <p:cNvPr id="5" name="Title 1">
            <a:extLst>
              <a:ext uri="{FF2B5EF4-FFF2-40B4-BE49-F238E27FC236}">
                <a16:creationId xmlns:a16="http://schemas.microsoft.com/office/drawing/2014/main" id="{5946F3FA-AB80-3808-AA31-526CB5AB6313}"/>
              </a:ext>
            </a:extLst>
          </p:cNvPr>
          <p:cNvSpPr txBox="1">
            <a:spLocks/>
          </p:cNvSpPr>
          <p:nvPr/>
        </p:nvSpPr>
        <p:spPr bwMode="auto">
          <a:xfrm>
            <a:off x="4445311" y="251096"/>
            <a:ext cx="3614166" cy="65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fontAlgn="auto" hangingPunct="1">
              <a:spcAft>
                <a:spcPts val="0"/>
              </a:spcAft>
              <a:defRPr/>
            </a:pPr>
            <a:r>
              <a:rPr lang="en-GB" altLang="en-US" sz="3600" b="1" dirty="0">
                <a:effectLst>
                  <a:outerShdw blurRad="38100" dist="38100" dir="2700000" algn="tl">
                    <a:srgbClr val="000000">
                      <a:alpha val="43137"/>
                    </a:srgbClr>
                  </a:outerShdw>
                </a:effectLst>
                <a:latin typeface="Century Gothic"/>
              </a:rPr>
              <a:t>Year 5 Team</a:t>
            </a:r>
          </a:p>
        </p:txBody>
      </p:sp>
      <p:sp>
        <p:nvSpPr>
          <p:cNvPr id="6" name="Content Placeholder 2">
            <a:extLst>
              <a:ext uri="{FF2B5EF4-FFF2-40B4-BE49-F238E27FC236}">
                <a16:creationId xmlns:a16="http://schemas.microsoft.com/office/drawing/2014/main" id="{D55EA04E-DBE8-6F91-AE02-026606DD1F9D}"/>
              </a:ext>
            </a:extLst>
          </p:cNvPr>
          <p:cNvSpPr txBox="1">
            <a:spLocks/>
          </p:cNvSpPr>
          <p:nvPr/>
        </p:nvSpPr>
        <p:spPr bwMode="auto">
          <a:xfrm>
            <a:off x="4445311" y="1125668"/>
            <a:ext cx="4458838" cy="160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en-GB" altLang="en-US" sz="1900" b="1" dirty="0">
                <a:latin typeface="Century Gothic"/>
              </a:rPr>
              <a:t>Teacher: Darren Lalchan</a:t>
            </a:r>
            <a:endParaRPr lang="en-GB" altLang="en-US" sz="1900" dirty="0">
              <a:latin typeface="Century Gothic"/>
            </a:endParaRPr>
          </a:p>
          <a:p>
            <a:pPr marL="0" indent="0" eaLnBrk="1" hangingPunct="1">
              <a:buFont typeface="Arial" panose="020B0604020202020204" pitchFamily="34" charset="0"/>
              <a:buNone/>
              <a:defRPr/>
            </a:pPr>
            <a:endParaRPr lang="en-GB" altLang="en-US" sz="1900" b="1" dirty="0">
              <a:latin typeface="Century Gothic" panose="020B0502020202020204" pitchFamily="34" charset="0"/>
            </a:endParaRPr>
          </a:p>
          <a:p>
            <a:pPr marL="0" indent="0" eaLnBrk="1" hangingPunct="1">
              <a:buFont typeface="Arial" panose="020B0604020202020204" pitchFamily="34" charset="0"/>
              <a:buNone/>
              <a:defRPr/>
            </a:pPr>
            <a:r>
              <a:rPr lang="en-GB" altLang="en-US" sz="1900" b="1" dirty="0">
                <a:latin typeface="Century Gothic"/>
              </a:rPr>
              <a:t>Teaching Assistant:</a:t>
            </a:r>
            <a:r>
              <a:rPr lang="en-GB" altLang="en-US" sz="1900" dirty="0">
                <a:latin typeface="Century Gothic"/>
              </a:rPr>
              <a:t> </a:t>
            </a:r>
            <a:r>
              <a:rPr lang="en-GB" altLang="en-US" sz="1900" b="1" dirty="0">
                <a:latin typeface="Century Gothic"/>
              </a:rPr>
              <a:t>Maxine Leith</a:t>
            </a:r>
          </a:p>
          <a:p>
            <a:pPr marL="0" indent="0" eaLnBrk="1" hangingPunct="1">
              <a:buFont typeface="Arial" panose="020B0604020202020204" pitchFamily="34" charset="0"/>
              <a:buNone/>
              <a:defRPr/>
            </a:pPr>
            <a:r>
              <a:rPr lang="en-GB" altLang="en-US" sz="1900" dirty="0">
                <a:highlight>
                  <a:srgbClr val="FFFF00"/>
                </a:highlight>
                <a:latin typeface="Century Gothic"/>
              </a:rPr>
              <a:t>                                    </a:t>
            </a:r>
            <a:endParaRPr lang="en-GB" altLang="en-US" sz="1900" dirty="0">
              <a:highlight>
                <a:srgbClr val="FFFF00"/>
              </a:highlight>
              <a:latin typeface="Century Gothic" panose="020B0502020202020204" pitchFamily="34" charset="0"/>
            </a:endParaRPr>
          </a:p>
          <a:p>
            <a:pPr eaLnBrk="1" hangingPunct="1">
              <a:defRPr/>
            </a:pPr>
            <a:endParaRPr lang="en-GB" altLang="en-US" sz="1900" dirty="0">
              <a:latin typeface="Century Gothic" panose="020B0502020202020204" pitchFamily="34" charset="0"/>
            </a:endParaRPr>
          </a:p>
          <a:p>
            <a:pPr marL="0" indent="0" eaLnBrk="1" hangingPunct="1">
              <a:buFont typeface="Arial" panose="020B0604020202020204" pitchFamily="34" charset="0"/>
              <a:buNone/>
              <a:defRPr/>
            </a:pPr>
            <a:endParaRPr lang="en-GB" altLang="en-US" sz="1900" dirty="0">
              <a:latin typeface="Century Gothic" panose="020B0502020202020204" pitchFamily="34" charset="0"/>
            </a:endParaRPr>
          </a:p>
          <a:p>
            <a:pPr eaLnBrk="1" hangingPunct="1">
              <a:defRPr/>
            </a:pPr>
            <a:endParaRPr lang="en-GB" altLang="en-US" sz="1900" dirty="0"/>
          </a:p>
        </p:txBody>
      </p:sp>
      <p:pic>
        <p:nvPicPr>
          <p:cNvPr id="1026" name="Picture 2" descr="Nexus Education Schools Trust (NEST ...">
            <a:extLst>
              <a:ext uri="{FF2B5EF4-FFF2-40B4-BE49-F238E27FC236}">
                <a16:creationId xmlns:a16="http://schemas.microsoft.com/office/drawing/2014/main" id="{B2A8AEAC-F5FA-783E-5415-31ED96696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40" y="247269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FEFA6DD-D5F4-0998-F5B7-F6814D294DD9}"/>
              </a:ext>
            </a:extLst>
          </p:cNvPr>
          <p:cNvSpPr txBox="1">
            <a:spLocks/>
          </p:cNvSpPr>
          <p:nvPr/>
        </p:nvSpPr>
        <p:spPr bwMode="auto">
          <a:xfrm>
            <a:off x="362184" y="1931168"/>
            <a:ext cx="3614166" cy="65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spcAft>
                <a:spcPts val="0"/>
              </a:spcAft>
              <a:defRPr/>
            </a:pPr>
            <a:r>
              <a:rPr lang="en-GB" altLang="en-US" sz="3600" b="1" dirty="0">
                <a:effectLst>
                  <a:outerShdw blurRad="38100" dist="38100" dir="2700000" algn="tl">
                    <a:srgbClr val="000000">
                      <a:alpha val="43137"/>
                    </a:srgbClr>
                  </a:outerShdw>
                </a:effectLst>
                <a:latin typeface="Century Gothic"/>
              </a:rPr>
              <a:t>Grove Primary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17" y="541647"/>
            <a:ext cx="2791991" cy="1538883"/>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u="sng" dirty="0"/>
              <a:t>PSHE (Getting </a:t>
            </a:r>
            <a:r>
              <a:rPr lang="en-US" sz="1400" b="1" u="sng" dirty="0" err="1"/>
              <a:t>Focussed</a:t>
            </a:r>
            <a:r>
              <a:rPr lang="en-US" sz="1400" b="1" u="sng" dirty="0"/>
              <a:t>)</a:t>
            </a:r>
          </a:p>
          <a:p>
            <a:pPr marL="285750" indent="-285750" algn="just">
              <a:buFont typeface="Arial"/>
              <a:buChar char="•"/>
            </a:pPr>
            <a:r>
              <a:rPr lang="en-GB" sz="1000" dirty="0">
                <a:ea typeface="Calibri"/>
                <a:cs typeface="Calibri"/>
              </a:rPr>
              <a:t>To create a class charter</a:t>
            </a:r>
          </a:p>
          <a:p>
            <a:pPr marL="285750" indent="-285750" algn="just">
              <a:buFont typeface="Arial"/>
              <a:buChar char="•"/>
            </a:pPr>
            <a:r>
              <a:rPr lang="en-GB" sz="1000" dirty="0">
                <a:ea typeface="Calibri"/>
                <a:cs typeface="Calibri"/>
              </a:rPr>
              <a:t>To understand how our mind works.</a:t>
            </a:r>
          </a:p>
          <a:p>
            <a:pPr marL="285750" indent="-285750" algn="just">
              <a:buFont typeface="Arial"/>
              <a:buChar char="•"/>
            </a:pPr>
            <a:r>
              <a:rPr lang="en-GB" sz="1000" dirty="0">
                <a:ea typeface="Calibri"/>
                <a:cs typeface="Calibri"/>
              </a:rPr>
              <a:t>To understand how to be mindfully aware.</a:t>
            </a:r>
          </a:p>
          <a:p>
            <a:pPr marL="285750" indent="-285750" algn="just">
              <a:buFont typeface="Arial"/>
              <a:buChar char="•"/>
            </a:pPr>
            <a:r>
              <a:rPr lang="en-GB" sz="1000" dirty="0">
                <a:ea typeface="Calibri"/>
                <a:cs typeface="Calibri"/>
              </a:rPr>
              <a:t>To understand the zones of regulation</a:t>
            </a:r>
          </a:p>
          <a:p>
            <a:pPr marL="285750" indent="-285750" algn="just">
              <a:buFont typeface="Arial"/>
              <a:buChar char="•"/>
            </a:pPr>
            <a:r>
              <a:rPr lang="en-GB" sz="1000" dirty="0">
                <a:latin typeface="Calibri"/>
                <a:ea typeface="Calibri"/>
                <a:cs typeface="Times New Roman"/>
              </a:rPr>
              <a:t>To understand how to respond empathetically in complex social situations. - To apply empathy to real-life school or community situations</a:t>
            </a:r>
            <a:endParaRPr lang="en-GB" sz="1000" dirty="0">
              <a:latin typeface="Calibri"/>
              <a:ea typeface="Calibri"/>
              <a:cs typeface="Calibri"/>
            </a:endParaRPr>
          </a:p>
        </p:txBody>
      </p:sp>
      <p:sp>
        <p:nvSpPr>
          <p:cNvPr id="6" name="TextBox 5"/>
          <p:cNvSpPr txBox="1"/>
          <p:nvPr/>
        </p:nvSpPr>
        <p:spPr>
          <a:xfrm>
            <a:off x="3053447" y="500128"/>
            <a:ext cx="2932056" cy="2200602"/>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u="sng" dirty="0"/>
              <a:t>Literacy (Beowulf &amp;Grendel)</a:t>
            </a:r>
          </a:p>
          <a:p>
            <a:pPr marL="171450" indent="-171450" algn="just">
              <a:buFont typeface="Arial" panose="020B0604020202020204" pitchFamily="34" charset="0"/>
              <a:buChar char="•"/>
            </a:pPr>
            <a:r>
              <a:rPr lang="en-US" sz="1000" dirty="0"/>
              <a:t>Write a character description for Beowulf and Grendel.</a:t>
            </a:r>
          </a:p>
          <a:p>
            <a:pPr marL="171450" indent="-171450" algn="just">
              <a:buFont typeface="Arial" panose="020B0604020202020204" pitchFamily="34" charset="0"/>
              <a:buChar char="•"/>
            </a:pPr>
            <a:r>
              <a:rPr lang="en-US" sz="1000" dirty="0"/>
              <a:t>Write a setting description</a:t>
            </a:r>
          </a:p>
          <a:p>
            <a:pPr marL="171450" indent="-171450" algn="just">
              <a:buFont typeface="Arial" panose="020B0604020202020204" pitchFamily="34" charset="0"/>
              <a:buChar char="•"/>
            </a:pPr>
            <a:r>
              <a:rPr lang="en-US" sz="1000" dirty="0"/>
              <a:t>To write a fantasy story based on the story of Beowulf and Grendel</a:t>
            </a:r>
          </a:p>
          <a:p>
            <a:pPr marL="171450" indent="-171450" algn="just">
              <a:buFont typeface="Arial" panose="020B0604020202020204" pitchFamily="34" charset="0"/>
              <a:buChar char="•"/>
            </a:pPr>
            <a:r>
              <a:rPr lang="en-US" sz="1000" dirty="0"/>
              <a:t>To write a playscript and an eye-witness account.</a:t>
            </a:r>
          </a:p>
          <a:p>
            <a:pPr marL="171450" indent="-171450" algn="just">
              <a:buFont typeface="Arial" panose="020B0604020202020204" pitchFamily="34" charset="0"/>
              <a:buChar char="•"/>
            </a:pPr>
            <a:r>
              <a:rPr lang="en-US" sz="1000" dirty="0"/>
              <a:t>To use commas to separate clauses.</a:t>
            </a:r>
          </a:p>
          <a:p>
            <a:pPr marL="171450" indent="-171450" algn="just">
              <a:buFont typeface="Arial" panose="020B0604020202020204" pitchFamily="34" charset="0"/>
              <a:buChar char="•"/>
            </a:pPr>
            <a:r>
              <a:rPr lang="en-US" sz="1000" dirty="0"/>
              <a:t>To use brackets, dashes and commas to indicate parenthesis.</a:t>
            </a:r>
          </a:p>
          <a:p>
            <a:pPr marL="171450" indent="-171450" algn="just">
              <a:buFont typeface="Arial" panose="020B0604020202020204" pitchFamily="34" charset="0"/>
              <a:buChar char="•"/>
            </a:pPr>
            <a:r>
              <a:rPr lang="en-US" sz="1000" dirty="0"/>
              <a:t>To use relative clauses and expanded noun phrases to convey information accurately.</a:t>
            </a:r>
          </a:p>
          <a:p>
            <a:pPr algn="just"/>
            <a:endParaRPr lang="en-US" sz="900" dirty="0"/>
          </a:p>
        </p:txBody>
      </p:sp>
      <p:sp>
        <p:nvSpPr>
          <p:cNvPr id="7" name="TextBox 6"/>
          <p:cNvSpPr txBox="1"/>
          <p:nvPr/>
        </p:nvSpPr>
        <p:spPr>
          <a:xfrm>
            <a:off x="6109229" y="486717"/>
            <a:ext cx="2857354" cy="2062103"/>
          </a:xfrm>
          <a:prstGeom prst="rect">
            <a:avLst/>
          </a:prstGeom>
          <a:solidFill>
            <a:schemeClr val="bg1"/>
          </a:solidFill>
          <a:ln>
            <a:solidFill>
              <a:schemeClr val="tx1"/>
            </a:solidFill>
          </a:ln>
        </p:spPr>
        <p:txBody>
          <a:bodyPr wrap="square" rtlCol="0">
            <a:spAutoFit/>
          </a:bodyPr>
          <a:lstStyle/>
          <a:p>
            <a:pPr algn="ctr"/>
            <a:r>
              <a:rPr lang="en-US" sz="1200" b="1" u="sng" dirty="0"/>
              <a:t>Numeracy (Place value, Addition and Subtraction)</a:t>
            </a:r>
          </a:p>
          <a:p>
            <a:pPr marL="171450" indent="-171450" algn="just">
              <a:buFont typeface="Arial" panose="020B0604020202020204" pitchFamily="34" charset="0"/>
              <a:buChar char="•"/>
            </a:pPr>
            <a:r>
              <a:rPr lang="en-GB" sz="1000" dirty="0"/>
              <a:t>Read, write, order and compare numbers to at least 1000000 and determine the value of each digit. </a:t>
            </a:r>
          </a:p>
          <a:p>
            <a:pPr marL="171450" indent="-171450" algn="just">
              <a:buFont typeface="Arial" panose="020B0604020202020204" pitchFamily="34" charset="0"/>
              <a:buChar char="•"/>
            </a:pPr>
            <a:r>
              <a:rPr lang="en-GB" sz="1000" dirty="0"/>
              <a:t>Count forwards or backwards in steps of powers of 10 for any given number up to 1000000.</a:t>
            </a:r>
          </a:p>
          <a:p>
            <a:pPr marL="171450" indent="-171450" algn="just">
              <a:buFont typeface="Arial" panose="020B0604020202020204" pitchFamily="34" charset="0"/>
              <a:buChar char="•"/>
            </a:pPr>
            <a:r>
              <a:rPr lang="en-GB" sz="1000" dirty="0"/>
              <a:t> Interpret negative numbers in context, count forwards and backwards with positive and negative whole numbers including through zero</a:t>
            </a:r>
          </a:p>
          <a:p>
            <a:pPr marL="171450" indent="-171450" algn="just">
              <a:buFont typeface="Arial" panose="020B0604020202020204" pitchFamily="34" charset="0"/>
              <a:buChar char="•"/>
            </a:pPr>
            <a:r>
              <a:rPr lang="en-GB" sz="1000" dirty="0"/>
              <a:t>To add and subtract whole numbers with more than 4 digits with problem solving. </a:t>
            </a:r>
            <a:endParaRPr lang="en-US" sz="1000" dirty="0"/>
          </a:p>
        </p:txBody>
      </p:sp>
      <p:sp>
        <p:nvSpPr>
          <p:cNvPr id="8" name="TextBox 7"/>
          <p:cNvSpPr txBox="1"/>
          <p:nvPr/>
        </p:nvSpPr>
        <p:spPr>
          <a:xfrm>
            <a:off x="177417" y="2679813"/>
            <a:ext cx="2791991" cy="92333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u="sng" dirty="0"/>
              <a:t>PE (Netball Skills)</a:t>
            </a:r>
          </a:p>
          <a:p>
            <a:pPr marL="171450" indent="-171450" algn="just">
              <a:buFont typeface="Arial" panose="020B0604020202020204" pitchFamily="34" charset="0"/>
              <a:buChar char="•"/>
            </a:pPr>
            <a:r>
              <a:rPr lang="en-US" sz="1000" dirty="0"/>
              <a:t>PE will be taught on a Thursday morning by </a:t>
            </a:r>
            <a:r>
              <a:rPr lang="en-US" sz="1000"/>
              <a:t>Millwall Football Club</a:t>
            </a:r>
          </a:p>
          <a:p>
            <a:pPr marL="171450" indent="-171450" algn="just">
              <a:buFont typeface="Arial" panose="020B0604020202020204" pitchFamily="34" charset="0"/>
              <a:buChar char="•"/>
            </a:pPr>
            <a:r>
              <a:rPr lang="en-US" sz="1000" dirty="0">
                <a:ea typeface="Calibri"/>
                <a:cs typeface="Calibri"/>
              </a:rPr>
              <a:t>Dance will be taught by Chantelle every Wednesday morning</a:t>
            </a:r>
          </a:p>
        </p:txBody>
      </p:sp>
      <p:sp>
        <p:nvSpPr>
          <p:cNvPr id="9" name="TextBox 8"/>
          <p:cNvSpPr txBox="1"/>
          <p:nvPr/>
        </p:nvSpPr>
        <p:spPr>
          <a:xfrm>
            <a:off x="6160238" y="2587480"/>
            <a:ext cx="2791991" cy="1077218"/>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u="sng"/>
              <a:t>Art and Design  Portraits</a:t>
            </a:r>
          </a:p>
          <a:p>
            <a:pPr algn="just"/>
            <a:r>
              <a:rPr lang="en-GB" sz="1000">
                <a:latin typeface="Century Gothic"/>
                <a:ea typeface="Calibri"/>
                <a:cs typeface="Calibri"/>
              </a:rPr>
              <a:t>Investigate self-portraits by a range of artists, children use photographs of themselves as a starting point for developing their own unique self-portraits in mixed-media.</a:t>
            </a:r>
            <a:endParaRPr lang="en-US" sz="1000">
              <a:latin typeface="Century Gothic"/>
              <a:ea typeface="Calibri"/>
              <a:cs typeface="Calibri"/>
            </a:endParaRPr>
          </a:p>
        </p:txBody>
      </p:sp>
      <p:sp>
        <p:nvSpPr>
          <p:cNvPr id="12" name="TextBox 11"/>
          <p:cNvSpPr txBox="1"/>
          <p:nvPr/>
        </p:nvSpPr>
        <p:spPr>
          <a:xfrm>
            <a:off x="3156166" y="5166667"/>
            <a:ext cx="2838676" cy="1692771"/>
          </a:xfrm>
          <a:prstGeom prst="rect">
            <a:avLst/>
          </a:prstGeom>
          <a:solidFill>
            <a:schemeClr val="bg1"/>
          </a:solidFill>
          <a:ln>
            <a:solidFill>
              <a:schemeClr val="tx1"/>
            </a:solidFill>
          </a:ln>
        </p:spPr>
        <p:txBody>
          <a:bodyPr wrap="square" lIns="91440" tIns="45720" rIns="91440" bIns="45720" rtlCol="0" anchor="t">
            <a:spAutoFit/>
          </a:bodyPr>
          <a:lstStyle/>
          <a:p>
            <a:pPr algn="just"/>
            <a:r>
              <a:rPr lang="en-US" sz="1200" b="1" u="sng" dirty="0"/>
              <a:t>RE (Why doesn't </a:t>
            </a:r>
            <a:r>
              <a:rPr lang="en-US" sz="1200" b="1" u="sng" dirty="0" err="1"/>
              <a:t>Christanity</a:t>
            </a:r>
            <a:r>
              <a:rPr lang="en-US" sz="1200" b="1" u="sng" dirty="0"/>
              <a:t> always look the same?)</a:t>
            </a:r>
          </a:p>
          <a:p>
            <a:r>
              <a:rPr lang="en-US" sz="1000" dirty="0">
                <a:solidFill>
                  <a:srgbClr val="222222"/>
                </a:solidFill>
                <a:latin typeface="Calibri"/>
                <a:ea typeface="Lato"/>
                <a:cs typeface="Lato"/>
              </a:rPr>
              <a:t>Give examples of how Christianity spread as a religion.</a:t>
            </a:r>
            <a:endParaRPr lang="en-US" sz="1000">
              <a:latin typeface="Calibri"/>
              <a:ea typeface="Calibri"/>
              <a:cs typeface="Calibri"/>
            </a:endParaRPr>
          </a:p>
          <a:p>
            <a:r>
              <a:rPr lang="en-US" sz="1000" dirty="0">
                <a:solidFill>
                  <a:srgbClr val="222222"/>
                </a:solidFill>
                <a:latin typeface="Calibri"/>
                <a:ea typeface="Lato"/>
                <a:cs typeface="Lato"/>
              </a:rPr>
              <a:t>Explain how significant people have led to changes in how Christianity is </a:t>
            </a:r>
            <a:r>
              <a:rPr lang="en-US" sz="1000" err="1">
                <a:solidFill>
                  <a:srgbClr val="222222"/>
                </a:solidFill>
                <a:latin typeface="Calibri"/>
                <a:ea typeface="Lato"/>
                <a:cs typeface="Lato"/>
              </a:rPr>
              <a:t>practised</a:t>
            </a:r>
            <a:r>
              <a:rPr lang="en-US" sz="1000" dirty="0">
                <a:solidFill>
                  <a:srgbClr val="222222"/>
                </a:solidFill>
                <a:latin typeface="Calibri"/>
                <a:ea typeface="Lato"/>
                <a:cs typeface="Lato"/>
              </a:rPr>
              <a:t>.</a:t>
            </a:r>
            <a:endParaRPr lang="en-US" sz="1000">
              <a:latin typeface="Calibri"/>
              <a:ea typeface="Calibri"/>
              <a:cs typeface="Calibri"/>
            </a:endParaRPr>
          </a:p>
          <a:p>
            <a:r>
              <a:rPr lang="en-US" sz="1000" dirty="0">
                <a:solidFill>
                  <a:srgbClr val="222222"/>
                </a:solidFill>
                <a:latin typeface="Calibri"/>
                <a:ea typeface="Lato"/>
                <a:cs typeface="Lato"/>
              </a:rPr>
              <a:t>Think about their views on leaders changing the way religion is </a:t>
            </a:r>
            <a:r>
              <a:rPr lang="en-US" sz="1000" err="1">
                <a:solidFill>
                  <a:srgbClr val="222222"/>
                </a:solidFill>
                <a:latin typeface="Calibri"/>
                <a:ea typeface="Lato"/>
                <a:cs typeface="Lato"/>
              </a:rPr>
              <a:t>practised</a:t>
            </a:r>
            <a:r>
              <a:rPr lang="en-US" sz="1000" dirty="0">
                <a:solidFill>
                  <a:srgbClr val="222222"/>
                </a:solidFill>
                <a:latin typeface="Calibri"/>
                <a:ea typeface="Lato"/>
                <a:cs typeface="Lato"/>
              </a:rPr>
              <a:t>.</a:t>
            </a:r>
            <a:endParaRPr lang="en-US" sz="1000">
              <a:latin typeface="Calibri"/>
              <a:ea typeface="Calibri"/>
              <a:cs typeface="Calibri"/>
            </a:endParaRPr>
          </a:p>
          <a:p>
            <a:r>
              <a:rPr lang="en-US" sz="1000" dirty="0">
                <a:solidFill>
                  <a:srgbClr val="222222"/>
                </a:solidFill>
                <a:latin typeface="Calibri"/>
                <a:ea typeface="Lato"/>
                <a:cs typeface="Lato"/>
              </a:rPr>
              <a:t>List some reasons why there are different Christian denominations and what it means</a:t>
            </a:r>
            <a:endParaRPr lang="en-US" sz="900" dirty="0">
              <a:solidFill>
                <a:srgbClr val="222222"/>
              </a:solidFill>
              <a:latin typeface="Lato"/>
              <a:ea typeface="Lato"/>
              <a:cs typeface="Lato"/>
            </a:endParaRPr>
          </a:p>
        </p:txBody>
      </p:sp>
      <p:sp>
        <p:nvSpPr>
          <p:cNvPr id="13" name="TextBox 12"/>
          <p:cNvSpPr txBox="1"/>
          <p:nvPr/>
        </p:nvSpPr>
        <p:spPr>
          <a:xfrm>
            <a:off x="162738" y="4191237"/>
            <a:ext cx="2791991" cy="2462213"/>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dirty="0"/>
              <a:t>History (The Vikings)</a:t>
            </a:r>
          </a:p>
          <a:p>
            <a:pPr marL="171450" indent="-171450" algn="just">
              <a:buFont typeface="Arial" panose="020B0604020202020204" pitchFamily="34" charset="0"/>
              <a:buChar char="•"/>
            </a:pPr>
            <a:r>
              <a:rPr lang="en-US" sz="1000" dirty="0"/>
              <a:t>To understand where the Vikings came from.</a:t>
            </a:r>
          </a:p>
          <a:p>
            <a:pPr marL="171450" indent="-171450" algn="just">
              <a:buFont typeface="Arial" panose="020B0604020202020204" pitchFamily="34" charset="0"/>
              <a:buChar char="•"/>
            </a:pPr>
            <a:r>
              <a:rPr lang="en-US" sz="1000" dirty="0"/>
              <a:t>To understand how and why the Vikings invaded England.</a:t>
            </a:r>
          </a:p>
          <a:p>
            <a:pPr marL="171450" indent="-171450" algn="just">
              <a:buFont typeface="Arial" panose="020B0604020202020204" pitchFamily="34" charset="0"/>
              <a:buChar char="•"/>
            </a:pPr>
            <a:r>
              <a:rPr lang="en-US" sz="1000" dirty="0"/>
              <a:t>To understand how Vikings lived and worked.</a:t>
            </a:r>
          </a:p>
          <a:p>
            <a:pPr marL="171450" indent="-171450" algn="just">
              <a:buFont typeface="Arial" panose="020B0604020202020204" pitchFamily="34" charset="0"/>
              <a:buChar char="•"/>
            </a:pPr>
            <a:r>
              <a:rPr lang="en-US" sz="1000" dirty="0"/>
              <a:t>To understand what happened during the Viking invasions and know what Viking warriors were like.</a:t>
            </a:r>
          </a:p>
          <a:p>
            <a:pPr marL="171450" indent="-171450" algn="just">
              <a:buFont typeface="Arial" panose="020B0604020202020204" pitchFamily="34" charset="0"/>
              <a:buChar char="•"/>
            </a:pPr>
            <a:r>
              <a:rPr lang="en-US" sz="1000" dirty="0"/>
              <a:t>To identify and describe Viking artefacts.</a:t>
            </a:r>
          </a:p>
          <a:p>
            <a:pPr marL="171450" indent="-171450" algn="just">
              <a:buFont typeface="Arial" panose="020B0604020202020204" pitchFamily="34" charset="0"/>
              <a:buChar char="•"/>
            </a:pPr>
            <a:r>
              <a:rPr lang="en-US" sz="1000" dirty="0"/>
              <a:t>To know some Viking Gods and what they represent.</a:t>
            </a:r>
          </a:p>
          <a:p>
            <a:pPr marL="171450" indent="-171450" algn="just">
              <a:buFont typeface="Arial" panose="020B0604020202020204" pitchFamily="34" charset="0"/>
              <a:buChar char="•"/>
            </a:pPr>
            <a:r>
              <a:rPr lang="en-US" sz="1000" dirty="0"/>
              <a:t>To understand how some Kings in Britain dealt with Viking Invaders.</a:t>
            </a:r>
          </a:p>
          <a:p>
            <a:pPr algn="just"/>
            <a:endParaRPr lang="en-US" sz="1000" dirty="0"/>
          </a:p>
          <a:p>
            <a:pPr algn="just"/>
            <a:endParaRPr lang="en-US" sz="1000" b="1" dirty="0">
              <a:ea typeface="Calibri"/>
              <a:cs typeface="Calibri"/>
            </a:endParaRPr>
          </a:p>
        </p:txBody>
      </p:sp>
      <p:sp>
        <p:nvSpPr>
          <p:cNvPr id="14" name="TextBox 13"/>
          <p:cNvSpPr txBox="1"/>
          <p:nvPr/>
        </p:nvSpPr>
        <p:spPr>
          <a:xfrm>
            <a:off x="6269431" y="4021341"/>
            <a:ext cx="2791991" cy="1508105"/>
          </a:xfrm>
          <a:prstGeom prst="rect">
            <a:avLst/>
          </a:prstGeom>
          <a:solidFill>
            <a:schemeClr val="bg1"/>
          </a:solidFill>
          <a:ln>
            <a:solidFill>
              <a:schemeClr val="tx1"/>
            </a:solidFill>
          </a:ln>
        </p:spPr>
        <p:txBody>
          <a:bodyPr wrap="square" rtlCol="0">
            <a:spAutoFit/>
          </a:bodyPr>
          <a:lstStyle/>
          <a:p>
            <a:pPr algn="ctr"/>
            <a:r>
              <a:rPr lang="en-US" sz="1200" b="1" u="sng" dirty="0"/>
              <a:t>Science (Properties of Materials)</a:t>
            </a:r>
          </a:p>
          <a:p>
            <a:pPr marL="171450" indent="-171450" algn="just">
              <a:buFont typeface="Arial" panose="020B0604020202020204" pitchFamily="34" charset="0"/>
              <a:buChar char="•"/>
            </a:pPr>
            <a:r>
              <a:rPr lang="en-US" sz="1000" dirty="0"/>
              <a:t>To be able to compare and group together everyday materials based on evidence from comparative and fair tests; including their conductivity of heat.</a:t>
            </a:r>
          </a:p>
          <a:p>
            <a:pPr marL="171450" indent="-171450" algn="just">
              <a:buFont typeface="Arial" panose="020B0604020202020204" pitchFamily="34" charset="0"/>
              <a:buChar char="•"/>
            </a:pPr>
            <a:r>
              <a:rPr lang="en-US" sz="1000" dirty="0"/>
              <a:t>To give reasons based on evidence from comparative and fair tests.</a:t>
            </a:r>
          </a:p>
          <a:p>
            <a:pPr marL="171450" indent="-171450" algn="just">
              <a:buFont typeface="Arial" panose="020B0604020202020204" pitchFamily="34" charset="0"/>
              <a:buChar char="•"/>
            </a:pPr>
            <a:r>
              <a:rPr lang="en-US" sz="1000" dirty="0"/>
              <a:t>To take accurate measurements using a data logger.</a:t>
            </a:r>
          </a:p>
        </p:txBody>
      </p:sp>
      <p:sp>
        <p:nvSpPr>
          <p:cNvPr id="15" name="TextBox 14"/>
          <p:cNvSpPr txBox="1"/>
          <p:nvPr/>
        </p:nvSpPr>
        <p:spPr>
          <a:xfrm>
            <a:off x="289518" y="40811"/>
            <a:ext cx="4557658" cy="369332"/>
          </a:xfrm>
          <a:prstGeom prst="rect">
            <a:avLst/>
          </a:prstGeom>
          <a:solidFill>
            <a:schemeClr val="accent1"/>
          </a:solidFill>
          <a:ln>
            <a:solidFill>
              <a:schemeClr val="accent1"/>
            </a:solidFill>
          </a:ln>
        </p:spPr>
        <p:txBody>
          <a:bodyPr wrap="none" lIns="91440" tIns="45720" rIns="91440" bIns="45720" rtlCol="0" anchor="t">
            <a:spAutoFit/>
          </a:bodyPr>
          <a:lstStyle/>
          <a:p>
            <a:r>
              <a:rPr lang="en-US" b="1">
                <a:solidFill>
                  <a:srgbClr val="FFFF00"/>
                </a:solidFill>
                <a:latin typeface="Comic Sans MS"/>
                <a:cs typeface="Comic Sans MS"/>
              </a:rPr>
              <a:t>Topic Web – Year 5 – Autumn 1 2025 </a:t>
            </a:r>
          </a:p>
        </p:txBody>
      </p:sp>
      <p:sp>
        <p:nvSpPr>
          <p:cNvPr id="18" name="Rectangle 17"/>
          <p:cNvSpPr/>
          <p:nvPr/>
        </p:nvSpPr>
        <p:spPr>
          <a:xfrm>
            <a:off x="6411893" y="5560300"/>
            <a:ext cx="2503830" cy="9496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000" dirty="0">
              <a:latin typeface="+mj-lt"/>
            </a:endParaRPr>
          </a:p>
          <a:p>
            <a:pPr marL="171450" indent="-171450" algn="just">
              <a:buFont typeface="Arial" panose="020B0604020202020204" pitchFamily="34" charset="0"/>
              <a:buChar char="•"/>
            </a:pPr>
            <a:endParaRPr lang="en-US" sz="1000" dirty="0">
              <a:latin typeface="+mj-lt"/>
            </a:endParaRPr>
          </a:p>
          <a:p>
            <a:pPr marL="171450" indent="-171450" algn="ctr">
              <a:buFont typeface="Arial" panose="020B0604020202020204" pitchFamily="34" charset="0"/>
              <a:buChar char="•"/>
            </a:pPr>
            <a:r>
              <a:rPr lang="en-US" sz="1000" b="1" dirty="0">
                <a:latin typeface="+mj-lt"/>
              </a:rPr>
              <a:t>DT</a:t>
            </a:r>
          </a:p>
          <a:p>
            <a:pPr marL="171450" indent="-171450" algn="just">
              <a:buFont typeface="Arial" panose="020B0604020202020204" pitchFamily="34" charset="0"/>
              <a:buChar char="•"/>
            </a:pPr>
            <a:r>
              <a:rPr lang="en-US" sz="1000" dirty="0">
                <a:solidFill>
                  <a:schemeClr val="tx1"/>
                </a:solidFill>
                <a:latin typeface="+mj-lt"/>
              </a:rPr>
              <a:t>To design, make and evaluate a Viking Longship.</a:t>
            </a:r>
            <a:endParaRPr lang="en-US" sz="1000" dirty="0">
              <a:solidFill>
                <a:schemeClr val="tx1"/>
              </a:solidFill>
              <a:latin typeface="+mj-lt"/>
              <a:ea typeface="Calibri"/>
              <a:cs typeface="Calibri"/>
            </a:endParaRPr>
          </a:p>
          <a:p>
            <a:pPr marL="171450" indent="-171450" algn="just">
              <a:buFont typeface="Arial" panose="020B0604020202020204" pitchFamily="34" charset="0"/>
              <a:buChar char="•"/>
            </a:pPr>
            <a:r>
              <a:rPr lang="en-US" sz="1000" dirty="0">
                <a:solidFill>
                  <a:schemeClr val="tx1"/>
                </a:solidFill>
                <a:latin typeface="+mj-lt"/>
              </a:rPr>
              <a:t>To choose materials and evaluate them accordingly</a:t>
            </a:r>
            <a:r>
              <a:rPr lang="en-US" sz="1000" dirty="0">
                <a:latin typeface="+mj-lt"/>
              </a:rPr>
              <a:t>.</a:t>
            </a:r>
          </a:p>
          <a:p>
            <a:pPr algn="ctr"/>
            <a:endParaRPr lang="en-US" sz="1000" dirty="0">
              <a:latin typeface="+mj-lt"/>
            </a:endParaRPr>
          </a:p>
          <a:p>
            <a:pPr algn="ctr"/>
            <a:endParaRPr lang="en-US" sz="1000" dirty="0">
              <a:latin typeface="+mj-lt"/>
            </a:endParaRPr>
          </a:p>
          <a:p>
            <a:pPr algn="ctr"/>
            <a:endParaRPr lang="en-US" sz="1000" dirty="0">
              <a:latin typeface="+mj-lt"/>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035933" y="300267"/>
              <a:ext cx="360" cy="360"/>
            </p14:xfrm>
          </p:contentPart>
        </mc:Choice>
        <mc:Fallback xmlns="">
          <p:pic>
            <p:nvPicPr>
              <p:cNvPr id="3" name="Ink 2"/>
              <p:cNvPicPr/>
              <p:nvPr/>
            </p:nvPicPr>
            <p:blipFill>
              <a:blip r:embed="rId4"/>
              <a:stretch>
                <a:fillRect/>
              </a:stretch>
            </p:blipFill>
            <p:spPr>
              <a:xfrm>
                <a:off x="5024053" y="28838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682453" y="5172507"/>
              <a:ext cx="641880" cy="191520"/>
            </p14:xfrm>
          </p:contentPart>
        </mc:Choice>
        <mc:Fallback xmlns="">
          <p:pic>
            <p:nvPicPr>
              <p:cNvPr id="20" name="Ink 19"/>
              <p:cNvPicPr/>
              <p:nvPr/>
            </p:nvPicPr>
            <p:blipFill>
              <a:blip r:embed="rId6"/>
              <a:stretch>
                <a:fillRect/>
              </a:stretch>
            </p:blipFill>
            <p:spPr>
              <a:xfrm>
                <a:off x="670573" y="5160627"/>
                <a:ext cx="665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k 43"/>
              <p14:cNvContentPartPr/>
              <p14:nvPr/>
            </p14:nvContentPartPr>
            <p14:xfrm>
              <a:off x="3534733" y="5527467"/>
              <a:ext cx="360" cy="360"/>
            </p14:xfrm>
          </p:contentPart>
        </mc:Choice>
        <mc:Fallback xmlns="">
          <p:pic>
            <p:nvPicPr>
              <p:cNvPr id="44" name="Ink 43"/>
              <p:cNvPicPr/>
              <p:nvPr/>
            </p:nvPicPr>
            <p:blipFill>
              <a:blip r:embed="rId8"/>
              <a:stretch>
                <a:fillRect/>
              </a:stretch>
            </p:blipFill>
            <p:spPr>
              <a:xfrm>
                <a:off x="3522853" y="551558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2569086" y="899709"/>
              <a:ext cx="116280" cy="87480"/>
            </p14:xfrm>
          </p:contentPart>
        </mc:Choice>
        <mc:Fallback xmlns="">
          <p:pic>
            <p:nvPicPr>
              <p:cNvPr id="16" name="Ink 15"/>
              <p:cNvPicPr/>
              <p:nvPr/>
            </p:nvPicPr>
            <p:blipFill>
              <a:blip r:embed="rId12"/>
              <a:stretch>
                <a:fillRect/>
              </a:stretch>
            </p:blipFill>
            <p:spPr>
              <a:xfrm>
                <a:off x="2557206" y="887829"/>
                <a:ext cx="140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p14:cNvContentPartPr/>
              <p14:nvPr/>
            </p14:nvContentPartPr>
            <p14:xfrm>
              <a:off x="1228213" y="2047315"/>
              <a:ext cx="396360" cy="41040"/>
            </p14:xfrm>
          </p:contentPart>
        </mc:Choice>
        <mc:Fallback xmlns="">
          <p:pic>
            <p:nvPicPr>
              <p:cNvPr id="21" name="Ink 20"/>
              <p:cNvPicPr/>
              <p:nvPr/>
            </p:nvPicPr>
            <p:blipFill>
              <a:blip r:embed="rId14"/>
              <a:stretch>
                <a:fillRect/>
              </a:stretch>
            </p:blipFill>
            <p:spPr>
              <a:xfrm>
                <a:off x="1216333" y="2035435"/>
                <a:ext cx="420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4"/>
              <p14:cNvContentPartPr/>
              <p14:nvPr/>
            </p14:nvContentPartPr>
            <p14:xfrm>
              <a:off x="313813" y="2920707"/>
              <a:ext cx="164160" cy="41040"/>
            </p14:xfrm>
          </p:contentPart>
        </mc:Choice>
        <mc:Fallback xmlns="">
          <p:pic>
            <p:nvPicPr>
              <p:cNvPr id="5" name="Ink 4"/>
              <p:cNvPicPr/>
              <p:nvPr/>
            </p:nvPicPr>
            <p:blipFill>
              <a:blip r:embed="rId16"/>
              <a:stretch>
                <a:fillRect/>
              </a:stretch>
            </p:blipFill>
            <p:spPr>
              <a:xfrm>
                <a:off x="301933" y="2908827"/>
                <a:ext cx="187920" cy="64800"/>
              </a:xfrm>
              <a:prstGeom prst="rect">
                <a:avLst/>
              </a:prstGeom>
            </p:spPr>
          </p:pic>
        </mc:Fallback>
      </mc:AlternateContent>
      <p:sp>
        <p:nvSpPr>
          <p:cNvPr id="31" name="Double Wave 30"/>
          <p:cNvSpPr/>
          <p:nvPr/>
        </p:nvSpPr>
        <p:spPr>
          <a:xfrm>
            <a:off x="5985503" y="40811"/>
            <a:ext cx="2716537" cy="369332"/>
          </a:xfrm>
          <a:prstGeom prst="doubleWave">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Vicious Vikings</a:t>
            </a:r>
            <a:endParaRPr lang="en-GB" b="1" dirty="0">
              <a:ln/>
              <a:solidFill>
                <a:schemeClr val="accent3"/>
              </a:solidFill>
            </a:endParaRPr>
          </a:p>
        </p:txBody>
      </p:sp>
      <mc:AlternateContent xmlns:mc="http://schemas.openxmlformats.org/markup-compatibility/2006" xmlns:p14="http://schemas.microsoft.com/office/powerpoint/2010/main">
        <mc:Choice Requires="p14">
          <p:contentPart p14:bwMode="auto" r:id="rId17">
            <p14:nvContentPartPr>
              <p14:cNvPr id="10" name="Ink 9"/>
              <p14:cNvContentPartPr/>
              <p14:nvPr/>
            </p14:nvContentPartPr>
            <p14:xfrm>
              <a:off x="-600587" y="204867"/>
              <a:ext cx="109800" cy="1433160"/>
            </p14:xfrm>
          </p:contentPart>
        </mc:Choice>
        <mc:Fallback xmlns="">
          <p:pic>
            <p:nvPicPr>
              <p:cNvPr id="10" name="Ink 9"/>
              <p:cNvPicPr/>
              <p:nvPr/>
            </p:nvPicPr>
            <p:blipFill>
              <a:blip r:embed="rId19"/>
              <a:stretch>
                <a:fillRect/>
              </a:stretch>
            </p:blipFill>
            <p:spPr>
              <a:xfrm>
                <a:off x="-612467" y="192987"/>
                <a:ext cx="133560" cy="1456920"/>
              </a:xfrm>
              <a:prstGeom prst="rect">
                <a:avLst/>
              </a:prstGeom>
            </p:spPr>
          </p:pic>
        </mc:Fallback>
      </mc:AlternateContent>
      <p:pic>
        <p:nvPicPr>
          <p:cNvPr id="2" name="Picture 1">
            <a:extLst>
              <a:ext uri="{FF2B5EF4-FFF2-40B4-BE49-F238E27FC236}">
                <a16:creationId xmlns:a16="http://schemas.microsoft.com/office/drawing/2014/main" id="{1FC86397-0E37-4B6B-A6A1-B4BA8A1C716D}"/>
              </a:ext>
            </a:extLst>
          </p:cNvPr>
          <p:cNvPicPr>
            <a:picLocks noChangeAspect="1"/>
          </p:cNvPicPr>
          <p:nvPr/>
        </p:nvPicPr>
        <p:blipFill>
          <a:blip r:embed="rId20"/>
          <a:stretch>
            <a:fillRect/>
          </a:stretch>
        </p:blipFill>
        <p:spPr>
          <a:xfrm>
            <a:off x="3028880" y="2838081"/>
            <a:ext cx="2979765" cy="2178978"/>
          </a:xfrm>
          <a:prstGeom prst="rect">
            <a:avLst/>
          </a:prstGeom>
        </p:spPr>
      </p:pic>
      <p:sp>
        <p:nvSpPr>
          <p:cNvPr id="11" name="TextBox 10">
            <a:extLst>
              <a:ext uri="{FF2B5EF4-FFF2-40B4-BE49-F238E27FC236}">
                <a16:creationId xmlns:a16="http://schemas.microsoft.com/office/drawing/2014/main" id="{57B80455-6B65-A0D1-822C-9EFDFA0CC83F}"/>
              </a:ext>
            </a:extLst>
          </p:cNvPr>
          <p:cNvSpPr txBox="1"/>
          <p:nvPr/>
        </p:nvSpPr>
        <p:spPr>
          <a:xfrm>
            <a:off x="161397" y="3468131"/>
            <a:ext cx="279427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b="1" u="sng" dirty="0">
              <a:ea typeface="Calibri"/>
              <a:cs typeface="Calibri"/>
            </a:endParaRPr>
          </a:p>
          <a:p>
            <a:pPr algn="ctr"/>
            <a:r>
              <a:rPr lang="en-US" sz="1400" b="1" u="sng" dirty="0">
                <a:ea typeface="Calibri"/>
                <a:cs typeface="Calibri"/>
              </a:rPr>
              <a:t>Spanish</a:t>
            </a:r>
            <a:endParaRPr lang="en-US" dirty="0"/>
          </a:p>
          <a:p>
            <a:pPr marL="171450" indent="-171450" algn="just">
              <a:buFont typeface="Arial"/>
              <a:buChar char="•"/>
            </a:pPr>
            <a:r>
              <a:rPr lang="en-US" sz="1000" dirty="0">
                <a:latin typeface="Calibri"/>
                <a:ea typeface="Calibri"/>
                <a:cs typeface="Calibri"/>
              </a:rPr>
              <a:t>To revise Spanish phonetics. La </a:t>
            </a:r>
            <a:r>
              <a:rPr lang="en-US" sz="1000" err="1">
                <a:latin typeface="Calibri"/>
                <a:ea typeface="Calibri"/>
                <a:cs typeface="Calibri"/>
              </a:rPr>
              <a:t>fonetica</a:t>
            </a:r>
            <a:endParaRPr lang="en-US" err="1">
              <a:latin typeface="Calibri"/>
              <a:ea typeface="Calibri"/>
              <a:cs typeface="Calibri"/>
            </a:endParaRPr>
          </a:p>
        </p:txBody>
      </p:sp>
    </p:spTree>
    <p:extLst>
      <p:ext uri="{BB962C8B-B14F-4D97-AF65-F5344CB8AC3E}">
        <p14:creationId xmlns:p14="http://schemas.microsoft.com/office/powerpoint/2010/main" val="2175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B6393-0DF5-C2ED-C449-198F1B09695C}"/>
              </a:ext>
            </a:extLst>
          </p:cNvPr>
          <p:cNvSpPr>
            <a:spLocks noGrp="1"/>
          </p:cNvSpPr>
          <p:nvPr>
            <p:ph type="title"/>
          </p:nvPr>
        </p:nvSpPr>
        <p:spPr>
          <a:xfrm>
            <a:off x="628650" y="365125"/>
            <a:ext cx="7886700" cy="1325563"/>
          </a:xfrm>
        </p:spPr>
        <p:txBody>
          <a:bodyPr>
            <a:normAutofit/>
          </a:bodyPr>
          <a:lstStyle/>
          <a:p>
            <a:pPr>
              <a:defRPr/>
            </a:pPr>
            <a:r>
              <a:rPr lang="en-US" altLang="en-US" sz="4700" b="1" dirty="0">
                <a:effectLst>
                  <a:outerShdw blurRad="38100" dist="38100" dir="2700000" algn="tl">
                    <a:srgbClr val="C0C0C0"/>
                  </a:outerShdw>
                </a:effectLst>
                <a:latin typeface="Century Gothic"/>
                <a:ea typeface="ヒラギノ角ゴ Pro W3"/>
              </a:rPr>
              <a:t>RSE</a:t>
            </a:r>
          </a:p>
        </p:txBody>
      </p:sp>
      <p:sp>
        <p:nvSpPr>
          <p:cNvPr id="2253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40" name="Content Placeholder 2">
            <a:extLst>
              <a:ext uri="{FF2B5EF4-FFF2-40B4-BE49-F238E27FC236}">
                <a16:creationId xmlns:a16="http://schemas.microsoft.com/office/drawing/2014/main" id="{941C28AB-2BA4-6CED-6579-6390DD0FE7E9}"/>
              </a:ext>
            </a:extLst>
          </p:cNvPr>
          <p:cNvGraphicFramePr>
            <a:graphicFrameLocks noGrp="1"/>
          </p:cNvGraphicFramePr>
          <p:nvPr>
            <p:ph idx="1"/>
            <p:extLst>
              <p:ext uri="{D42A27DB-BD31-4B8C-83A1-F6EECF244321}">
                <p14:modId xmlns:p14="http://schemas.microsoft.com/office/powerpoint/2010/main" val="2606021857"/>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B6393-0DF5-C2ED-C449-198F1B09695C}"/>
              </a:ext>
            </a:extLst>
          </p:cNvPr>
          <p:cNvSpPr>
            <a:spLocks noGrp="1"/>
          </p:cNvSpPr>
          <p:nvPr>
            <p:ph type="title"/>
          </p:nvPr>
        </p:nvSpPr>
        <p:spPr>
          <a:xfrm>
            <a:off x="251520" y="620688"/>
            <a:ext cx="8195250" cy="1497806"/>
          </a:xfrm>
        </p:spPr>
        <p:txBody>
          <a:bodyPr>
            <a:normAutofit fontScale="90000"/>
          </a:bodyPr>
          <a:lstStyle/>
          <a:p>
            <a:pPr eaLnBrk="1" hangingPunct="1">
              <a:lnSpc>
                <a:spcPct val="90000"/>
              </a:lnSpc>
              <a:spcAft>
                <a:spcPts val="600"/>
              </a:spcAft>
            </a:pPr>
            <a:r>
              <a:rPr lang="en-US" altLang="en-US" sz="1300" b="1" dirty="0">
                <a:latin typeface="Century Gothic" panose="020B0502020202020204" pitchFamily="34" charset="0"/>
              </a:rPr>
              <a:t>High standards of behaviour:</a:t>
            </a:r>
            <a:br>
              <a:rPr lang="en-US" altLang="en-US" sz="1300" dirty="0">
                <a:latin typeface="Century Gothic" panose="020B0502020202020204" pitchFamily="34" charset="0"/>
              </a:rPr>
            </a:br>
            <a:br>
              <a:rPr lang="en-US" altLang="en-US" sz="1300" dirty="0">
                <a:latin typeface="Century Gothic" panose="020B0502020202020204" pitchFamily="34" charset="0"/>
              </a:rPr>
            </a:br>
            <a:r>
              <a:rPr lang="en-US" altLang="en-US" sz="1300" dirty="0">
                <a:latin typeface="Century Gothic" panose="020B0502020202020204" pitchFamily="34" charset="0"/>
              </a:rPr>
              <a:t>The Governors strongly believe that high standards of behaviour lie at the heart of a successful school. Good teaching and learning promote good behaviour and good behaviour promotes effective learning. Children have the right to learn and to achieve their full potential in all aspects of their lives, and staff have the right to teach. Governors also believe that the expectation of high standards of behaviour which are required during the school day can have a positive effect on the life of young people outside school in encouraging them to become successful citizens.</a:t>
            </a:r>
            <a:br>
              <a:rPr lang="en-US" altLang="en-US" sz="1300" dirty="0">
                <a:latin typeface="Century Gothic" panose="020B0502020202020204" pitchFamily="34" charset="0"/>
              </a:rPr>
            </a:br>
            <a:br>
              <a:rPr lang="en-US" altLang="en-US" sz="1300" dirty="0">
                <a:latin typeface="Century Gothic" panose="020B0502020202020204" pitchFamily="34" charset="0"/>
              </a:rPr>
            </a:br>
            <a:r>
              <a:rPr lang="en-US" altLang="en-US" sz="1300" dirty="0">
                <a:latin typeface="Century Gothic" panose="020B0502020202020204" pitchFamily="34" charset="0"/>
              </a:rPr>
              <a:t>We continue to use Zones of Regulation across the school as well as providing and encouraging the use of reflection boxes in each classroom. Children take part in regular brain breaks and mindfulness sessions.</a:t>
            </a:r>
            <a:br>
              <a:rPr lang="en-US" altLang="en-US" sz="1300" dirty="0">
                <a:latin typeface="Century Gothic" panose="020B0502020202020204" pitchFamily="34" charset="0"/>
              </a:rPr>
            </a:br>
            <a:br>
              <a:rPr lang="en-US" altLang="en-US" sz="1300" dirty="0">
                <a:latin typeface="Century Gothic" panose="020B0502020202020204" pitchFamily="34" charset="0"/>
              </a:rPr>
            </a:br>
            <a:r>
              <a:rPr lang="en-US" altLang="en-US" sz="1300" dirty="0">
                <a:latin typeface="Century Gothic" panose="020B0502020202020204" pitchFamily="34" charset="0"/>
              </a:rPr>
              <a:t>The school has a behaviour policy which can be found on our school website</a:t>
            </a:r>
            <a:r>
              <a:rPr lang="en-US" altLang="en-US" sz="1300" dirty="0">
                <a:latin typeface="+mn-lt"/>
              </a:rPr>
              <a:t>.</a:t>
            </a:r>
            <a:br>
              <a:rPr lang="en-US" altLang="en-US" sz="4800" dirty="0">
                <a:latin typeface="+mn-lt"/>
              </a:rPr>
            </a:br>
            <a:endParaRPr lang="en-GB" sz="4700" dirty="0"/>
          </a:p>
        </p:txBody>
      </p:sp>
      <p:sp>
        <p:nvSpPr>
          <p:cNvPr id="2253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BC7515-4DD8-2D65-6ECD-7EAE50489571}"/>
              </a:ext>
            </a:extLst>
          </p:cNvPr>
          <p:cNvPicPr>
            <a:picLocks noChangeAspect="1"/>
          </p:cNvPicPr>
          <p:nvPr/>
        </p:nvPicPr>
        <p:blipFill rotWithShape="1">
          <a:blip r:embed="rId2"/>
          <a:srcRect t="2112"/>
          <a:stretch/>
        </p:blipFill>
        <p:spPr>
          <a:xfrm>
            <a:off x="1115616" y="2276872"/>
            <a:ext cx="6768752" cy="4367431"/>
          </a:xfrm>
          <a:prstGeom prst="rect">
            <a:avLst/>
          </a:prstGeom>
        </p:spPr>
      </p:pic>
    </p:spTree>
    <p:extLst>
      <p:ext uri="{BB962C8B-B14F-4D97-AF65-F5344CB8AC3E}">
        <p14:creationId xmlns:p14="http://schemas.microsoft.com/office/powerpoint/2010/main" val="43471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3E73AD-AF18-7A65-4322-E02B4C164A81}"/>
              </a:ext>
            </a:extLst>
          </p:cNvPr>
          <p:cNvSpPr>
            <a:spLocks noGrp="1"/>
          </p:cNvSpPr>
          <p:nvPr>
            <p:ph type="title"/>
          </p:nvPr>
        </p:nvSpPr>
        <p:spPr>
          <a:xfrm>
            <a:off x="238901" y="73245"/>
            <a:ext cx="3727326" cy="1800526"/>
          </a:xfrm>
        </p:spPr>
        <p:txBody>
          <a:bodyPr vert="horz" lIns="91440" tIns="45720" rIns="91440" bIns="45720" rtlCol="0" anchor="ctr">
            <a:normAutofit/>
          </a:bodyPr>
          <a:lstStyle/>
          <a:p>
            <a:pPr defTabSz="914400" eaLnBrk="1" hangingPunct="1">
              <a:defRPr/>
            </a:pPr>
            <a:r>
              <a:rPr lang="en-US" altLang="en-US" sz="4400" b="1" kern="1200" dirty="0">
                <a:solidFill>
                  <a:schemeClr val="tx1"/>
                </a:solidFill>
                <a:effectLst>
                  <a:outerShdw blurRad="38100" dist="38100" dir="2700000" algn="tl">
                    <a:srgbClr val="C0C0C0"/>
                  </a:outerShdw>
                </a:effectLst>
                <a:latin typeface="+mj-lt"/>
                <a:ea typeface="+mj-ea"/>
                <a:cs typeface="+mj-cs"/>
              </a:rPr>
              <a:t>School Clubs</a:t>
            </a:r>
            <a:endParaRPr lang="en-US" sz="4400"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4941B21C-2BC1-8084-3167-D69F1247BFF8}"/>
              </a:ext>
            </a:extLst>
          </p:cNvPr>
          <p:cNvSpPr txBox="1"/>
          <p:nvPr/>
        </p:nvSpPr>
        <p:spPr>
          <a:xfrm>
            <a:off x="418932" y="1425713"/>
            <a:ext cx="8415429" cy="1019702"/>
          </a:xfrm>
          <a:prstGeom prst="rect">
            <a:avLst/>
          </a:prstGeom>
        </p:spPr>
        <p:txBody>
          <a:bodyPr vert="horz" lIns="91440" tIns="45720" rIns="91440" bIns="45720" rtlCol="0" anchor="t">
            <a:normAutofit fontScale="92500" lnSpcReduction="20000"/>
          </a:bodyPr>
          <a:lstStyle/>
          <a:p>
            <a:pPr eaLnBrk="1" hangingPunct="1">
              <a:lnSpc>
                <a:spcPct val="90000"/>
              </a:lnSpc>
              <a:spcAft>
                <a:spcPts val="600"/>
              </a:spcAft>
            </a:pPr>
            <a:r>
              <a:rPr lang="en-US" sz="1700" b="1" dirty="0">
                <a:latin typeface="+mn-lt"/>
              </a:rPr>
              <a:t>Autumn Clubs</a:t>
            </a:r>
          </a:p>
          <a:p>
            <a:pPr eaLnBrk="1" hangingPunct="1">
              <a:lnSpc>
                <a:spcPct val="90000"/>
              </a:lnSpc>
              <a:spcAft>
                <a:spcPts val="600"/>
              </a:spcAft>
            </a:pPr>
            <a:r>
              <a:rPr lang="en-US" sz="1700" dirty="0">
                <a:latin typeface="+mn-lt"/>
              </a:rPr>
              <a:t>Some club letters were  sent out at the end of the Summer term and will be sent out at beginning of every term. Payment is made on Arbor.  Please speak with the school office if you have any questions.</a:t>
            </a:r>
            <a:endParaRPr lang="en-US" sz="1700" dirty="0">
              <a:latin typeface="+mn-lt"/>
              <a:ea typeface="Calibri"/>
              <a:cs typeface="Calibri"/>
            </a:endParaRPr>
          </a:p>
          <a:p>
            <a:pPr eaLnBrk="1" hangingPunct="1">
              <a:lnSpc>
                <a:spcPct val="90000"/>
              </a:lnSpc>
              <a:spcAft>
                <a:spcPts val="600"/>
              </a:spcAft>
            </a:pPr>
            <a:endParaRPr lang="en-US" sz="1700" dirty="0">
              <a:highlight>
                <a:srgbClr val="FFFF00"/>
              </a:highlight>
              <a:latin typeface="+mn-lt"/>
              <a:ea typeface="Calibri" panose="020F0502020204030204"/>
              <a:cs typeface="Calibri" panose="020F0502020204030204"/>
            </a:endParaRPr>
          </a:p>
        </p:txBody>
      </p:sp>
      <p:pic>
        <p:nvPicPr>
          <p:cNvPr id="3" name="Picture 2" descr="A list of sports events&#10;&#10;AI-generated content may be incorrect.">
            <a:extLst>
              <a:ext uri="{FF2B5EF4-FFF2-40B4-BE49-F238E27FC236}">
                <a16:creationId xmlns:a16="http://schemas.microsoft.com/office/drawing/2014/main" id="{CA597951-0691-01CC-A054-D12720835262}"/>
              </a:ext>
            </a:extLst>
          </p:cNvPr>
          <p:cNvPicPr>
            <a:picLocks noChangeAspect="1"/>
          </p:cNvPicPr>
          <p:nvPr/>
        </p:nvPicPr>
        <p:blipFill>
          <a:blip r:embed="rId2"/>
          <a:stretch>
            <a:fillRect/>
          </a:stretch>
        </p:blipFill>
        <p:spPr>
          <a:xfrm>
            <a:off x="523299" y="2442691"/>
            <a:ext cx="7890832" cy="3969426"/>
          </a:xfrm>
          <a:prstGeom prst="rect">
            <a:avLst/>
          </a:prstGeom>
        </p:spPr>
      </p:pic>
    </p:spTree>
    <p:extLst>
      <p:ext uri="{BB962C8B-B14F-4D97-AF65-F5344CB8AC3E}">
        <p14:creationId xmlns:p14="http://schemas.microsoft.com/office/powerpoint/2010/main" val="323811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69216-D9FA-5A80-DC26-E44985B8A463}"/>
              </a:ext>
            </a:extLst>
          </p:cNvPr>
          <p:cNvSpPr>
            <a:spLocks noGrp="1" noChangeArrowheads="1"/>
          </p:cNvSpPr>
          <p:nvPr>
            <p:ph type="title"/>
          </p:nvPr>
        </p:nvSpPr>
        <p:spPr>
          <a:xfrm>
            <a:off x="101330" y="115441"/>
            <a:ext cx="8503117" cy="937296"/>
          </a:xfrm>
        </p:spPr>
        <p:txBody>
          <a:bodyPr vert="horz" lIns="91440" tIns="45720" rIns="91440" bIns="45720" rtlCol="0" anchor="ctr">
            <a:normAutofit/>
          </a:bodyPr>
          <a:lstStyle/>
          <a:p>
            <a:pPr algn="ctr" defTabSz="914400" eaLnBrk="1" fontAlgn="auto" hangingPunct="1">
              <a:spcAft>
                <a:spcPts val="0"/>
              </a:spcAft>
              <a:defRPr/>
            </a:pPr>
            <a:r>
              <a:rPr lang="en-US" altLang="en-US" sz="4000" b="1" u="sng" dirty="0">
                <a:effectLst>
                  <a:outerShdw blurRad="38100" dist="38100" dir="2700000" algn="tl">
                    <a:srgbClr val="C0C0C0"/>
                  </a:outerShdw>
                </a:effectLst>
              </a:rPr>
              <a:t>Meet the Safeguarding Team!</a:t>
            </a:r>
            <a:endParaRPr lang="en-US" altLang="en-US" sz="4000" b="1" u="sng" dirty="0">
              <a:effectLst>
                <a:outerShdw blurRad="38100" dist="38100" dir="2700000" algn="tl">
                  <a:srgbClr val="C0C0C0"/>
                </a:outerShdw>
              </a:effectLst>
              <a:ea typeface="Calibri Light"/>
              <a:cs typeface="Calibri Light"/>
            </a:endParaRPr>
          </a:p>
        </p:txBody>
      </p:sp>
      <p:sp>
        <p:nvSpPr>
          <p:cNvPr id="3" name="TextBox 1">
            <a:extLst>
              <a:ext uri="{FF2B5EF4-FFF2-40B4-BE49-F238E27FC236}">
                <a16:creationId xmlns:a16="http://schemas.microsoft.com/office/drawing/2014/main" id="{B98C729C-9B63-C8EB-FF86-A000DBAE7366}"/>
              </a:ext>
            </a:extLst>
          </p:cNvPr>
          <p:cNvSpPr txBox="1">
            <a:spLocks noChangeArrowheads="1"/>
          </p:cNvSpPr>
          <p:nvPr/>
        </p:nvSpPr>
        <p:spPr bwMode="auto">
          <a:xfrm>
            <a:off x="178476" y="1483043"/>
            <a:ext cx="8429000" cy="3889624"/>
          </a:xfrm>
          <a:prstGeom prst="rect">
            <a:avLst/>
          </a:prstGeom>
        </p:spPr>
        <p:txBody>
          <a:bodyPr vert="horz" lIns="91440" tIns="45720" rIns="91440" bIns="45720" rtlCol="0"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Aft>
                <a:spcPts val="600"/>
              </a:spcAft>
            </a:pPr>
            <a:r>
              <a:rPr lang="en-US" altLang="en-US" sz="1400" dirty="0">
                <a:latin typeface="Century Gothic"/>
              </a:rPr>
              <a:t>The role of the safeguarding team is to manage all matters of safeguarding and child protection across the school. This may mean having a discussion with you regarding the wellbeing of your child. The team works in a non-judgmental, supportive way and can signpost you to agencies that offer guidance and support for you, your child or your family.</a:t>
            </a:r>
          </a:p>
          <a:p>
            <a:pPr eaLnBrk="1" hangingPunct="1">
              <a:lnSpc>
                <a:spcPct val="90000"/>
              </a:lnSpc>
              <a:spcAft>
                <a:spcPts val="600"/>
              </a:spcAft>
            </a:pPr>
            <a:endParaRPr lang="en-US" altLang="en-US" sz="700" dirty="0">
              <a:latin typeface="Century Gothic" panose="020B0502020202020204" pitchFamily="34" charset="0"/>
            </a:endParaRPr>
          </a:p>
          <a:p>
            <a:pPr algn="just" eaLnBrk="1" hangingPunct="1">
              <a:lnSpc>
                <a:spcPct val="90000"/>
              </a:lnSpc>
              <a:spcAft>
                <a:spcPts val="600"/>
              </a:spcAft>
            </a:pPr>
            <a:r>
              <a:rPr lang="en-US" altLang="en-US" sz="1400" dirty="0">
                <a:latin typeface="Century Gothic"/>
              </a:rPr>
              <a:t>We know that all families, at some point in their lives, face difficult times. The team is not there to judge but to empower you to work in partnership with them and outside agencies in the best interest of your child. Alternatively, if you wish to enquire about services they offer, please do not hesitate to contact a member of the safeguarding via the main school office.</a:t>
            </a:r>
          </a:p>
          <a:p>
            <a:pPr eaLnBrk="1" hangingPunct="1">
              <a:lnSpc>
                <a:spcPct val="90000"/>
              </a:lnSpc>
              <a:spcAft>
                <a:spcPts val="600"/>
              </a:spcAft>
            </a:pPr>
            <a:r>
              <a:rPr lang="en-US" altLang="en-US" sz="1400" dirty="0">
                <a:latin typeface="Century Gothic"/>
              </a:rPr>
              <a:t>Areas that the team can offer support or guidance on:</a:t>
            </a: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poor attendance</a:t>
            </a: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welfare</a:t>
            </a: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wellbeing</a:t>
            </a: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mental health</a:t>
            </a: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decreasing risk or harm to</a:t>
            </a:r>
          </a:p>
          <a:p>
            <a:pPr marL="57150">
              <a:lnSpc>
                <a:spcPct val="90000"/>
              </a:lnSpc>
              <a:spcAft>
                <a:spcPts val="600"/>
              </a:spcAft>
            </a:pPr>
            <a:r>
              <a:rPr lang="en-US" altLang="en-US" sz="1400" dirty="0">
                <a:latin typeface="Century Gothic"/>
              </a:rPr>
              <a:t> you or your child</a:t>
            </a:r>
            <a:endParaRPr lang="en-US" dirty="0">
              <a:cs typeface="Arial" panose="020B0604020202020204" pitchFamily="34" charset="0"/>
            </a:endParaRPr>
          </a:p>
          <a:p>
            <a:pPr marL="285750" indent="-228600" eaLnBrk="1" hangingPunct="1">
              <a:lnSpc>
                <a:spcPct val="90000"/>
              </a:lnSpc>
              <a:spcAft>
                <a:spcPts val="600"/>
              </a:spcAft>
              <a:buFont typeface="Arial" panose="020B0604020202020204" pitchFamily="34" charset="0"/>
              <a:buChar char="•"/>
            </a:pPr>
            <a:r>
              <a:rPr lang="en-US" altLang="en-US" sz="1400" dirty="0">
                <a:latin typeface="Century Gothic"/>
              </a:rPr>
              <a:t>support for you if you are </a:t>
            </a:r>
          </a:p>
          <a:p>
            <a:pPr marL="57150">
              <a:lnSpc>
                <a:spcPct val="90000"/>
              </a:lnSpc>
              <a:spcAft>
                <a:spcPts val="600"/>
              </a:spcAft>
            </a:pPr>
            <a:r>
              <a:rPr lang="en-US" altLang="en-US" sz="1400" dirty="0">
                <a:latin typeface="Century Gothic"/>
              </a:rPr>
              <a:t>a victim of domestic violence</a:t>
            </a:r>
            <a:endParaRPr lang="en-US" dirty="0">
              <a:cs typeface="Arial" panose="020B0604020202020204" pitchFamily="34" charset="0"/>
            </a:endParaRPr>
          </a:p>
          <a:p>
            <a:pPr indent="-228600" eaLnBrk="1" hangingPunct="1">
              <a:lnSpc>
                <a:spcPct val="90000"/>
              </a:lnSpc>
              <a:spcAft>
                <a:spcPts val="600"/>
              </a:spcAft>
              <a:buFont typeface="Arial" panose="020B0604020202020204" pitchFamily="34" charset="0"/>
              <a:buChar char="•"/>
            </a:pPr>
            <a:endParaRPr lang="en-US" altLang="en-US" sz="1400" dirty="0">
              <a:latin typeface="Century Gothic" panose="020B0502020202020204" pitchFamily="34" charset="0"/>
            </a:endParaRPr>
          </a:p>
          <a:p>
            <a:pPr indent="-228600" eaLnBrk="1" hangingPunct="1">
              <a:lnSpc>
                <a:spcPct val="90000"/>
              </a:lnSpc>
              <a:spcAft>
                <a:spcPts val="600"/>
              </a:spcAft>
              <a:buFont typeface="Arial" panose="020B0604020202020204" pitchFamily="34" charset="0"/>
              <a:buChar char="•"/>
            </a:pPr>
            <a:endParaRPr lang="en-US" altLang="en-US" sz="1400" dirty="0">
              <a:latin typeface="Century Gothic" panose="020B0502020202020204" pitchFamily="34" charset="0"/>
            </a:endParaRPr>
          </a:p>
        </p:txBody>
      </p:sp>
      <p:pic>
        <p:nvPicPr>
          <p:cNvPr id="2" name="Picture 1" descr="A group of yellow text on a white background&#10;&#10;AI-generated content may be incorrect.">
            <a:extLst>
              <a:ext uri="{FF2B5EF4-FFF2-40B4-BE49-F238E27FC236}">
                <a16:creationId xmlns:a16="http://schemas.microsoft.com/office/drawing/2014/main" id="{6081F02C-1ABE-5F8B-8679-769DDC13E787}"/>
              </a:ext>
            </a:extLst>
          </p:cNvPr>
          <p:cNvPicPr>
            <a:picLocks noChangeAspect="1"/>
          </p:cNvPicPr>
          <p:nvPr/>
        </p:nvPicPr>
        <p:blipFill>
          <a:blip r:embed="rId3"/>
          <a:stretch>
            <a:fillRect/>
          </a:stretch>
        </p:blipFill>
        <p:spPr>
          <a:xfrm>
            <a:off x="3387686" y="3428600"/>
            <a:ext cx="5591061" cy="31612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69216-D9FA-5A80-DC26-E44985B8A463}"/>
              </a:ext>
            </a:extLst>
          </p:cNvPr>
          <p:cNvSpPr>
            <a:spLocks noGrp="1" noChangeArrowheads="1"/>
          </p:cNvSpPr>
          <p:nvPr>
            <p:ph type="title"/>
          </p:nvPr>
        </p:nvSpPr>
        <p:spPr>
          <a:xfrm>
            <a:off x="382663" y="638611"/>
            <a:ext cx="8726488" cy="490538"/>
          </a:xfrm>
          <a:solidFill>
            <a:schemeClr val="bg1"/>
          </a:solidFill>
        </p:spPr>
        <p:txBody>
          <a:bodyPr rtlCol="0">
            <a:normAutofit fontScale="90000"/>
          </a:bodyPr>
          <a:lstStyle/>
          <a:p>
            <a:pPr eaLnBrk="1" fontAlgn="auto" hangingPunct="1">
              <a:spcAft>
                <a:spcPts val="0"/>
              </a:spcAft>
              <a:defRPr/>
            </a:pPr>
            <a:r>
              <a:rPr lang="en-US" altLang="en-US" sz="54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Communication</a:t>
            </a:r>
          </a:p>
        </p:txBody>
      </p:sp>
      <p:sp>
        <p:nvSpPr>
          <p:cNvPr id="31747" name="Rectangle 3">
            <a:extLst>
              <a:ext uri="{FF2B5EF4-FFF2-40B4-BE49-F238E27FC236}">
                <a16:creationId xmlns:a16="http://schemas.microsoft.com/office/drawing/2014/main" id="{473C6F54-BF4D-B4DC-5D8D-8D2611A187C1}"/>
              </a:ext>
            </a:extLst>
          </p:cNvPr>
          <p:cNvSpPr>
            <a:spLocks noGrp="1" noChangeArrowheads="1"/>
          </p:cNvSpPr>
          <p:nvPr>
            <p:ph idx="1"/>
          </p:nvPr>
        </p:nvSpPr>
        <p:spPr>
          <a:xfrm>
            <a:off x="457712" y="2295790"/>
            <a:ext cx="8229600" cy="4407787"/>
          </a:xfrm>
          <a:solidFill>
            <a:schemeClr val="bg1"/>
          </a:solidFill>
        </p:spPr>
        <p:txBody>
          <a:bodyPr/>
          <a:lstStyle/>
          <a:p>
            <a:pPr algn="just" eaLnBrk="1" hangingPunct="1"/>
            <a:r>
              <a:rPr lang="en-GB" altLang="en-US" sz="1600" b="1" dirty="0">
                <a:latin typeface="Century Gothic" panose="020B0502020202020204" pitchFamily="34" charset="0"/>
                <a:ea typeface="ヒラギノ角ゴ Pro W3" pitchFamily="-84" charset="-128"/>
              </a:rPr>
              <a:t>Weekly Newsletter </a:t>
            </a:r>
            <a:r>
              <a:rPr lang="en-GB" altLang="en-US" sz="1600" dirty="0">
                <a:latin typeface="Century Gothic" panose="020B0502020202020204" pitchFamily="34" charset="0"/>
                <a:ea typeface="ヒラギノ角ゴ Pro W3" pitchFamily="-84" charset="-128"/>
              </a:rPr>
              <a:t>sent via email</a:t>
            </a:r>
          </a:p>
          <a:p>
            <a:pPr marL="0" indent="0" algn="just" eaLnBrk="1" hangingPunct="1">
              <a:buNone/>
            </a:pPr>
            <a:r>
              <a:rPr lang="en-GB" sz="1600" dirty="0">
                <a:effectLst/>
                <a:latin typeface="Century Gothic"/>
                <a:ea typeface="Calibri"/>
                <a:cs typeface="Arial"/>
              </a:rPr>
              <a:t>The school newsletter </a:t>
            </a:r>
            <a:r>
              <a:rPr lang="en-GB" sz="1600" dirty="0">
                <a:latin typeface="Century Gothic"/>
                <a:ea typeface="Calibri"/>
                <a:cs typeface="Arial"/>
              </a:rPr>
              <a:t>is our main form of communication. It serves</a:t>
            </a:r>
            <a:r>
              <a:rPr lang="en-GB" sz="1600" dirty="0">
                <a:effectLst/>
                <a:latin typeface="Century Gothic"/>
                <a:ea typeface="Calibri"/>
                <a:cs typeface="Arial"/>
              </a:rPr>
              <a:t> as a comprehensive source of communication, consolidating key announcements, updates, and events in one centralised place. It is designed to ensure that all members of our school community, including parents, pupils, and staff, have access to the same information simultaneously</a:t>
            </a:r>
            <a:endParaRPr lang="en-GB" altLang="en-US" sz="1600" dirty="0">
              <a:latin typeface="Century Gothic"/>
              <a:ea typeface="Calibri"/>
              <a:cs typeface="Arial"/>
            </a:endParaRPr>
          </a:p>
          <a:p>
            <a:pPr algn="just" eaLnBrk="1" hangingPunct="1"/>
            <a:r>
              <a:rPr lang="en-GB" altLang="en-US" sz="1600" b="1" dirty="0">
                <a:latin typeface="Century Gothic" panose="020B0502020202020204" pitchFamily="34" charset="0"/>
                <a:ea typeface="ヒラギノ角ゴ Pro W3" pitchFamily="-84" charset="-128"/>
              </a:rPr>
              <a:t>Directed letters </a:t>
            </a:r>
            <a:r>
              <a:rPr lang="en-GB" altLang="en-US" sz="1600" dirty="0">
                <a:latin typeface="Century Gothic" panose="020B0502020202020204" pitchFamily="34" charset="0"/>
                <a:ea typeface="ヒラギノ角ゴ Pro W3" pitchFamily="-84" charset="-128"/>
              </a:rPr>
              <a:t>(on occasions)</a:t>
            </a:r>
          </a:p>
          <a:p>
            <a:pPr algn="just" eaLnBrk="1" hangingPunct="1"/>
            <a:r>
              <a:rPr lang="en-GB" altLang="en-US" sz="1600" b="1" dirty="0">
                <a:latin typeface="Century Gothic" panose="020B0502020202020204" pitchFamily="34" charset="0"/>
                <a:ea typeface="ヒラギノ角ゴ Pro W3" pitchFamily="-84" charset="-128"/>
              </a:rPr>
              <a:t>Termly Coffee mornings</a:t>
            </a:r>
          </a:p>
          <a:p>
            <a:pPr algn="just" eaLnBrk="1" hangingPunct="1"/>
            <a:r>
              <a:rPr lang="en-GB" altLang="en-US" sz="1600" b="1" dirty="0">
                <a:latin typeface="Century Gothic" panose="020B0502020202020204" pitchFamily="34" charset="0"/>
                <a:ea typeface="ヒラギノ角ゴ Pro W3" pitchFamily="-84" charset="-128"/>
              </a:rPr>
              <a:t>School Website</a:t>
            </a:r>
            <a:r>
              <a:rPr lang="en-GB" altLang="en-US" sz="1600" dirty="0">
                <a:latin typeface="Century Gothic" panose="020B0502020202020204" pitchFamily="34" charset="0"/>
                <a:ea typeface="ヒラギノ角ゴ Pro W3" pitchFamily="-84" charset="-128"/>
              </a:rPr>
              <a:t>: </a:t>
            </a:r>
            <a:r>
              <a:rPr lang="en-GB" altLang="en-US" sz="1600" dirty="0">
                <a:latin typeface="Century Gothic" panose="020B0502020202020204" pitchFamily="34" charset="0"/>
                <a:ea typeface="ヒラギノ角ゴ Pro W3" pitchFamily="-84" charset="-128"/>
                <a:hlinkClick r:id="rId3"/>
              </a:rPr>
              <a:t>www.dkh.org.uk</a:t>
            </a:r>
            <a:endParaRPr lang="en-GB" altLang="en-US" sz="1600" dirty="0">
              <a:latin typeface="Century Gothic" panose="020B0502020202020204" pitchFamily="34" charset="0"/>
              <a:ea typeface="ヒラギノ角ゴ Pro W3" pitchFamily="-84" charset="-128"/>
            </a:endParaRPr>
          </a:p>
          <a:p>
            <a:pPr algn="just" eaLnBrk="1" hangingPunct="1"/>
            <a:r>
              <a:rPr lang="en-GB" altLang="en-US" sz="1600" b="1" dirty="0">
                <a:latin typeface="Century Gothic" panose="020B0502020202020204" pitchFamily="34" charset="0"/>
                <a:ea typeface="ヒラギノ角ゴ Pro W3" pitchFamily="-84" charset="-128"/>
              </a:rPr>
              <a:t>Text messages  </a:t>
            </a:r>
            <a:r>
              <a:rPr lang="en-GB" altLang="en-US" sz="1600" dirty="0">
                <a:latin typeface="Century Gothic" panose="020B0502020202020204" pitchFamily="34" charset="0"/>
                <a:ea typeface="ヒラギノ角ゴ Pro W3" pitchFamily="-84" charset="-128"/>
              </a:rPr>
              <a:t>(on occasions)</a:t>
            </a:r>
          </a:p>
          <a:p>
            <a:pPr marL="0" indent="0" algn="just" eaLnBrk="1" hangingPunct="1">
              <a:buNone/>
            </a:pPr>
            <a:endParaRPr lang="en-GB" altLang="en-US" sz="1600" b="1" dirty="0">
              <a:latin typeface="Century Gothic" panose="020B0502020202020204" pitchFamily="34" charset="0"/>
              <a:ea typeface="ヒラギノ角ゴ Pro W3" pitchFamily="-84" charset="-128"/>
            </a:endParaRPr>
          </a:p>
          <a:p>
            <a:pPr marL="0" indent="0" algn="just" eaLnBrk="1" hangingPunct="1">
              <a:buNone/>
            </a:pPr>
            <a:r>
              <a:rPr lang="en-GB" altLang="en-US" sz="1600" b="1" dirty="0">
                <a:latin typeface="Century Gothic" panose="020B0502020202020204" pitchFamily="34" charset="0"/>
                <a:ea typeface="ヒラギノ角ゴ Pro W3" pitchFamily="-84" charset="-128"/>
              </a:rPr>
              <a:t>Contacting through the school office</a:t>
            </a:r>
          </a:p>
          <a:p>
            <a:pPr marL="0" indent="0" algn="just" eaLnBrk="1" hangingPunct="1">
              <a:buNone/>
            </a:pPr>
            <a:r>
              <a:rPr lang="en-GB" altLang="en-US" sz="16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Office Reception hours will be from 9:30am – 3:00pm and 3:30 – 4:00. Parents and visitors will not be accommodated in the office outside of these times as that will affect children’s start and leaving times. Please note that the last query before 3:00pm is at 2:50pm to allow staff to prepare for dismissal.</a:t>
            </a:r>
          </a:p>
        </p:txBody>
      </p:sp>
      <p:sp>
        <p:nvSpPr>
          <p:cNvPr id="31750" name="TextBox 1">
            <a:extLst>
              <a:ext uri="{FF2B5EF4-FFF2-40B4-BE49-F238E27FC236}">
                <a16:creationId xmlns:a16="http://schemas.microsoft.com/office/drawing/2014/main" id="{2FAA0CF3-9651-A07E-481D-350710F9E804}"/>
              </a:ext>
            </a:extLst>
          </p:cNvPr>
          <p:cNvSpPr txBox="1">
            <a:spLocks noChangeArrowheads="1"/>
          </p:cNvSpPr>
          <p:nvPr/>
        </p:nvSpPr>
        <p:spPr bwMode="auto">
          <a:xfrm>
            <a:off x="241078" y="1310751"/>
            <a:ext cx="8661843" cy="830263"/>
          </a:xfrm>
          <a:prstGeom prst="rect">
            <a:avLst/>
          </a:prstGeom>
          <a:solidFill>
            <a:schemeClr val="bg1"/>
          </a:solidFill>
          <a:ln>
            <a:noFill/>
          </a:ln>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600" b="1" dirty="0">
                <a:latin typeface="Century Gothic"/>
              </a:rPr>
              <a:t>At Grove Primary we work hard to foster positive relationships with parents, carers and the wider community. We understand good communication will promote this. We will communicate with you via:</a:t>
            </a:r>
          </a:p>
        </p:txBody>
      </p:sp>
      <p:pic>
        <p:nvPicPr>
          <p:cNvPr id="2" name="Picture 2" descr="Nexus Education Schools Trust (NEST ...">
            <a:extLst>
              <a:ext uri="{FF2B5EF4-FFF2-40B4-BE49-F238E27FC236}">
                <a16:creationId xmlns:a16="http://schemas.microsoft.com/office/drawing/2014/main" id="{AD47FE65-2DDD-8A2C-648C-A2956A6715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40" b="23540"/>
          <a:stretch>
            <a:fillRect/>
          </a:stretch>
        </p:blipFill>
        <p:spPr bwMode="auto">
          <a:xfrm>
            <a:off x="7092280" y="27012"/>
            <a:ext cx="1905000"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9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366D-7F5D-26E9-5743-4D08E1C2FB04}"/>
              </a:ext>
            </a:extLst>
          </p:cNvPr>
          <p:cNvSpPr>
            <a:spLocks noGrp="1"/>
          </p:cNvSpPr>
          <p:nvPr>
            <p:ph type="title"/>
          </p:nvPr>
        </p:nvSpPr>
        <p:spPr>
          <a:xfrm>
            <a:off x="539750" y="11113"/>
            <a:ext cx="7886700" cy="1325562"/>
          </a:xfrm>
        </p:spPr>
        <p:txBody>
          <a:bodyPr/>
          <a:lstStyle/>
          <a:p>
            <a:pPr>
              <a:defRPr/>
            </a:pPr>
            <a:r>
              <a:rPr lang="en-US" altLang="en-US" sz="36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Who do I speak to?</a:t>
            </a:r>
            <a:endParaRPr lang="en-GB" dirty="0">
              <a:solidFill>
                <a:srgbClr val="002060"/>
              </a:solidFill>
            </a:endParaRPr>
          </a:p>
        </p:txBody>
      </p:sp>
      <p:sp>
        <p:nvSpPr>
          <p:cNvPr id="33795" name="Rectangle: Rounded Corners 1">
            <a:extLst>
              <a:ext uri="{FF2B5EF4-FFF2-40B4-BE49-F238E27FC236}">
                <a16:creationId xmlns:a16="http://schemas.microsoft.com/office/drawing/2014/main" id="{2606011A-549D-AC52-74A4-A122D26CA29D}"/>
              </a:ext>
            </a:extLst>
          </p:cNvPr>
          <p:cNvSpPr>
            <a:spLocks noChangeArrowheads="1"/>
          </p:cNvSpPr>
          <p:nvPr/>
        </p:nvSpPr>
        <p:spPr bwMode="auto">
          <a:xfrm>
            <a:off x="539750" y="908050"/>
            <a:ext cx="7777163" cy="1296988"/>
          </a:xfrm>
          <a:prstGeom prst="roundRect">
            <a:avLst>
              <a:gd name="adj" fmla="val 16667"/>
            </a:avLst>
          </a:prstGeom>
          <a:solidFill>
            <a:srgbClr val="DEEAF6"/>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a:latin typeface="Century Gothic" panose="020B0502020202020204" pitchFamily="34" charset="0"/>
                <a:ea typeface="Calibri" panose="020F0502020204030204" pitchFamily="34" charset="0"/>
                <a:cs typeface="Times New Roman" panose="02020603050405020304" pitchFamily="18" charset="0"/>
              </a:rPr>
              <a:t>Class Teacher </a:t>
            </a:r>
            <a:r>
              <a:rPr lang="en-US" altLang="en-US" sz="1200" u="sng">
                <a:latin typeface="Century Gothic" panose="020B0502020202020204" pitchFamily="34" charset="0"/>
                <a:ea typeface="Calibri" panose="020F0502020204030204" pitchFamily="34" charset="0"/>
                <a:cs typeface="Times New Roman" panose="02020603050405020304" pitchFamily="18" charset="0"/>
              </a:rPr>
              <a:t>(Teachers will attempt to respond within 3 days)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You should email the class teacher in the first instance, to discuss: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*How to support learning</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*Social, academic, and personal progress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*Classroom and playtime incidents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*Organisational issues e.g. lost property which is not in the lost property area</a:t>
            </a:r>
            <a:endParaRPr lang="en-US" altLang="en-US" sz="1200">
              <a:ea typeface="Calibri" panose="020F0502020204030204" pitchFamily="34" charset="0"/>
              <a:cs typeface="Times New Roman" panose="02020603050405020304" pitchFamily="18" charset="0"/>
            </a:endParaRPr>
          </a:p>
          <a:p>
            <a:r>
              <a:rPr lang="en-US" altLang="en-US" sz="1200">
                <a:ea typeface="Calibri" panose="020F0502020204030204" pitchFamily="34" charset="0"/>
                <a:cs typeface="Times New Roman" panose="02020603050405020304" pitchFamily="18" charset="0"/>
              </a:rPr>
              <a:t> </a:t>
            </a:r>
          </a:p>
          <a:p>
            <a:endParaRPr lang="en-US" altLang="en-US" sz="1200">
              <a:ea typeface="Calibri" panose="020F0502020204030204" pitchFamily="34" charset="0"/>
              <a:cs typeface="Times New Roman" panose="02020603050405020304" pitchFamily="18" charset="0"/>
            </a:endParaRPr>
          </a:p>
          <a:p>
            <a:endParaRPr lang="en-US" altLang="en-US" sz="1200">
              <a:ea typeface="Calibri" panose="020F0502020204030204" pitchFamily="34" charset="0"/>
              <a:cs typeface="Times New Roman" panose="02020603050405020304" pitchFamily="18" charset="0"/>
            </a:endParaRPr>
          </a:p>
        </p:txBody>
      </p:sp>
      <p:sp>
        <p:nvSpPr>
          <p:cNvPr id="33796" name="Rectangle: Rounded Corners 2">
            <a:extLst>
              <a:ext uri="{FF2B5EF4-FFF2-40B4-BE49-F238E27FC236}">
                <a16:creationId xmlns:a16="http://schemas.microsoft.com/office/drawing/2014/main" id="{BEE3A22D-A3A4-343C-F53E-54D68DA47BA4}"/>
              </a:ext>
            </a:extLst>
          </p:cNvPr>
          <p:cNvSpPr>
            <a:spLocks noChangeArrowheads="1"/>
          </p:cNvSpPr>
          <p:nvPr/>
        </p:nvSpPr>
        <p:spPr bwMode="auto">
          <a:xfrm>
            <a:off x="539750" y="2205038"/>
            <a:ext cx="7777163" cy="1223962"/>
          </a:xfrm>
          <a:prstGeom prst="roundRect">
            <a:avLst>
              <a:gd name="adj" fmla="val 16667"/>
            </a:avLst>
          </a:prstGeom>
          <a:solidFill>
            <a:srgbClr val="9CC2E5"/>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dirty="0">
                <a:latin typeface="Century Gothic" panose="020B0502020202020204" pitchFamily="34" charset="0"/>
                <a:ea typeface="Calibri" panose="020F0502020204030204" pitchFamily="34" charset="0"/>
                <a:cs typeface="Times New Roman" panose="02020603050405020304" pitchFamily="18" charset="0"/>
              </a:rPr>
              <a:t>Phase Leader</a:t>
            </a:r>
            <a:r>
              <a:rPr lang="en-US" altLang="en-US" sz="1200" u="sng" dirty="0">
                <a:latin typeface="Century Gothic" panose="020B0502020202020204" pitchFamily="34" charset="0"/>
                <a:ea typeface="Calibri" panose="020F0502020204030204" pitchFamily="34" charset="0"/>
                <a:cs typeface="Times New Roman" panose="02020603050405020304" pitchFamily="18" charset="0"/>
              </a:rPr>
              <a:t>:  </a:t>
            </a:r>
            <a:endParaRPr lang="en-US" altLang="en-US" sz="1200" dirty="0">
              <a:ea typeface="Calibri" panose="020F0502020204030204" pitchFamily="34" charset="0"/>
              <a:cs typeface="Times New Roman" panose="02020603050405020304" pitchFamily="18" charset="0"/>
            </a:endParaRPr>
          </a:p>
          <a:p>
            <a:r>
              <a:rPr lang="en-US" altLang="en-US" sz="1200" dirty="0">
                <a:latin typeface="Century Gothic" panose="020B0502020202020204" pitchFamily="34" charset="0"/>
                <a:ea typeface="Calibri" panose="020F0502020204030204" pitchFamily="34" charset="0"/>
                <a:cs typeface="Times New Roman" panose="02020603050405020304" pitchFamily="18" charset="0"/>
              </a:rPr>
              <a:t>Lower School: EYFS, Years 1, 2, and 3 speak to Jo McCoy</a:t>
            </a:r>
            <a:endParaRPr lang="en-US" altLang="en-US" sz="1200" dirty="0">
              <a:ea typeface="Calibri" panose="020F0502020204030204" pitchFamily="34" charset="0"/>
              <a:cs typeface="Times New Roman" panose="02020603050405020304" pitchFamily="18" charset="0"/>
            </a:endParaRPr>
          </a:p>
          <a:p>
            <a:r>
              <a:rPr lang="en-US" altLang="en-US" sz="1200" dirty="0">
                <a:latin typeface="Century Gothic" panose="020B0502020202020204" pitchFamily="34" charset="0"/>
                <a:ea typeface="Calibri" panose="020F0502020204030204" pitchFamily="34" charset="0"/>
                <a:cs typeface="Times New Roman" panose="02020603050405020304" pitchFamily="18" charset="0"/>
              </a:rPr>
              <a:t>Upper School : Years  4, 5 and 6 speak to Darren Lalchan</a:t>
            </a:r>
            <a:endParaRPr lang="en-US" altLang="en-US" sz="1200" dirty="0">
              <a:ea typeface="Calibri" panose="020F0502020204030204" pitchFamily="34" charset="0"/>
              <a:cs typeface="Times New Roman" panose="02020603050405020304" pitchFamily="18" charset="0"/>
            </a:endParaRPr>
          </a:p>
          <a:p>
            <a:r>
              <a:rPr lang="en-US" altLang="en-US" sz="1200" dirty="0">
                <a:latin typeface="Century Gothic" panose="020B0502020202020204" pitchFamily="34" charset="0"/>
                <a:ea typeface="Calibri" panose="020F0502020204030204" pitchFamily="34" charset="0"/>
                <a:cs typeface="Times New Roman" panose="02020603050405020304" pitchFamily="18" charset="0"/>
              </a:rPr>
              <a:t>You can email or telephone to arrange an online appointment via the office to:</a:t>
            </a:r>
            <a:endParaRPr lang="en-US" altLang="en-US" sz="1200" dirty="0">
              <a:ea typeface="Calibri" panose="020F0502020204030204" pitchFamily="34" charset="0"/>
              <a:cs typeface="Times New Roman" panose="02020603050405020304" pitchFamily="18" charset="0"/>
            </a:endParaRPr>
          </a:p>
          <a:p>
            <a:r>
              <a:rPr lang="en-US" altLang="en-US" sz="1200" dirty="0">
                <a:latin typeface="Century Gothic" panose="020B0502020202020204" pitchFamily="34" charset="0"/>
                <a:ea typeface="Calibri" panose="020F0502020204030204" pitchFamily="34" charset="0"/>
                <a:cs typeface="Times New Roman" panose="02020603050405020304" pitchFamily="18" charset="0"/>
              </a:rPr>
              <a:t>Discuss any ongoing concerns or unresolved issues in the first instance before speaking to the Head of School</a:t>
            </a:r>
          </a:p>
          <a:p>
            <a:endParaRPr lang="en-US" altLang="en-US" sz="1200" dirty="0">
              <a:ea typeface="Calibri" panose="020F0502020204030204" pitchFamily="34" charset="0"/>
              <a:cs typeface="Times New Roman" panose="02020603050405020304" pitchFamily="18" charset="0"/>
            </a:endParaRPr>
          </a:p>
        </p:txBody>
      </p:sp>
      <p:sp>
        <p:nvSpPr>
          <p:cNvPr id="33797" name="Rectangle: Rounded Corners 3">
            <a:extLst>
              <a:ext uri="{FF2B5EF4-FFF2-40B4-BE49-F238E27FC236}">
                <a16:creationId xmlns:a16="http://schemas.microsoft.com/office/drawing/2014/main" id="{78AF3A4A-0D19-FB3B-4E75-7B05B3C681CB}"/>
              </a:ext>
            </a:extLst>
          </p:cNvPr>
          <p:cNvSpPr>
            <a:spLocks noChangeArrowheads="1"/>
          </p:cNvSpPr>
          <p:nvPr/>
        </p:nvSpPr>
        <p:spPr bwMode="auto">
          <a:xfrm>
            <a:off x="539750" y="4510088"/>
            <a:ext cx="7777163" cy="1096962"/>
          </a:xfrm>
          <a:prstGeom prst="roundRect">
            <a:avLst>
              <a:gd name="adj" fmla="val 16667"/>
            </a:avLst>
          </a:prstGeom>
          <a:solidFill>
            <a:srgbClr val="5B9BD5"/>
          </a:solidFill>
          <a:ln w="38100">
            <a:solidFill>
              <a:srgbClr val="F2F2F2"/>
            </a:solidFill>
            <a:round/>
            <a:headEnd/>
            <a:tailEnd/>
          </a:ln>
          <a:effectLst>
            <a:outerShdw dist="28398" dir="3806097" algn="ctr" rotWithShape="0">
              <a:srgbClr val="1F4D78">
                <a:alpha val="50000"/>
              </a:srgbClr>
            </a:outerShdw>
          </a:effectLst>
        </p:spPr>
        <p:txBody>
          <a:bodyPr lIns="91440" tIns="4572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dirty="0">
                <a:solidFill>
                  <a:schemeClr val="bg1"/>
                </a:solidFill>
                <a:latin typeface="Century Gothic"/>
                <a:ea typeface="Calibri" panose="020F0502020204030204" pitchFamily="34" charset="0"/>
                <a:cs typeface="Times New Roman"/>
              </a:rPr>
              <a:t>Executive Head:</a:t>
            </a:r>
            <a:endParaRPr lang="en-US" altLang="en-US" sz="1200" b="1" dirty="0">
              <a:solidFill>
                <a:schemeClr val="bg1"/>
              </a:solidFill>
              <a:latin typeface="Century Gothic"/>
              <a:ea typeface="Calibri" panose="020F0502020204030204" pitchFamily="34" charset="0"/>
              <a:cs typeface="Times New Roman"/>
            </a:endParaRPr>
          </a:p>
          <a:p>
            <a:r>
              <a:rPr lang="en-US" altLang="en-US" sz="1200" dirty="0">
                <a:solidFill>
                  <a:schemeClr val="bg1"/>
                </a:solidFill>
                <a:latin typeface="Century Gothic"/>
                <a:ea typeface="Calibri" panose="020F0502020204030204" pitchFamily="34" charset="0"/>
                <a:cs typeface="Times New Roman"/>
              </a:rPr>
              <a:t>You should contact  Galiema Cloete</a:t>
            </a:r>
          </a:p>
          <a:p>
            <a:r>
              <a:rPr lang="en-US" altLang="en-US" sz="1200" dirty="0">
                <a:solidFill>
                  <a:schemeClr val="bg1"/>
                </a:solidFill>
                <a:latin typeface="Century Gothic"/>
                <a:ea typeface="Calibri" panose="020F0502020204030204" pitchFamily="34" charset="0"/>
                <a:cs typeface="Times New Roman"/>
              </a:rPr>
              <a:t>head@rotherhithe.southwark.sch.uk to discuss:</a:t>
            </a:r>
          </a:p>
          <a:p>
            <a:r>
              <a:rPr lang="en-US" altLang="en-US" sz="1200" dirty="0">
                <a:solidFill>
                  <a:schemeClr val="bg1"/>
                </a:solidFill>
                <a:latin typeface="Century Gothic"/>
                <a:ea typeface="Calibri" panose="020F0502020204030204" pitchFamily="34" charset="0"/>
                <a:cs typeface="Times New Roman"/>
              </a:rPr>
              <a:t>*Unresolved issues after speaking to the Head of School</a:t>
            </a:r>
          </a:p>
          <a:p>
            <a:r>
              <a:rPr lang="en-US" altLang="en-US" sz="1200" dirty="0">
                <a:solidFill>
                  <a:schemeClr val="bg1"/>
                </a:solidFill>
                <a:latin typeface="Century Gothic"/>
                <a:ea typeface="Calibri" panose="020F0502020204030204" pitchFamily="34" charset="0"/>
                <a:cs typeface="Times New Roman"/>
              </a:rPr>
              <a:t>*Safeguarding issues as mentioned above.</a:t>
            </a:r>
          </a:p>
          <a:p>
            <a:endParaRPr lang="en-US" altLang="en-US" sz="1200" dirty="0">
              <a:ea typeface="Calibri" panose="020F0502020204030204" pitchFamily="34" charset="0"/>
              <a:cs typeface="Times New Roman" panose="02020603050405020304" pitchFamily="18" charset="0"/>
            </a:endParaRPr>
          </a:p>
        </p:txBody>
      </p:sp>
      <p:sp>
        <p:nvSpPr>
          <p:cNvPr id="33798" name="Rectangle 4">
            <a:extLst>
              <a:ext uri="{FF2B5EF4-FFF2-40B4-BE49-F238E27FC236}">
                <a16:creationId xmlns:a16="http://schemas.microsoft.com/office/drawing/2014/main" id="{9479CD22-7657-81E1-8898-DC90C0D4B0D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33799" name="Rectangle 9">
            <a:extLst>
              <a:ext uri="{FF2B5EF4-FFF2-40B4-BE49-F238E27FC236}">
                <a16:creationId xmlns:a16="http://schemas.microsoft.com/office/drawing/2014/main" id="{CEACA87C-00DD-9014-469A-FDCB068CE736}"/>
              </a:ext>
            </a:extLst>
          </p:cNvPr>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br>
              <a:rPr lang="en-GB" altLang="en-US"/>
            </a:br>
            <a:endParaRPr lang="en-GB" altLang="en-US"/>
          </a:p>
          <a:p>
            <a:r>
              <a:rPr lang="en-GB" altLang="en-US" sz="1000">
                <a:solidFill>
                  <a:srgbClr val="000000"/>
                </a:solidFill>
                <a:cs typeface="Times New Roman" panose="02020603050405020304" pitchFamily="18" charset="0"/>
              </a:rPr>
              <a:t> </a:t>
            </a:r>
            <a:endParaRPr lang="en-GB" altLang="en-US" sz="600"/>
          </a:p>
          <a:p>
            <a:endParaRPr lang="en-GB" altLang="en-US"/>
          </a:p>
        </p:txBody>
      </p:sp>
      <p:sp>
        <p:nvSpPr>
          <p:cNvPr id="33800" name="Content Placeholder 5">
            <a:extLst>
              <a:ext uri="{FF2B5EF4-FFF2-40B4-BE49-F238E27FC236}">
                <a16:creationId xmlns:a16="http://schemas.microsoft.com/office/drawing/2014/main" id="{E290175D-A224-C03E-A0B5-DD3A65D37147}"/>
              </a:ext>
            </a:extLst>
          </p:cNvPr>
          <p:cNvSpPr>
            <a:spLocks noGrp="1"/>
          </p:cNvSpPr>
          <p:nvPr>
            <p:ph idx="1"/>
          </p:nvPr>
        </p:nvSpPr>
        <p:spPr>
          <a:xfrm>
            <a:off x="187325" y="5607050"/>
            <a:ext cx="8963025" cy="1002454"/>
          </a:xfrm>
        </p:spPr>
        <p:txBody>
          <a:bodyPr>
            <a:spAutoFit/>
          </a:bodyPr>
          <a:lstStyle/>
          <a:p>
            <a:pPr marL="0" indent="0">
              <a:lnSpc>
                <a:spcPct val="107000"/>
              </a:lnSpc>
              <a:spcAft>
                <a:spcPts val="800"/>
              </a:spcAft>
              <a:buNone/>
            </a:pPr>
            <a:r>
              <a:rPr lang="en-GB" altLang="en-US" sz="1400" dirty="0">
                <a:latin typeface="Century Gothic"/>
                <a:ea typeface="Calibri"/>
                <a:cs typeface="Arial"/>
              </a:rPr>
              <a:t>At Grove Primary, it is of paramount concern that all our children are happy and safe. If you have any concerns about the safety or wellbeing of a child, please email or telephone our Safeguarding and Intervention Officer, </a:t>
            </a:r>
            <a:r>
              <a:rPr lang="en-GB" altLang="en-US" sz="1400" b="1" dirty="0">
                <a:latin typeface="Century Gothic"/>
                <a:ea typeface="Calibri"/>
                <a:cs typeface="Arial"/>
              </a:rPr>
              <a:t>Shirley Nichols </a:t>
            </a:r>
            <a:r>
              <a:rPr lang="en-GB" altLang="en-US" sz="1400" dirty="0">
                <a:latin typeface="Century Gothic"/>
                <a:ea typeface="Calibri"/>
                <a:cs typeface="Arial"/>
              </a:rPr>
              <a:t>or a member of the Senior Leadership Team: Executive Head (</a:t>
            </a:r>
            <a:r>
              <a:rPr lang="en-GB" altLang="en-US" sz="1400" b="1" dirty="0">
                <a:latin typeface="Century Gothic"/>
                <a:ea typeface="Calibri"/>
                <a:cs typeface="Arial"/>
              </a:rPr>
              <a:t>Galiema Amien-Cloete</a:t>
            </a:r>
            <a:r>
              <a:rPr lang="en-GB" altLang="en-US" sz="1400" dirty="0">
                <a:latin typeface="Century Gothic"/>
                <a:ea typeface="Calibri"/>
                <a:cs typeface="Arial"/>
              </a:rPr>
              <a:t>), Deputy Head </a:t>
            </a:r>
            <a:r>
              <a:rPr lang="en-GB" altLang="en-US" sz="1400" b="1" dirty="0">
                <a:latin typeface="Century Gothic"/>
                <a:ea typeface="Calibri"/>
                <a:cs typeface="Arial"/>
              </a:rPr>
              <a:t>(Leah Grant)</a:t>
            </a:r>
          </a:p>
        </p:txBody>
      </p:sp>
      <p:sp>
        <p:nvSpPr>
          <p:cNvPr id="9" name="Rectangle: Rounded Corners 3">
            <a:extLst>
              <a:ext uri="{FF2B5EF4-FFF2-40B4-BE49-F238E27FC236}">
                <a16:creationId xmlns:a16="http://schemas.microsoft.com/office/drawing/2014/main" id="{9448173F-98F7-ECBE-028F-FBC5EF6B2BF5}"/>
              </a:ext>
            </a:extLst>
          </p:cNvPr>
          <p:cNvSpPr>
            <a:spLocks noChangeArrowheads="1"/>
          </p:cNvSpPr>
          <p:nvPr/>
        </p:nvSpPr>
        <p:spPr bwMode="auto">
          <a:xfrm>
            <a:off x="539750" y="3429000"/>
            <a:ext cx="7777163" cy="1077913"/>
          </a:xfrm>
          <a:prstGeom prst="roundRect">
            <a:avLst>
              <a:gd name="adj" fmla="val 16667"/>
            </a:avLst>
          </a:prstGeom>
          <a:solidFill>
            <a:schemeClr val="accent5">
              <a:lumMod val="60000"/>
              <a:lumOff val="40000"/>
            </a:schemeClr>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u="sng" dirty="0">
                <a:latin typeface="Century Gothic" panose="020B0502020202020204" pitchFamily="34" charset="0"/>
                <a:ea typeface="Calibri" panose="020F0502020204030204" pitchFamily="34" charset="0"/>
                <a:cs typeface="Times New Roman" panose="02020603050405020304" pitchFamily="18" charset="0"/>
              </a:rPr>
              <a:t>Deputy Head:</a:t>
            </a:r>
            <a:endParaRPr lang="en-US" altLang="en-US" sz="1200" b="1"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You should contact Leah Grant</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lgrant@dkh.southwark.sch.uk to discuss:</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*Unresolved issues after speaking to the Class Teacher and Phase Leader</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*Safeguarding issues</a:t>
            </a:r>
          </a:p>
          <a:p>
            <a:pPr>
              <a:defRPr/>
            </a:pPr>
            <a:endParaRPr lang="en-US" altLang="en-US" sz="1200" dirty="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166" name="Rectangle 134165">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68" name="Freeform: Shape 134167">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604285"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134146" name="Rectangle 2">
            <a:extLst>
              <a:ext uri="{FF2B5EF4-FFF2-40B4-BE49-F238E27FC236}">
                <a16:creationId xmlns:a16="http://schemas.microsoft.com/office/drawing/2014/main" id="{F522A2D1-5F47-D0B9-6101-027BB55A004B}"/>
              </a:ext>
            </a:extLst>
          </p:cNvPr>
          <p:cNvSpPr>
            <a:spLocks noGrp="1" noChangeArrowheads="1"/>
          </p:cNvSpPr>
          <p:nvPr>
            <p:ph type="title"/>
          </p:nvPr>
        </p:nvSpPr>
        <p:spPr>
          <a:xfrm>
            <a:off x="795543" y="643774"/>
            <a:ext cx="3579731" cy="985333"/>
          </a:xfrm>
        </p:spPr>
        <p:txBody>
          <a:bodyPr rtlCol="0">
            <a:normAutofit/>
          </a:bodyPr>
          <a:lstStyle/>
          <a:p>
            <a:pPr eaLnBrk="1" fontAlgn="auto" hangingPunct="1">
              <a:spcAft>
                <a:spcPts val="0"/>
              </a:spcAft>
              <a:defRPr/>
            </a:pPr>
            <a:r>
              <a:rPr lang="en-GB" altLang="en-US" b="1" dirty="0">
                <a:effectLst>
                  <a:outerShdw blurRad="38100" dist="38100" dir="2700000" algn="tl">
                    <a:srgbClr val="C0C0C0"/>
                  </a:outerShdw>
                </a:effectLst>
                <a:latin typeface="Century Gothic" panose="020B0502020202020204" pitchFamily="34" charset="0"/>
              </a:rPr>
              <a:t>Contact Details</a:t>
            </a:r>
            <a:endParaRPr lang="en-US" altLang="en-US" b="1" dirty="0">
              <a:effectLst>
                <a:outerShdw blurRad="38100" dist="38100" dir="2700000" algn="tl">
                  <a:srgbClr val="C0C0C0"/>
                </a:outerShdw>
              </a:effectLst>
              <a:latin typeface="Century Gothic" panose="020B0502020202020204" pitchFamily="34" charset="0"/>
            </a:endParaRPr>
          </a:p>
        </p:txBody>
      </p:sp>
      <p:sp>
        <p:nvSpPr>
          <p:cNvPr id="134147" name="Rectangle 3">
            <a:extLst>
              <a:ext uri="{FF2B5EF4-FFF2-40B4-BE49-F238E27FC236}">
                <a16:creationId xmlns:a16="http://schemas.microsoft.com/office/drawing/2014/main" id="{DBCF0ADE-DB14-0779-3747-695825B98DEB}"/>
              </a:ext>
            </a:extLst>
          </p:cNvPr>
          <p:cNvSpPr>
            <a:spLocks noGrp="1" noChangeArrowheads="1"/>
          </p:cNvSpPr>
          <p:nvPr>
            <p:ph idx="1"/>
          </p:nvPr>
        </p:nvSpPr>
        <p:spPr>
          <a:xfrm>
            <a:off x="323528" y="1915970"/>
            <a:ext cx="4801369" cy="4204972"/>
          </a:xfrm>
          <a:effectLst/>
        </p:spPr>
        <p:txBody>
          <a:bodyPr rtlCol="0">
            <a:normAutofit/>
          </a:bodyPr>
          <a:lstStyle/>
          <a:p>
            <a:pPr eaLnBrk="1" fontAlgn="auto" hangingPunct="1">
              <a:spcAft>
                <a:spcPts val="0"/>
              </a:spcAft>
              <a:buNone/>
              <a:defRPr/>
            </a:pPr>
            <a:r>
              <a:rPr lang="en-GB" altLang="en-US" sz="1400" b="1" dirty="0">
                <a:effectLst>
                  <a:outerShdw blurRad="38100" dist="38100" dir="2700000" algn="tl">
                    <a:srgbClr val="C0C0C0"/>
                  </a:outerShdw>
                </a:effectLst>
              </a:rPr>
              <a:t>	</a:t>
            </a:r>
            <a:r>
              <a:rPr lang="en-GB" altLang="en-US" sz="1600" b="1" dirty="0">
                <a:effectLst>
                  <a:outerShdw blurRad="38100" dist="38100" dir="2700000" algn="tl">
                    <a:srgbClr val="C0C0C0"/>
                  </a:outerShdw>
                </a:effectLst>
                <a:latin typeface="Century Gothic"/>
              </a:rPr>
              <a:t>Please complete an updated contact form before you leave. It is important that we are able to get in contact with you in the case of an emergency.</a:t>
            </a:r>
          </a:p>
          <a:p>
            <a:pPr eaLnBrk="1" fontAlgn="auto" hangingPunct="1">
              <a:spcAft>
                <a:spcPts val="0"/>
              </a:spcAft>
              <a:buFontTx/>
              <a:buNone/>
              <a:defRPr/>
            </a:pPr>
            <a:endParaRPr lang="en-GB" altLang="en-US" sz="1600" b="1" dirty="0">
              <a:effectLst>
                <a:outerShdw blurRad="38100" dist="38100" dir="2700000" algn="tl">
                  <a:srgbClr val="C0C0C0"/>
                </a:outerShdw>
              </a:effectLst>
              <a:latin typeface="Century Gothic" panose="020B0502020202020204" pitchFamily="34" charset="0"/>
            </a:endParaRPr>
          </a:p>
          <a:p>
            <a:pPr eaLnBrk="1" fontAlgn="auto" hangingPunct="1">
              <a:spcAft>
                <a:spcPts val="0"/>
              </a:spcAft>
              <a:buFontTx/>
              <a:buNone/>
              <a:defRPr/>
            </a:pPr>
            <a:r>
              <a:rPr lang="en-GB" altLang="en-US" sz="1600" b="1" dirty="0">
                <a:effectLst>
                  <a:outerShdw blurRad="38100" dist="38100" dir="2700000" algn="tl">
                    <a:srgbClr val="C0C0C0"/>
                  </a:outerShdw>
                </a:effectLst>
                <a:latin typeface="Century Gothic" panose="020B0502020202020204" pitchFamily="34" charset="0"/>
              </a:rPr>
              <a:t>Important Details Required:</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Landline telephone number</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Mobile number (for text messaging service)</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Current address</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Work number</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Next of kin/emergency contact number &amp; address</a:t>
            </a:r>
          </a:p>
          <a:p>
            <a:pPr eaLnBrk="1" fontAlgn="auto" hangingPunct="1">
              <a:spcAft>
                <a:spcPts val="0"/>
              </a:spcAft>
              <a:buFont typeface="Arial"/>
              <a:buChar char="•"/>
              <a:defRPr/>
            </a:pPr>
            <a:r>
              <a:rPr lang="en-GB" altLang="en-US" sz="1600" dirty="0">
                <a:effectLst>
                  <a:outerShdw blurRad="38100" dist="38100" dir="2700000" algn="tl">
                    <a:srgbClr val="C0C0C0"/>
                  </a:outerShdw>
                </a:effectLst>
                <a:latin typeface="Century Gothic" panose="020B0502020202020204" pitchFamily="34" charset="0"/>
              </a:rPr>
              <a:t>Email address (for email list) </a:t>
            </a:r>
          </a:p>
        </p:txBody>
      </p:sp>
      <p:pic>
        <p:nvPicPr>
          <p:cNvPr id="3" name="Picture 2">
            <a:extLst>
              <a:ext uri="{FF2B5EF4-FFF2-40B4-BE49-F238E27FC236}">
                <a16:creationId xmlns:a16="http://schemas.microsoft.com/office/drawing/2014/main" id="{993EFCB0-A9DE-8AB8-DB57-9D0685326BCC}"/>
              </a:ext>
            </a:extLst>
          </p:cNvPr>
          <p:cNvPicPr>
            <a:picLocks noChangeAspect="1"/>
          </p:cNvPicPr>
          <p:nvPr/>
        </p:nvPicPr>
        <p:blipFill>
          <a:blip r:embed="rId3"/>
          <a:stretch>
            <a:fillRect/>
          </a:stretch>
        </p:blipFill>
        <p:spPr>
          <a:xfrm>
            <a:off x="5775158" y="3835544"/>
            <a:ext cx="2886241" cy="2229621"/>
          </a:xfrm>
          <a:prstGeom prst="rect">
            <a:avLst/>
          </a:prstGeom>
        </p:spPr>
      </p:pic>
      <p:pic>
        <p:nvPicPr>
          <p:cNvPr id="2" name="Picture 2" descr="Nexus Education Schools Trust (NEST ...">
            <a:extLst>
              <a:ext uri="{FF2B5EF4-FFF2-40B4-BE49-F238E27FC236}">
                <a16:creationId xmlns:a16="http://schemas.microsoft.com/office/drawing/2014/main" id="{9576C8A7-A571-0611-B093-3DC346E33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40" b="23540"/>
          <a:stretch>
            <a:fillRect/>
          </a:stretch>
        </p:blipFill>
        <p:spPr bwMode="auto">
          <a:xfrm>
            <a:off x="6660232" y="405604"/>
            <a:ext cx="1905000"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F0A40-8D7F-42A4-377E-62B690258A69}"/>
            </a:ext>
          </a:extLst>
        </p:cNvPr>
        <p:cNvGrpSpPr/>
        <p:nvPr/>
      </p:nvGrpSpPr>
      <p:grpSpPr>
        <a:xfrm>
          <a:off x="0" y="0"/>
          <a:ext cx="0" cy="0"/>
          <a:chOff x="0" y="0"/>
          <a:chExt cx="0" cy="0"/>
        </a:xfrm>
      </p:grpSpPr>
      <p:sp useBgFill="1">
        <p:nvSpPr>
          <p:cNvPr id="134166" name="Rectangle 134165">
            <a:extLst>
              <a:ext uri="{FF2B5EF4-FFF2-40B4-BE49-F238E27FC236}">
                <a16:creationId xmlns:a16="http://schemas.microsoft.com/office/drawing/2014/main" id="{FA97BEC6-7F3B-F1D7-BCA8-F0E0FB0F8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68" name="Freeform: Shape 134167">
            <a:extLst>
              <a:ext uri="{FF2B5EF4-FFF2-40B4-BE49-F238E27FC236}">
                <a16:creationId xmlns:a16="http://schemas.microsoft.com/office/drawing/2014/main" id="{CF8F9B0C-2CAE-71C3-7CD1-E91C6874C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604285"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134146" name="Rectangle 2">
            <a:extLst>
              <a:ext uri="{FF2B5EF4-FFF2-40B4-BE49-F238E27FC236}">
                <a16:creationId xmlns:a16="http://schemas.microsoft.com/office/drawing/2014/main" id="{BB6BB0BD-1167-8E23-AF90-52AAB6656E69}"/>
              </a:ext>
            </a:extLst>
          </p:cNvPr>
          <p:cNvSpPr>
            <a:spLocks noGrp="1" noChangeArrowheads="1"/>
          </p:cNvSpPr>
          <p:nvPr>
            <p:ph type="title"/>
          </p:nvPr>
        </p:nvSpPr>
        <p:spPr>
          <a:xfrm>
            <a:off x="795543" y="643774"/>
            <a:ext cx="3579731" cy="985333"/>
          </a:xfrm>
        </p:spPr>
        <p:txBody>
          <a:bodyPr rtlCol="0">
            <a:normAutofit fontScale="90000"/>
          </a:bodyPr>
          <a:lstStyle/>
          <a:p>
            <a:pPr>
              <a:spcAft>
                <a:spcPts val="0"/>
              </a:spcAft>
              <a:defRPr/>
            </a:pPr>
            <a:r>
              <a:rPr lang="en-GB" altLang="en-US" b="1" dirty="0">
                <a:effectLst>
                  <a:outerShdw blurRad="38100" dist="38100" dir="2700000" algn="tl">
                    <a:srgbClr val="C0C0C0"/>
                  </a:outerShdw>
                </a:effectLst>
                <a:latin typeface="Century Gothic"/>
              </a:rPr>
              <a:t>Local Partnerships</a:t>
            </a:r>
            <a:endParaRPr lang="en-US" dirty="0"/>
          </a:p>
        </p:txBody>
      </p:sp>
      <p:sp>
        <p:nvSpPr>
          <p:cNvPr id="134147" name="Rectangle 3">
            <a:extLst>
              <a:ext uri="{FF2B5EF4-FFF2-40B4-BE49-F238E27FC236}">
                <a16:creationId xmlns:a16="http://schemas.microsoft.com/office/drawing/2014/main" id="{703DDA61-CC66-5210-2902-714B94F62EC5}"/>
              </a:ext>
            </a:extLst>
          </p:cNvPr>
          <p:cNvSpPr>
            <a:spLocks noGrp="1" noChangeArrowheads="1"/>
          </p:cNvSpPr>
          <p:nvPr>
            <p:ph idx="1"/>
          </p:nvPr>
        </p:nvSpPr>
        <p:spPr>
          <a:xfrm>
            <a:off x="406155" y="1413325"/>
            <a:ext cx="4801369" cy="5134520"/>
          </a:xfrm>
          <a:effectLst/>
        </p:spPr>
        <p:txBody>
          <a:bodyPr rtlCol="0">
            <a:normAutofit/>
          </a:bodyPr>
          <a:lstStyle/>
          <a:p>
            <a:pPr algn="ctr" eaLnBrk="1" fontAlgn="auto" hangingPunct="1">
              <a:spcAft>
                <a:spcPts val="0"/>
              </a:spcAft>
              <a:buNone/>
              <a:defRPr/>
            </a:pPr>
            <a:r>
              <a:rPr lang="en-GB" altLang="en-US" sz="1600" b="1" dirty="0">
                <a:effectLst>
                  <a:outerShdw blurRad="38100" dist="38100" dir="2700000" algn="tl">
                    <a:srgbClr val="C0C0C0"/>
                  </a:outerShdw>
                </a:effectLst>
                <a:latin typeface="Century Gothic"/>
              </a:rPr>
              <a:t>Alleyn's Secondary School</a:t>
            </a:r>
            <a:endParaRPr lang="en-US" dirty="0">
              <a:latin typeface="Calibri" panose="020F0502020204030204"/>
              <a:ea typeface="Calibri" panose="020F0502020204030204"/>
              <a:cs typeface="Calibri" panose="020F0502020204030204"/>
            </a:endParaRPr>
          </a:p>
          <a:p>
            <a:pPr>
              <a:spcAft>
                <a:spcPts val="0"/>
              </a:spcAft>
              <a:buNone/>
              <a:defRPr/>
            </a:pPr>
            <a:r>
              <a:rPr lang="en-GB" altLang="en-US" sz="1600" dirty="0">
                <a:effectLst>
                  <a:outerShdw blurRad="38100" dist="38100" dir="2700000" algn="tl">
                    <a:srgbClr val="C0C0C0"/>
                  </a:outerShdw>
                </a:effectLst>
                <a:latin typeface="Century Gothic"/>
              </a:rPr>
              <a:t>Throughout the year we offer many opportunities to work alongside Alleyn's School. </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Reading sessions</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Spanish Sessions</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Computing Sessions</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Music Sessions</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The Big Read</a:t>
            </a:r>
          </a:p>
          <a:p>
            <a:pPr>
              <a:spcAft>
                <a:spcPts val="0"/>
              </a:spcAft>
              <a:buFont typeface="Calibri" panose="020B0604020202020204" pitchFamily="34" charset="0"/>
              <a:buChar char="-"/>
              <a:defRPr/>
            </a:pPr>
            <a:r>
              <a:rPr lang="en-GB" altLang="en-US" sz="1600" dirty="0">
                <a:effectLst>
                  <a:outerShdw blurRad="38100" dist="38100" dir="2700000" algn="tl">
                    <a:srgbClr val="C0C0C0"/>
                  </a:outerShdw>
                </a:effectLst>
                <a:latin typeface="Century Gothic"/>
              </a:rPr>
              <a:t>Sports Day</a:t>
            </a:r>
          </a:p>
          <a:p>
            <a:pPr algn="ctr">
              <a:spcAft>
                <a:spcPts val="0"/>
              </a:spcAft>
              <a:buNone/>
              <a:defRPr/>
            </a:pPr>
            <a:r>
              <a:rPr lang="en-GB" altLang="en-US" sz="1600" b="1" dirty="0">
                <a:effectLst>
                  <a:outerShdw blurRad="38100" dist="38100" dir="2700000" algn="tl">
                    <a:srgbClr val="C0C0C0"/>
                  </a:outerShdw>
                </a:effectLst>
                <a:latin typeface="Century Gothic"/>
              </a:rPr>
              <a:t>DKH Adventure Playground</a:t>
            </a:r>
          </a:p>
          <a:p>
            <a:pPr algn="just">
              <a:spcAft>
                <a:spcPts val="0"/>
              </a:spcAft>
              <a:buNone/>
              <a:defRPr/>
            </a:pPr>
            <a:r>
              <a:rPr lang="en-GB" altLang="en-US" sz="1600" dirty="0">
                <a:effectLst>
                  <a:outerShdw blurRad="38100" dist="38100" dir="2700000" algn="tl">
                    <a:srgbClr val="C0C0C0"/>
                  </a:outerShdw>
                </a:effectLst>
                <a:latin typeface="Century Gothic"/>
                <a:ea typeface="Calibri"/>
                <a:cs typeface="Calibri"/>
              </a:rPr>
              <a:t>We would like to encourage you to visit DKH Adventure Playground! We will be organising some trips for each class and their parents to attend. It is a fantastic place for your children to explore the environment and they regularly organise Music and Art sessions each week!</a:t>
            </a:r>
          </a:p>
        </p:txBody>
      </p:sp>
      <p:pic>
        <p:nvPicPr>
          <p:cNvPr id="2" name="Picture 2" descr="Nexus Education Schools Trust (NEST ...">
            <a:extLst>
              <a:ext uri="{FF2B5EF4-FFF2-40B4-BE49-F238E27FC236}">
                <a16:creationId xmlns:a16="http://schemas.microsoft.com/office/drawing/2014/main" id="{B6E7F27E-0DDA-0DAF-A4E3-2A0AB7736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40" b="23540"/>
          <a:stretch>
            <a:fillRect/>
          </a:stretch>
        </p:blipFill>
        <p:spPr bwMode="auto">
          <a:xfrm>
            <a:off x="6660232" y="405604"/>
            <a:ext cx="190500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kids playing with sticks&#10;&#10;AI-generated content may be incorrect.">
            <a:extLst>
              <a:ext uri="{FF2B5EF4-FFF2-40B4-BE49-F238E27FC236}">
                <a16:creationId xmlns:a16="http://schemas.microsoft.com/office/drawing/2014/main" id="{201E93A3-BEDD-E431-C423-887B40A0D38B}"/>
              </a:ext>
            </a:extLst>
          </p:cNvPr>
          <p:cNvPicPr>
            <a:picLocks noChangeAspect="1"/>
          </p:cNvPicPr>
          <p:nvPr/>
        </p:nvPicPr>
        <p:blipFill>
          <a:blip r:embed="rId4"/>
          <a:srcRect r="106" b="8801"/>
          <a:stretch>
            <a:fillRect/>
          </a:stretch>
        </p:blipFill>
        <p:spPr>
          <a:xfrm>
            <a:off x="5267268" y="4159384"/>
            <a:ext cx="3587722" cy="2291339"/>
          </a:xfrm>
          <a:prstGeom prst="rect">
            <a:avLst/>
          </a:prstGeom>
        </p:spPr>
      </p:pic>
      <p:pic>
        <p:nvPicPr>
          <p:cNvPr id="5" name="Picture 4" descr="A large brick building with a sign in front of it&#10;&#10;AI-generated content may be incorrect.">
            <a:extLst>
              <a:ext uri="{FF2B5EF4-FFF2-40B4-BE49-F238E27FC236}">
                <a16:creationId xmlns:a16="http://schemas.microsoft.com/office/drawing/2014/main" id="{F4184880-3AB6-93DE-D161-82C962BFB527}"/>
              </a:ext>
            </a:extLst>
          </p:cNvPr>
          <p:cNvPicPr>
            <a:picLocks noChangeAspect="1"/>
          </p:cNvPicPr>
          <p:nvPr/>
        </p:nvPicPr>
        <p:blipFill>
          <a:blip r:embed="rId5"/>
          <a:stretch>
            <a:fillRect/>
          </a:stretch>
        </p:blipFill>
        <p:spPr>
          <a:xfrm>
            <a:off x="5358043" y="1636636"/>
            <a:ext cx="3495675" cy="2276475"/>
          </a:xfrm>
          <a:prstGeom prst="rect">
            <a:avLst/>
          </a:prstGeom>
        </p:spPr>
      </p:pic>
    </p:spTree>
    <p:extLst>
      <p:ext uri="{BB962C8B-B14F-4D97-AF65-F5344CB8AC3E}">
        <p14:creationId xmlns:p14="http://schemas.microsoft.com/office/powerpoint/2010/main" val="14709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8" name="Rectangle 368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36868" descr="Hands holding each other's wrists and interlinked to form a circle">
            <a:extLst>
              <a:ext uri="{FF2B5EF4-FFF2-40B4-BE49-F238E27FC236}">
                <a16:creationId xmlns:a16="http://schemas.microsoft.com/office/drawing/2014/main" id="{F068023D-DC6B-B17D-F10C-8BD5CC817393}"/>
              </a:ext>
            </a:extLst>
          </p:cNvPr>
          <p:cNvPicPr>
            <a:picLocks noChangeAspect="1"/>
          </p:cNvPicPr>
          <p:nvPr/>
        </p:nvPicPr>
        <p:blipFill rotWithShape="1">
          <a:blip r:embed="rId2"/>
          <a:srcRect l="16952" r="12460" b="-1"/>
          <a:stretch/>
        </p:blipFill>
        <p:spPr>
          <a:xfrm>
            <a:off x="20" y="10"/>
            <a:ext cx="7252212" cy="6857990"/>
          </a:xfrm>
          <a:prstGeom prst="rect">
            <a:avLst/>
          </a:prstGeom>
        </p:spPr>
      </p:pic>
      <p:sp>
        <p:nvSpPr>
          <p:cNvPr id="36880" name="Rectangle 3687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02E499-CB7A-B921-24ED-65F93E8DBA1A}"/>
              </a:ext>
            </a:extLst>
          </p:cNvPr>
          <p:cNvSpPr>
            <a:spLocks noGrp="1"/>
          </p:cNvSpPr>
          <p:nvPr>
            <p:ph type="title"/>
          </p:nvPr>
        </p:nvSpPr>
        <p:spPr>
          <a:xfrm>
            <a:off x="5648707" y="365125"/>
            <a:ext cx="2866642" cy="1899912"/>
          </a:xfrm>
        </p:spPr>
        <p:txBody>
          <a:bodyPr>
            <a:normAutofit/>
          </a:bodyPr>
          <a:lstStyle/>
          <a:p>
            <a:pPr>
              <a:defRPr/>
            </a:pPr>
            <a:r>
              <a:rPr lang="en-GB" altLang="en-US" sz="3500" b="1">
                <a:effectLst>
                  <a:outerShdw blurRad="38100" dist="38100" dir="2700000" algn="tl">
                    <a:srgbClr val="C0C0C0"/>
                  </a:outerShdw>
                </a:effectLst>
                <a:latin typeface="Century Gothic" panose="020B0502020202020204" pitchFamily="34" charset="0"/>
              </a:rPr>
              <a:t>Thank you!</a:t>
            </a:r>
            <a:endParaRPr lang="en-GB" sz="3500"/>
          </a:p>
        </p:txBody>
      </p:sp>
      <p:sp>
        <p:nvSpPr>
          <p:cNvPr id="36867" name="Content Placeholder 2">
            <a:extLst>
              <a:ext uri="{FF2B5EF4-FFF2-40B4-BE49-F238E27FC236}">
                <a16:creationId xmlns:a16="http://schemas.microsoft.com/office/drawing/2014/main" id="{971FF892-AAF3-94D8-B6FF-0778EF0F2331}"/>
              </a:ext>
            </a:extLst>
          </p:cNvPr>
          <p:cNvSpPr>
            <a:spLocks noGrp="1"/>
          </p:cNvSpPr>
          <p:nvPr>
            <p:ph idx="1"/>
          </p:nvPr>
        </p:nvSpPr>
        <p:spPr>
          <a:xfrm>
            <a:off x="5648707" y="2434201"/>
            <a:ext cx="2866642" cy="3742762"/>
          </a:xfrm>
        </p:spPr>
        <p:txBody>
          <a:bodyPr>
            <a:normAutofit/>
          </a:bodyPr>
          <a:lstStyle/>
          <a:p>
            <a:pPr marL="0" indent="0" algn="just">
              <a:buFont typeface="Arial" panose="020B0604020202020204" pitchFamily="34" charset="0"/>
              <a:buNone/>
            </a:pPr>
            <a:r>
              <a:rPr lang="en-GB" altLang="en-US" sz="1700" dirty="0">
                <a:latin typeface="Century Gothic" panose="020B0502020202020204" pitchFamily="34" charset="0"/>
              </a:rPr>
              <a:t>We look forward to another very successful year together!</a:t>
            </a:r>
          </a:p>
          <a:p>
            <a:pPr marL="0" indent="0">
              <a:buFont typeface="Arial" panose="020B0604020202020204" pitchFamily="34" charset="0"/>
              <a:buNone/>
            </a:pPr>
            <a:endParaRPr lang="en-GB" altLang="en-US" sz="1700" dirty="0">
              <a:latin typeface="Century Gothic" panose="020B0502020202020204" pitchFamily="34" charset="0"/>
            </a:endParaRPr>
          </a:p>
          <a:p>
            <a:pPr marL="0" indent="0" algn="just">
              <a:buFont typeface="Arial" panose="020B0604020202020204" pitchFamily="34" charset="0"/>
              <a:buNone/>
            </a:pPr>
            <a:r>
              <a:rPr lang="en-GB" altLang="en-US" sz="1700" dirty="0">
                <a:latin typeface="Century Gothic" panose="020B0502020202020204" pitchFamily="34" charset="0"/>
              </a:rPr>
              <a:t>We continue to be committed to provide you with clear communications and expectations but there may be times when we have to make changes and ask for your continued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54" name="Rectangle 6045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3B3C6E0B-8AF6-131D-E716-645486D69DFF}"/>
              </a:ext>
            </a:extLst>
          </p:cNvPr>
          <p:cNvSpPr>
            <a:spLocks noGrp="1" noChangeArrowheads="1"/>
          </p:cNvSpPr>
          <p:nvPr>
            <p:ph type="title"/>
          </p:nvPr>
        </p:nvSpPr>
        <p:spPr>
          <a:xfrm>
            <a:off x="276623" y="2608533"/>
            <a:ext cx="3614166" cy="1481328"/>
          </a:xfrm>
        </p:spPr>
        <p:txBody>
          <a:bodyPr rtlCol="0" anchor="b">
            <a:normAutofit/>
          </a:bodyPr>
          <a:lstStyle/>
          <a:p>
            <a:pPr algn="ctr">
              <a:defRPr/>
            </a:pPr>
            <a:r>
              <a:rPr lang="en-US" sz="4700" b="1" u="sng" dirty="0">
                <a:solidFill>
                  <a:srgbClr val="002060"/>
                </a:solidFill>
                <a:effectLst>
                  <a:outerShdw blurRad="38100" dist="38100" dir="2700000" algn="tl">
                    <a:srgbClr val="DDDDDD"/>
                  </a:outerShdw>
                </a:effectLst>
                <a:latin typeface="Century Gothic" panose="020B0502020202020204" pitchFamily="34" charset="0"/>
              </a:rPr>
              <a:t>Our Vision</a:t>
            </a:r>
            <a:r>
              <a:rPr lang="en-GB" altLang="en-US" sz="4700" b="1" u="sng"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 </a:t>
            </a:r>
            <a:endParaRPr lang="en-GB" altLang="en-US" sz="47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45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a:extLst>
              <a:ext uri="{FF2B5EF4-FFF2-40B4-BE49-F238E27FC236}">
                <a16:creationId xmlns:a16="http://schemas.microsoft.com/office/drawing/2014/main" id="{BDBF4665-2E30-C0F0-591B-D35327C592C0}"/>
              </a:ext>
            </a:extLst>
          </p:cNvPr>
          <p:cNvSpPr>
            <a:spLocks noGrp="1" noChangeArrowheads="1"/>
          </p:cNvSpPr>
          <p:nvPr>
            <p:ph idx="1"/>
          </p:nvPr>
        </p:nvSpPr>
        <p:spPr>
          <a:xfrm>
            <a:off x="276623" y="4153064"/>
            <a:ext cx="4118222" cy="2057401"/>
          </a:xfrm>
        </p:spPr>
        <p:txBody>
          <a:bodyPr anchor="t">
            <a:normAutofit/>
          </a:bodyPr>
          <a:lstStyle/>
          <a:p>
            <a:pPr marL="0" indent="0" algn="just" eaLnBrk="1" hangingPunct="1">
              <a:buFont typeface="Arial" panose="020B0604020202020204" pitchFamily="34" charset="0"/>
              <a:buNone/>
            </a:pPr>
            <a:r>
              <a:rPr lang="en-GB" altLang="en-US" sz="1900" dirty="0">
                <a:latin typeface="Century Gothic" panose="020B0502020202020204" pitchFamily="34" charset="0"/>
                <a:ea typeface="Calibri" panose="020F0502020204030204" pitchFamily="34" charset="0"/>
                <a:cs typeface="Times New Roman" panose="02020603050405020304" pitchFamily="18" charset="0"/>
              </a:rPr>
              <a:t>Within the Nexus Schools Education Trust (NEST), we aspire to create a supportive environment for personal growth and where enquiring minds develop a passion for learning.</a:t>
            </a:r>
          </a:p>
        </p:txBody>
      </p:sp>
      <p:sp>
        <p:nvSpPr>
          <p:cNvPr id="3" name="Rectangle 1">
            <a:extLst>
              <a:ext uri="{FF2B5EF4-FFF2-40B4-BE49-F238E27FC236}">
                <a16:creationId xmlns:a16="http://schemas.microsoft.com/office/drawing/2014/main" id="{DFE82BA8-E28E-A29C-724D-BD5A8818E15B}"/>
              </a:ext>
            </a:extLst>
          </p:cNvPr>
          <p:cNvSpPr>
            <a:spLocks noChangeArrowheads="1"/>
          </p:cNvSpPr>
          <p:nvPr/>
        </p:nvSpPr>
        <p:spPr bwMode="auto">
          <a:xfrm>
            <a:off x="4069122" y="438420"/>
            <a:ext cx="4896544"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4700" b="1" u="sng" dirty="0">
                <a:solidFill>
                  <a:srgbClr val="002060"/>
                </a:solidFill>
                <a:effectLst>
                  <a:outerShdw blurRad="38100" dist="38100" dir="2700000" algn="tl">
                    <a:srgbClr val="DDDDDD"/>
                  </a:outerShdw>
                </a:effectLst>
                <a:latin typeface="Century Gothic" panose="020B0502020202020204" pitchFamily="34" charset="0"/>
              </a:rPr>
              <a:t>Our Values</a:t>
            </a:r>
            <a:r>
              <a:rPr lang="en-GB" altLang="en-US" sz="4700" b="1" u="sng"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 </a:t>
            </a:r>
            <a:endParaRPr lang="en-GB" altLang="en-US" sz="47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altLang="en-US" sz="3600" b="1" dirty="0">
                <a:latin typeface="Century Gothic" panose="020B0502020202020204" pitchFamily="34" charset="0"/>
                <a:cs typeface="Times New Roman" panose="02020603050405020304" pitchFamily="18" charset="0"/>
              </a:rPr>
              <a:t>Creativity</a:t>
            </a:r>
          </a:p>
          <a:p>
            <a:pPr algn="ctr">
              <a:defRPr/>
            </a:pPr>
            <a:r>
              <a:rPr lang="en-GB" altLang="en-US" sz="3600" b="1" dirty="0">
                <a:latin typeface="Century Gothic" panose="020B0502020202020204" pitchFamily="34" charset="0"/>
                <a:cs typeface="Times New Roman" panose="02020603050405020304" pitchFamily="18" charset="0"/>
              </a:rPr>
              <a:t>Ambition</a:t>
            </a:r>
          </a:p>
          <a:p>
            <a:pPr algn="ctr">
              <a:defRPr/>
            </a:pPr>
            <a:r>
              <a:rPr lang="en-GB" altLang="en-US" sz="3600" b="1" dirty="0">
                <a:latin typeface="Century Gothic" panose="020B0502020202020204" pitchFamily="34" charset="0"/>
                <a:cs typeface="Times New Roman" panose="02020603050405020304" pitchFamily="18" charset="0"/>
              </a:rPr>
              <a:t>Resilience</a:t>
            </a:r>
          </a:p>
          <a:p>
            <a:pPr algn="ctr">
              <a:defRPr/>
            </a:pPr>
            <a:r>
              <a:rPr lang="en-GB" altLang="en-US" sz="3600" b="1" dirty="0">
                <a:latin typeface="Century Gothic" panose="020B0502020202020204" pitchFamily="34" charset="0"/>
                <a:cs typeface="Times New Roman" panose="02020603050405020304" pitchFamily="18" charset="0"/>
              </a:rPr>
              <a:t>Empathy</a:t>
            </a:r>
          </a:p>
          <a:p>
            <a:pPr algn="ctr">
              <a:defRPr/>
            </a:pPr>
            <a:r>
              <a:rPr lang="en-GB" altLang="en-US" sz="3600" b="1" dirty="0">
                <a:latin typeface="Century Gothic" panose="020B0502020202020204" pitchFamily="34" charset="0"/>
                <a:cs typeface="Times New Roman" panose="02020603050405020304" pitchFamily="18" charset="0"/>
              </a:rPr>
              <a:t>Respect</a:t>
            </a:r>
          </a:p>
          <a:p>
            <a:pPr algn="ctr">
              <a:defRPr/>
            </a:pPr>
            <a:r>
              <a:rPr lang="en-GB" altLang="en-US" sz="3600" b="1" dirty="0">
                <a:latin typeface="Century Gothic" panose="020B0502020202020204" pitchFamily="34" charset="0"/>
                <a:cs typeface="Times New Roman" panose="02020603050405020304" pitchFamily="18" charset="0"/>
              </a:rPr>
              <a:t>Courage</a:t>
            </a:r>
            <a:endParaRPr lang="en-GB" altLang="en-US" sz="3600" dirty="0"/>
          </a:p>
        </p:txBody>
      </p:sp>
      <p:sp>
        <p:nvSpPr>
          <p:cNvPr id="4" name="Rectangle 1">
            <a:extLst>
              <a:ext uri="{FF2B5EF4-FFF2-40B4-BE49-F238E27FC236}">
                <a16:creationId xmlns:a16="http://schemas.microsoft.com/office/drawing/2014/main" id="{0D442BAB-96F7-A987-8F56-03379CA0DF0C}"/>
              </a:ext>
            </a:extLst>
          </p:cNvPr>
          <p:cNvSpPr>
            <a:spLocks noChangeArrowheads="1"/>
          </p:cNvSpPr>
          <p:nvPr/>
        </p:nvSpPr>
        <p:spPr bwMode="auto">
          <a:xfrm>
            <a:off x="4164069" y="5957618"/>
            <a:ext cx="482453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i="1" dirty="0">
                <a:latin typeface="Century Gothic" panose="020B0502020202020204" pitchFamily="34" charset="0"/>
                <a:cs typeface="Times New Roman" panose="02020603050405020304" pitchFamily="18" charset="0"/>
              </a:rPr>
              <a:t>“Respect, Ready, Safe”</a:t>
            </a:r>
            <a:endParaRPr lang="en-US" altLang="en-US" sz="2400" i="1" dirty="0"/>
          </a:p>
        </p:txBody>
      </p:sp>
      <p:pic>
        <p:nvPicPr>
          <p:cNvPr id="2050" name="Picture 2" descr="Nexus Education Schools Trust (NEST ...">
            <a:extLst>
              <a:ext uri="{FF2B5EF4-FFF2-40B4-BE49-F238E27FC236}">
                <a16:creationId xmlns:a16="http://schemas.microsoft.com/office/drawing/2014/main" id="{95CEF072-DEDC-D69B-97B7-7DBEBAF22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18" y="11610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19" name="Rectangle 113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Rectangle 1131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BB356883-D722-166B-5626-6ADC692138DD}"/>
              </a:ext>
            </a:extLst>
          </p:cNvPr>
          <p:cNvSpPr>
            <a:spLocks noGrp="1"/>
          </p:cNvSpPr>
          <p:nvPr>
            <p:ph type="title"/>
          </p:nvPr>
        </p:nvSpPr>
        <p:spPr>
          <a:xfrm>
            <a:off x="6012160" y="112473"/>
            <a:ext cx="3733482" cy="465805"/>
          </a:xfrm>
        </p:spPr>
        <p:txBody>
          <a:bodyPr vert="horz" lIns="91440" tIns="45720" rIns="91440" bIns="45720" rtlCol="0" anchor="ctr">
            <a:normAutofit fontScale="90000"/>
          </a:bodyPr>
          <a:lstStyle/>
          <a:p>
            <a:pPr defTabSz="914400" eaLnBrk="1" hangingPunct="1">
              <a:defRPr/>
            </a:pPr>
            <a:r>
              <a:rPr lang="en-US" altLang="en-US" sz="3100" b="1" kern="1200" dirty="0">
                <a:solidFill>
                  <a:schemeClr val="tx2"/>
                </a:solidFill>
                <a:effectLst>
                  <a:outerShdw blurRad="38100" dist="38100" dir="2700000" algn="tl">
                    <a:srgbClr val="C0C0C0"/>
                  </a:outerShdw>
                </a:effectLst>
                <a:latin typeface="+mj-lt"/>
                <a:ea typeface="+mj-ea"/>
                <a:cs typeface="+mj-cs"/>
              </a:rPr>
              <a:t>School Day</a:t>
            </a:r>
            <a:endParaRPr lang="en-US" altLang="en-US" sz="3100" b="1" kern="1200" dirty="0">
              <a:solidFill>
                <a:schemeClr val="tx2"/>
              </a:solidFill>
              <a:latin typeface="+mj-lt"/>
              <a:ea typeface="+mj-ea"/>
              <a:cs typeface="+mj-cs"/>
            </a:endParaRPr>
          </a:p>
        </p:txBody>
      </p:sp>
      <p:pic>
        <p:nvPicPr>
          <p:cNvPr id="11321" name="Graphic 11320" descr="Backpack">
            <a:extLst>
              <a:ext uri="{FF2B5EF4-FFF2-40B4-BE49-F238E27FC236}">
                <a16:creationId xmlns:a16="http://schemas.microsoft.com/office/drawing/2014/main" id="{2120D712-381C-ACEF-8950-E28BC725A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3109" y="5707467"/>
            <a:ext cx="1203529" cy="1203529"/>
          </a:xfrm>
          <a:prstGeom prst="rect">
            <a:avLst/>
          </a:prstGeom>
        </p:spPr>
      </p:pic>
      <p:sp>
        <p:nvSpPr>
          <p:cNvPr id="11267" name="Rectangle 3">
            <a:extLst>
              <a:ext uri="{FF2B5EF4-FFF2-40B4-BE49-F238E27FC236}">
                <a16:creationId xmlns:a16="http://schemas.microsoft.com/office/drawing/2014/main" id="{A7358E26-AC7A-5E69-376F-8AA823C439CC}"/>
              </a:ext>
            </a:extLst>
          </p:cNvPr>
          <p:cNvSpPr>
            <a:spLocks noChangeArrowheads="1"/>
          </p:cNvSpPr>
          <p:nvPr/>
        </p:nvSpPr>
        <p:spPr bwMode="auto">
          <a:xfrm>
            <a:off x="4520438" y="620688"/>
            <a:ext cx="4588066" cy="56166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altLang="en-US" sz="1600" b="1" dirty="0">
                <a:solidFill>
                  <a:schemeClr val="tx2"/>
                </a:solidFill>
                <a:latin typeface="Century Gothic" panose="020B0502020202020204" pitchFamily="34" charset="0"/>
              </a:rPr>
              <a:t>Drop off arrangements:</a:t>
            </a:r>
          </a:p>
          <a:p>
            <a:pPr marL="285750" indent="-228600" algn="just" eaLnBrk="1" hangingPunct="1">
              <a:lnSpc>
                <a:spcPct val="90000"/>
              </a:lnSpc>
              <a:spcAft>
                <a:spcPts val="600"/>
              </a:spcAft>
              <a:buFont typeface="Arial" panose="020B0604020202020204" pitchFamily="34" charset="0"/>
              <a:buChar char="•"/>
            </a:pPr>
            <a:r>
              <a:rPr lang="en-US" altLang="en-US" sz="1600" dirty="0">
                <a:solidFill>
                  <a:schemeClr val="tx2"/>
                </a:solidFill>
                <a:latin typeface="Century Gothic"/>
              </a:rPr>
              <a:t>The gate on Grove Hill Road will open at </a:t>
            </a:r>
            <a:r>
              <a:rPr lang="en-US" altLang="en-US" sz="1600" b="1" dirty="0">
                <a:solidFill>
                  <a:schemeClr val="tx2"/>
                </a:solidFill>
                <a:latin typeface="Century Gothic"/>
              </a:rPr>
              <a:t>8:45am</a:t>
            </a:r>
            <a:r>
              <a:rPr lang="en-US" altLang="en-US" sz="1600" dirty="0">
                <a:solidFill>
                  <a:schemeClr val="tx2"/>
                </a:solidFill>
                <a:latin typeface="Century Gothic"/>
              </a:rPr>
              <a:t>. Children and parents/carers should enter through this entrance. There is now a single point of access by the pedestrian crossing</a:t>
            </a:r>
            <a:endParaRPr lang="en-US" altLang="en-US" sz="1600" dirty="0">
              <a:solidFill>
                <a:schemeClr val="tx2"/>
              </a:solidFill>
              <a:latin typeface="Century Gothic" panose="020B0502020202020204" pitchFamily="34" charset="0"/>
            </a:endParaRPr>
          </a:p>
          <a:p>
            <a:pPr marL="285750" indent="-228600" algn="just" eaLnBrk="1" hangingPunct="1">
              <a:lnSpc>
                <a:spcPct val="90000"/>
              </a:lnSpc>
              <a:spcAft>
                <a:spcPts val="600"/>
              </a:spcAft>
              <a:buFont typeface="Arial" panose="020B0604020202020204" pitchFamily="34" charset="0"/>
              <a:buChar char="•"/>
            </a:pPr>
            <a:r>
              <a:rPr lang="en-US" altLang="en-US" sz="1600" dirty="0">
                <a:solidFill>
                  <a:schemeClr val="tx2"/>
                </a:solidFill>
                <a:latin typeface="Century Gothic" panose="020B0502020202020204" pitchFamily="34" charset="0"/>
              </a:rPr>
              <a:t>Parents/carers should accompany children into the playground and children will proceed directly to their classrooms.</a:t>
            </a:r>
          </a:p>
          <a:p>
            <a:pPr marL="285750" indent="-228600" algn="just" eaLnBrk="1" hangingPunct="1">
              <a:lnSpc>
                <a:spcPct val="90000"/>
              </a:lnSpc>
              <a:spcAft>
                <a:spcPts val="600"/>
              </a:spcAft>
              <a:buFont typeface="Arial" panose="020B0604020202020204" pitchFamily="34" charset="0"/>
              <a:buChar char="•"/>
            </a:pPr>
            <a:r>
              <a:rPr lang="en-US" altLang="en-US" sz="1600" dirty="0">
                <a:solidFill>
                  <a:schemeClr val="tx2"/>
                </a:solidFill>
                <a:latin typeface="Century Gothic" panose="020B0502020202020204" pitchFamily="34" charset="0"/>
              </a:rPr>
              <a:t>Parents/carers should exit the premises via the gate on Grove Hill Road.</a:t>
            </a:r>
          </a:p>
          <a:p>
            <a:pPr marL="285750" indent="-228600" eaLnBrk="1" hangingPunct="1">
              <a:lnSpc>
                <a:spcPct val="90000"/>
              </a:lnSpc>
              <a:spcAft>
                <a:spcPts val="600"/>
              </a:spcAft>
              <a:buFont typeface="Arial" panose="020B0604020202020204" pitchFamily="34" charset="0"/>
              <a:buChar char="•"/>
            </a:pPr>
            <a:endParaRPr lang="en-US" altLang="en-US" sz="1400" i="1" dirty="0">
              <a:solidFill>
                <a:schemeClr val="tx2"/>
              </a:solidFill>
              <a:latin typeface="Century Gothic" panose="020B0502020202020204" pitchFamily="34" charset="0"/>
            </a:endParaRPr>
          </a:p>
          <a:p>
            <a:pPr eaLnBrk="1" hangingPunct="1">
              <a:lnSpc>
                <a:spcPct val="90000"/>
              </a:lnSpc>
              <a:spcAft>
                <a:spcPts val="600"/>
              </a:spcAft>
            </a:pPr>
            <a:r>
              <a:rPr lang="en-US" altLang="en-US" sz="1400" i="1" dirty="0">
                <a:solidFill>
                  <a:schemeClr val="tx2"/>
                </a:solidFill>
                <a:latin typeface="Century Gothic" panose="020B0502020202020204" pitchFamily="34" charset="0"/>
              </a:rPr>
              <a:t>Please note that children who arrive after </a:t>
            </a:r>
            <a:r>
              <a:rPr lang="en-US" altLang="en-US" sz="1400" b="1" i="1" dirty="0">
                <a:solidFill>
                  <a:schemeClr val="tx2"/>
                </a:solidFill>
                <a:latin typeface="Century Gothic" panose="020B0502020202020204" pitchFamily="34" charset="0"/>
              </a:rPr>
              <a:t>9:00am</a:t>
            </a:r>
            <a:r>
              <a:rPr lang="en-US" altLang="en-US" sz="1400" i="1" dirty="0">
                <a:solidFill>
                  <a:schemeClr val="tx2"/>
                </a:solidFill>
                <a:latin typeface="Century Gothic" panose="020B0502020202020204" pitchFamily="34" charset="0"/>
              </a:rPr>
              <a:t> should enter via the school office and will be marked as late.</a:t>
            </a:r>
          </a:p>
          <a:p>
            <a:pPr indent="-228600" eaLnBrk="1" hangingPunct="1">
              <a:lnSpc>
                <a:spcPct val="90000"/>
              </a:lnSpc>
              <a:spcAft>
                <a:spcPts val="600"/>
              </a:spcAft>
              <a:buFont typeface="Arial" panose="020B0604020202020204" pitchFamily="34" charset="0"/>
              <a:buChar char="•"/>
            </a:pPr>
            <a:endParaRPr lang="en-US" altLang="en-US" sz="1400" dirty="0">
              <a:solidFill>
                <a:schemeClr val="tx2"/>
              </a:solidFill>
              <a:latin typeface="Century Gothic" panose="020B0502020202020204" pitchFamily="34" charset="0"/>
            </a:endParaRPr>
          </a:p>
          <a:p>
            <a:pPr algn="just" eaLnBrk="1" hangingPunct="1">
              <a:lnSpc>
                <a:spcPct val="90000"/>
              </a:lnSpc>
              <a:spcAft>
                <a:spcPts val="600"/>
              </a:spcAft>
            </a:pPr>
            <a:r>
              <a:rPr lang="en-US" altLang="en-US" sz="1700" b="1" dirty="0">
                <a:solidFill>
                  <a:schemeClr val="tx2"/>
                </a:solidFill>
                <a:latin typeface="Century Gothic" panose="020B0502020202020204" pitchFamily="34" charset="0"/>
              </a:rPr>
              <a:t>Collection arrangements:</a:t>
            </a:r>
          </a:p>
          <a:p>
            <a:pPr marL="285750" indent="-228600" algn="just" eaLnBrk="1" hangingPunct="1">
              <a:lnSpc>
                <a:spcPct val="90000"/>
              </a:lnSpc>
              <a:spcAft>
                <a:spcPts val="600"/>
              </a:spcAft>
              <a:buFont typeface="Arial" panose="020B0604020202020204" pitchFamily="34" charset="0"/>
              <a:buChar char="•"/>
            </a:pPr>
            <a:r>
              <a:rPr lang="en-US" altLang="en-US" sz="1700" dirty="0">
                <a:solidFill>
                  <a:schemeClr val="tx2"/>
                </a:solidFill>
                <a:latin typeface="Century Gothic" panose="020B0502020202020204" pitchFamily="34" charset="0"/>
              </a:rPr>
              <a:t>Children in Years 1-6 should be collected at </a:t>
            </a:r>
            <a:r>
              <a:rPr lang="en-US" altLang="en-US" sz="1700" b="1" dirty="0">
                <a:solidFill>
                  <a:schemeClr val="tx2"/>
                </a:solidFill>
                <a:latin typeface="Century Gothic" panose="020B0502020202020204" pitchFamily="34" charset="0"/>
              </a:rPr>
              <a:t>15:30</a:t>
            </a:r>
            <a:r>
              <a:rPr lang="en-US" altLang="en-US" sz="1700" dirty="0">
                <a:solidFill>
                  <a:schemeClr val="tx2"/>
                </a:solidFill>
                <a:latin typeface="Century Gothic" panose="020B0502020202020204" pitchFamily="34" charset="0"/>
              </a:rPr>
              <a:t>. School gates will open at </a:t>
            </a:r>
            <a:r>
              <a:rPr lang="en-US" altLang="en-US" sz="1700" b="1" dirty="0">
                <a:solidFill>
                  <a:schemeClr val="tx2"/>
                </a:solidFill>
                <a:latin typeface="Century Gothic" panose="020B0502020202020204" pitchFamily="34" charset="0"/>
              </a:rPr>
              <a:t>15:25</a:t>
            </a:r>
            <a:r>
              <a:rPr lang="en-US" altLang="en-US" sz="1700" dirty="0">
                <a:solidFill>
                  <a:schemeClr val="tx2"/>
                </a:solidFill>
                <a:latin typeface="Century Gothic" panose="020B0502020202020204" pitchFamily="34" charset="0"/>
              </a:rPr>
              <a:t>. Parents/carers should enter the school via Grove Hill Road.</a:t>
            </a:r>
          </a:p>
          <a:p>
            <a:pPr marL="285750" indent="-228600" algn="just" eaLnBrk="1" hangingPunct="1">
              <a:lnSpc>
                <a:spcPct val="90000"/>
              </a:lnSpc>
              <a:spcAft>
                <a:spcPts val="600"/>
              </a:spcAft>
              <a:buFont typeface="Arial" panose="020B0604020202020204" pitchFamily="34" charset="0"/>
              <a:buChar char="•"/>
            </a:pPr>
            <a:r>
              <a:rPr lang="en-US" altLang="en-US" sz="1700" dirty="0">
                <a:solidFill>
                  <a:schemeClr val="tx2"/>
                </a:solidFill>
                <a:latin typeface="Century Gothic" panose="020B0502020202020204" pitchFamily="34" charset="0"/>
              </a:rPr>
              <a:t>Parents/carers are asked to collect their children and promptly leave the school premises via the gate on Grove Hill Road.</a:t>
            </a:r>
          </a:p>
          <a:p>
            <a:pPr marL="285750" indent="-228600" eaLnBrk="1" hangingPunct="1">
              <a:lnSpc>
                <a:spcPct val="90000"/>
              </a:lnSpc>
              <a:spcAft>
                <a:spcPts val="600"/>
              </a:spcAft>
              <a:buFont typeface="Arial" panose="020B0604020202020204" pitchFamily="34" charset="0"/>
              <a:buChar char="•"/>
            </a:pPr>
            <a:endParaRPr lang="en-US" altLang="en-US" sz="1400" dirty="0">
              <a:solidFill>
                <a:schemeClr val="tx2"/>
              </a:solidFill>
              <a:latin typeface="Century Gothic" panose="020B0502020202020204" pitchFamily="34" charset="0"/>
            </a:endParaRPr>
          </a:p>
          <a:p>
            <a:pPr indent="-228600" eaLnBrk="1" hangingPunct="1">
              <a:lnSpc>
                <a:spcPct val="90000"/>
              </a:lnSpc>
              <a:spcAft>
                <a:spcPts val="600"/>
              </a:spcAft>
              <a:buFont typeface="Arial" panose="020B0604020202020204" pitchFamily="34" charset="0"/>
              <a:buChar char="•"/>
            </a:pPr>
            <a:endParaRPr lang="en-US" altLang="en-US" sz="800" b="1" dirty="0">
              <a:solidFill>
                <a:schemeClr val="tx2"/>
              </a:solidFill>
              <a:latin typeface="+mn-lt"/>
            </a:endParaRPr>
          </a:p>
        </p:txBody>
      </p:sp>
      <p:grpSp>
        <p:nvGrpSpPr>
          <p:cNvPr id="11322" name="Group 1132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1323" name="Freeform: Shape 1132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4" name="Freeform: Shape 1132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0" name="Freeform: Shape 1129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E19CC93-8D07-5A25-B9A7-6CD130E69183}"/>
              </a:ext>
            </a:extLst>
          </p:cNvPr>
          <p:cNvSpPr txBox="1">
            <a:spLocks/>
          </p:cNvSpPr>
          <p:nvPr/>
        </p:nvSpPr>
        <p:spPr bwMode="auto">
          <a:xfrm>
            <a:off x="825322" y="709434"/>
            <a:ext cx="2349550" cy="62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US" altLang="en-US" b="1" dirty="0">
                <a:effectLst>
                  <a:outerShdw blurRad="38100" dist="38100" dir="2700000" algn="tl">
                    <a:srgbClr val="C0C0C0"/>
                  </a:outerShdw>
                </a:effectLst>
                <a:latin typeface="Century Gothic" panose="020B0502020202020204" pitchFamily="34" charset="0"/>
                <a:ea typeface="ヒラギノ角ゴ Pro W3" pitchFamily="-84" charset="-128"/>
              </a:rPr>
              <a:t>Play Time</a:t>
            </a:r>
            <a:endParaRPr lang="en-GB" dirty="0"/>
          </a:p>
        </p:txBody>
      </p:sp>
      <p:sp>
        <p:nvSpPr>
          <p:cNvPr id="3" name="Content Placeholder 2">
            <a:extLst>
              <a:ext uri="{FF2B5EF4-FFF2-40B4-BE49-F238E27FC236}">
                <a16:creationId xmlns:a16="http://schemas.microsoft.com/office/drawing/2014/main" id="{69CB1AAA-9F4D-263D-D0BB-FA5B9ECCBBC2}"/>
              </a:ext>
            </a:extLst>
          </p:cNvPr>
          <p:cNvSpPr>
            <a:spLocks noGrp="1"/>
          </p:cNvSpPr>
          <p:nvPr>
            <p:ph idx="1"/>
          </p:nvPr>
        </p:nvSpPr>
        <p:spPr>
          <a:xfrm>
            <a:off x="384523" y="1333761"/>
            <a:ext cx="3484807" cy="1143298"/>
          </a:xfrm>
        </p:spPr>
        <p:txBody>
          <a:bodyPr/>
          <a:lstStyle/>
          <a:p>
            <a:pPr marL="0" indent="0" algn="ctr" defTabSz="589788">
              <a:spcBef>
                <a:spcPts val="645"/>
              </a:spcBef>
              <a:buNone/>
            </a:pPr>
            <a:r>
              <a:rPr lang="en-GB" altLang="en-US" sz="2400" u="sng" kern="1200" dirty="0">
                <a:latin typeface="Century Gothic"/>
              </a:rPr>
              <a:t>Year 4, </a:t>
            </a:r>
            <a:r>
              <a:rPr lang="en-GB" altLang="en-US" sz="2400" u="sng" dirty="0">
                <a:latin typeface="Century Gothic"/>
              </a:rPr>
              <a:t>5</a:t>
            </a:r>
            <a:r>
              <a:rPr lang="en-GB" altLang="en-US" sz="2400" u="sng" kern="1200" dirty="0">
                <a:latin typeface="Century Gothic"/>
              </a:rPr>
              <a:t> &amp; 6: </a:t>
            </a:r>
          </a:p>
          <a:p>
            <a:pPr marL="0" indent="0" algn="ctr" defTabSz="589788">
              <a:spcBef>
                <a:spcPts val="645"/>
              </a:spcBef>
              <a:buNone/>
            </a:pPr>
            <a:r>
              <a:rPr lang="en-GB" altLang="en-US" sz="2400" dirty="0">
                <a:latin typeface="Century Gothic"/>
              </a:rPr>
              <a:t> P</a:t>
            </a:r>
            <a:r>
              <a:rPr lang="en-GB" altLang="en-US" sz="2400" kern="1200" dirty="0">
                <a:latin typeface="Century Gothic"/>
              </a:rPr>
              <a:t>laytime at 11:00 – 11:</a:t>
            </a:r>
            <a:r>
              <a:rPr lang="en-GB" altLang="en-US" sz="2400" dirty="0">
                <a:latin typeface="Century Gothic"/>
              </a:rPr>
              <a:t>15 am</a:t>
            </a:r>
            <a:endParaRPr lang="en-GB" altLang="en-US" sz="2400" kern="1200" dirty="0">
              <a:latin typeface="Century Gothic"/>
            </a:endParaRPr>
          </a:p>
          <a:p>
            <a:pPr marL="0" indent="0" defTabSz="589788">
              <a:spcBef>
                <a:spcPts val="645"/>
              </a:spcBef>
              <a:buNone/>
            </a:pPr>
            <a:endParaRPr lang="en-GB" altLang="en-US" sz="600" kern="1200" dirty="0">
              <a:highlight>
                <a:srgbClr val="FFFF00"/>
              </a:highlight>
              <a:latin typeface="Century Gothic" panose="020B0502020202020204" pitchFamily="34" charset="0"/>
            </a:endParaRPr>
          </a:p>
          <a:p>
            <a:pPr marL="0" indent="0" defTabSz="589788">
              <a:spcBef>
                <a:spcPts val="645"/>
              </a:spcBef>
              <a:buNone/>
            </a:pPr>
            <a:endParaRPr lang="en-GB" altLang="en-US" sz="2050" kern="1200" dirty="0">
              <a:highlight>
                <a:srgbClr val="FFFF00"/>
              </a:highlight>
              <a:latin typeface="Century Gothic" panose="020B0502020202020204" pitchFamily="34" charset="0"/>
            </a:endParaRPr>
          </a:p>
          <a:p>
            <a:pPr marL="0" indent="0" defTabSz="589788">
              <a:spcBef>
                <a:spcPts val="645"/>
              </a:spcBef>
              <a:buNone/>
            </a:pPr>
            <a:endParaRPr lang="en-GB" altLang="en-US" sz="2064" kern="1200" dirty="0">
              <a:solidFill>
                <a:schemeClr val="tx1"/>
              </a:solidFill>
              <a:latin typeface="Century Gothic" panose="020B0502020202020204" pitchFamily="34" charset="0"/>
              <a:ea typeface="+mn-ea"/>
              <a:cs typeface="+mn-cs"/>
            </a:endParaRPr>
          </a:p>
          <a:p>
            <a:pPr marL="0" indent="0">
              <a:buFont typeface="Arial" panose="020B0604020202020204" pitchFamily="34" charset="0"/>
              <a:buNone/>
            </a:pPr>
            <a:endParaRPr lang="en-GB" altLang="en-US" sz="2400" dirty="0">
              <a:latin typeface="Century Gothic" panose="020B0502020202020204" pitchFamily="34" charset="0"/>
            </a:endParaRPr>
          </a:p>
        </p:txBody>
      </p:sp>
      <p:sp>
        <p:nvSpPr>
          <p:cNvPr id="4" name="Title 1">
            <a:extLst>
              <a:ext uri="{FF2B5EF4-FFF2-40B4-BE49-F238E27FC236}">
                <a16:creationId xmlns:a16="http://schemas.microsoft.com/office/drawing/2014/main" id="{2B542693-096D-994C-82ED-72710D9CDFDA}"/>
              </a:ext>
            </a:extLst>
          </p:cNvPr>
          <p:cNvSpPr txBox="1">
            <a:spLocks/>
          </p:cNvSpPr>
          <p:nvPr/>
        </p:nvSpPr>
        <p:spPr bwMode="auto">
          <a:xfrm>
            <a:off x="803104" y="3726085"/>
            <a:ext cx="2349550" cy="62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US" altLang="en-US" b="1" dirty="0">
                <a:effectLst>
                  <a:outerShdw blurRad="38100" dist="38100" dir="2700000" algn="tl">
                    <a:srgbClr val="C0C0C0"/>
                  </a:outerShdw>
                </a:effectLst>
                <a:latin typeface="Century Gothic" panose="020B0502020202020204" pitchFamily="34" charset="0"/>
                <a:ea typeface="ヒラギノ角ゴ Pro W3" pitchFamily="-84" charset="-128"/>
              </a:rPr>
              <a:t>Lunch Time</a:t>
            </a:r>
            <a:endParaRPr lang="en-GB" dirty="0"/>
          </a:p>
        </p:txBody>
      </p:sp>
      <p:sp>
        <p:nvSpPr>
          <p:cNvPr id="6" name="TextBox 5">
            <a:extLst>
              <a:ext uri="{FF2B5EF4-FFF2-40B4-BE49-F238E27FC236}">
                <a16:creationId xmlns:a16="http://schemas.microsoft.com/office/drawing/2014/main" id="{A83B63C4-F393-46EE-4192-627A04929F5C}"/>
              </a:ext>
            </a:extLst>
          </p:cNvPr>
          <p:cNvSpPr txBox="1"/>
          <p:nvPr/>
        </p:nvSpPr>
        <p:spPr>
          <a:xfrm>
            <a:off x="431006" y="4219570"/>
            <a:ext cx="3636938" cy="1277273"/>
          </a:xfrm>
          <a:prstGeom prst="rect">
            <a:avLst/>
          </a:prstGeom>
          <a:noFill/>
        </p:spPr>
        <p:txBody>
          <a:bodyPr wrap="square" lIns="91440" tIns="45720" rIns="91440" bIns="45720" anchor="t">
            <a:spAutoFit/>
          </a:bodyPr>
          <a:lstStyle/>
          <a:p>
            <a:pPr marL="147320" indent="-147320" algn="ctr" defTabSz="589788">
              <a:spcBef>
                <a:spcPts val="645"/>
              </a:spcBef>
            </a:pPr>
            <a:r>
              <a:rPr lang="en-GB" altLang="en-US" sz="2400" u="sng" kern="1200" dirty="0">
                <a:latin typeface="Century Gothic"/>
              </a:rPr>
              <a:t>Year 4, </a:t>
            </a:r>
            <a:r>
              <a:rPr lang="en-GB" altLang="en-US" sz="2400" u="sng" dirty="0">
                <a:latin typeface="Century Gothic"/>
              </a:rPr>
              <a:t>5</a:t>
            </a:r>
            <a:r>
              <a:rPr lang="en-GB" altLang="en-US" sz="2400" u="sng" kern="1200" dirty="0">
                <a:latin typeface="Century Gothic"/>
              </a:rPr>
              <a:t> &amp; 6: </a:t>
            </a:r>
          </a:p>
          <a:p>
            <a:pPr marL="0" indent="0" algn="ctr" defTabSz="589788">
              <a:spcBef>
                <a:spcPts val="645"/>
              </a:spcBef>
              <a:buNone/>
            </a:pPr>
            <a:r>
              <a:rPr lang="en-GB" altLang="en-US" sz="2400" dirty="0">
                <a:latin typeface="Century Gothic"/>
              </a:rPr>
              <a:t>L</a:t>
            </a:r>
            <a:r>
              <a:rPr lang="en-GB" altLang="en-US" sz="2400" kern="1200" dirty="0">
                <a:latin typeface="Century Gothic"/>
              </a:rPr>
              <a:t>unchtime at </a:t>
            </a:r>
            <a:r>
              <a:rPr lang="en-GB" altLang="en-US" sz="2400" dirty="0">
                <a:latin typeface="Century Gothic"/>
              </a:rPr>
              <a:t>12</a:t>
            </a:r>
            <a:r>
              <a:rPr lang="en-GB" altLang="en-US" sz="2400" kern="1200" dirty="0">
                <a:latin typeface="Century Gothic"/>
              </a:rPr>
              <a:t>:30 – 1:30pm</a:t>
            </a:r>
          </a:p>
        </p:txBody>
      </p:sp>
      <p:pic>
        <p:nvPicPr>
          <p:cNvPr id="1026" name="Picture 2" descr="following clocks show half past three ...">
            <a:extLst>
              <a:ext uri="{FF2B5EF4-FFF2-40B4-BE49-F238E27FC236}">
                <a16:creationId xmlns:a16="http://schemas.microsoft.com/office/drawing/2014/main" id="{8B546810-86CB-C632-A366-462EB2E9B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34" y="5853367"/>
            <a:ext cx="989785" cy="1004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ck 8:45 | ClipArt ETC">
            <a:extLst>
              <a:ext uri="{FF2B5EF4-FFF2-40B4-BE49-F238E27FC236}">
                <a16:creationId xmlns:a16="http://schemas.microsoft.com/office/drawing/2014/main" id="{27215665-1A71-0E1E-9D2F-32F99219C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109" y="93696"/>
            <a:ext cx="947992" cy="947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7" name="Picture 14346" descr="Neat empty education desk">
            <a:extLst>
              <a:ext uri="{FF2B5EF4-FFF2-40B4-BE49-F238E27FC236}">
                <a16:creationId xmlns:a16="http://schemas.microsoft.com/office/drawing/2014/main" id="{FC46894C-76C2-1BE7-F0B4-113F086A04FF}"/>
              </a:ext>
            </a:extLst>
          </p:cNvPr>
          <p:cNvPicPr>
            <a:picLocks noChangeAspect="1"/>
          </p:cNvPicPr>
          <p:nvPr/>
        </p:nvPicPr>
        <p:blipFill rotWithShape="1">
          <a:blip r:embed="rId2"/>
          <a:srcRect l="25452" r="20599" b="-1"/>
          <a:stretch/>
        </p:blipFill>
        <p:spPr>
          <a:xfrm>
            <a:off x="20" y="10"/>
            <a:ext cx="5542677" cy="6857990"/>
          </a:xfrm>
          <a:prstGeom prst="rect">
            <a:avLst/>
          </a:prstGeom>
        </p:spPr>
      </p:pic>
      <p:sp>
        <p:nvSpPr>
          <p:cNvPr id="14351" name="Rectangle 1435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5894" y="3271199"/>
            <a:ext cx="1630908" cy="5542697"/>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3" name="Rectangle 1435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2296081" y="2296080"/>
            <a:ext cx="6854280" cy="226211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355" name="Rectangle 1435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46242" y="4425055"/>
            <a:ext cx="2196454"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340" name="Rectangle 1">
            <a:extLst>
              <a:ext uri="{FF2B5EF4-FFF2-40B4-BE49-F238E27FC236}">
                <a16:creationId xmlns:a16="http://schemas.microsoft.com/office/drawing/2014/main" id="{2ED7F321-EC08-1DC7-7F80-39F72329DB4A}"/>
              </a:ext>
            </a:extLst>
          </p:cNvPr>
          <p:cNvSpPr>
            <a:spLocks noChangeArrowheads="1"/>
          </p:cNvSpPr>
          <p:nvPr/>
        </p:nvSpPr>
        <p:spPr bwMode="auto">
          <a:xfrm>
            <a:off x="249422" y="889626"/>
            <a:ext cx="5267540" cy="44835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28600" algn="just" eaLnBrk="1" hangingPunct="1">
              <a:lnSpc>
                <a:spcPct val="90000"/>
              </a:lnSpc>
              <a:spcAft>
                <a:spcPts val="600"/>
              </a:spcAft>
              <a:buFont typeface="Arial" panose="020B0604020202020204" pitchFamily="34" charset="0"/>
              <a:buChar char="•"/>
            </a:pPr>
            <a:r>
              <a:rPr lang="en-US" altLang="en-US" sz="2400" dirty="0">
                <a:solidFill>
                  <a:schemeClr val="bg1"/>
                </a:solidFill>
                <a:latin typeface="+mn-lt"/>
              </a:rPr>
              <a:t>Homework is set regularly and will now take the form of online learning. There will be no Homework books. </a:t>
            </a:r>
          </a:p>
          <a:p>
            <a:pPr marL="57150" algn="just" eaLnBrk="1" hangingPunct="1">
              <a:lnSpc>
                <a:spcPct val="90000"/>
              </a:lnSpc>
              <a:spcAft>
                <a:spcPts val="600"/>
              </a:spcAft>
            </a:pPr>
            <a:endParaRPr lang="en-US" altLang="en-US" sz="2400" dirty="0">
              <a:solidFill>
                <a:schemeClr val="bg1"/>
              </a:solidFill>
              <a:latin typeface="+mn-lt"/>
            </a:endParaRPr>
          </a:p>
          <a:p>
            <a:pPr marL="285750" indent="-228600" algn="just" eaLnBrk="1" hangingPunct="1">
              <a:lnSpc>
                <a:spcPct val="90000"/>
              </a:lnSpc>
              <a:spcAft>
                <a:spcPts val="600"/>
              </a:spcAft>
              <a:buFont typeface="Arial" panose="020B0604020202020204" pitchFamily="34" charset="0"/>
              <a:buChar char="•"/>
            </a:pPr>
            <a:r>
              <a:rPr lang="en-US" altLang="en-US" sz="2400" dirty="0">
                <a:solidFill>
                  <a:schemeClr val="bg1"/>
                </a:solidFill>
                <a:latin typeface="+mn-lt"/>
              </a:rPr>
              <a:t>Although homework is not compulsory, we would like to encourage children to complete homework tasks as it promotes independent learning skills and positively impacts on progress. </a:t>
            </a:r>
          </a:p>
          <a:p>
            <a:pPr indent="-228600" eaLnBrk="1" hangingPunct="1">
              <a:lnSpc>
                <a:spcPct val="90000"/>
              </a:lnSpc>
              <a:spcAft>
                <a:spcPts val="600"/>
              </a:spcAft>
              <a:buFont typeface="Arial" panose="020B0604020202020204" pitchFamily="34" charset="0"/>
              <a:buChar char="•"/>
            </a:pPr>
            <a:endParaRPr lang="en-US" altLang="en-US" sz="2000" dirty="0">
              <a:solidFill>
                <a:schemeClr val="bg1"/>
              </a:solidFill>
              <a:latin typeface="+mn-lt"/>
            </a:endParaRPr>
          </a:p>
          <a:p>
            <a:pPr indent="-228600" eaLnBrk="1" hangingPunct="1">
              <a:lnSpc>
                <a:spcPct val="90000"/>
              </a:lnSpc>
              <a:spcAft>
                <a:spcPts val="600"/>
              </a:spcAft>
              <a:buFont typeface="Arial" panose="020B0604020202020204" pitchFamily="34" charset="0"/>
              <a:buChar char="•"/>
            </a:pPr>
            <a:r>
              <a:rPr lang="en-US" altLang="en-US" sz="2000" i="1" dirty="0">
                <a:solidFill>
                  <a:schemeClr val="bg1"/>
                </a:solidFill>
                <a:latin typeface="+mn-lt"/>
              </a:rPr>
              <a:t>Your support is greatly appreciated.</a:t>
            </a:r>
          </a:p>
        </p:txBody>
      </p:sp>
      <p:sp>
        <p:nvSpPr>
          <p:cNvPr id="3" name="TextBox 2">
            <a:extLst>
              <a:ext uri="{FF2B5EF4-FFF2-40B4-BE49-F238E27FC236}">
                <a16:creationId xmlns:a16="http://schemas.microsoft.com/office/drawing/2014/main" id="{698088E5-7A71-C58B-3EF9-AF7D6CB3E7F7}"/>
              </a:ext>
            </a:extLst>
          </p:cNvPr>
          <p:cNvSpPr txBox="1"/>
          <p:nvPr/>
        </p:nvSpPr>
        <p:spPr>
          <a:xfrm>
            <a:off x="5542696" y="1704940"/>
            <a:ext cx="3652380" cy="4887492"/>
          </a:xfrm>
          <a:prstGeom prst="rect">
            <a:avLst/>
          </a:prstGeom>
          <a:noFill/>
        </p:spPr>
        <p:txBody>
          <a:bodyPr wrap="square">
            <a:spAutoFit/>
          </a:bodyPr>
          <a:lstStyle/>
          <a:p>
            <a:pPr marL="285750" indent="-228600" algn="just" eaLnBrk="1" hangingPunct="1">
              <a:lnSpc>
                <a:spcPct val="90000"/>
              </a:lnSpc>
              <a:spcAft>
                <a:spcPts val="600"/>
              </a:spcAft>
              <a:buFont typeface="Arial" panose="020B0604020202020204" pitchFamily="34" charset="0"/>
              <a:buChar char="•"/>
            </a:pPr>
            <a:r>
              <a:rPr lang="en-US" altLang="en-US" sz="1800" dirty="0">
                <a:solidFill>
                  <a:schemeClr val="tx2"/>
                </a:solidFill>
                <a:latin typeface="+mn-lt"/>
              </a:rPr>
              <a:t>Children will be given home-school reading books in order to support them with their progress in reading. Reading record books should be handed into school by Tuesday every week so they can be checked.</a:t>
            </a:r>
          </a:p>
          <a:p>
            <a:pPr marL="285750" indent="-228600" eaLnBrk="1" hangingPunct="1">
              <a:lnSpc>
                <a:spcPct val="90000"/>
              </a:lnSpc>
              <a:spcAft>
                <a:spcPts val="600"/>
              </a:spcAft>
              <a:buFont typeface="Arial" panose="020B0604020202020204" pitchFamily="34" charset="0"/>
              <a:buChar char="•"/>
            </a:pPr>
            <a:endParaRPr lang="en-US" altLang="en-US" sz="1800" dirty="0">
              <a:solidFill>
                <a:schemeClr val="tx2"/>
              </a:solidFill>
              <a:latin typeface="+mn-lt"/>
            </a:endParaRPr>
          </a:p>
          <a:p>
            <a:pPr marL="285750" indent="-228600" algn="just" eaLnBrk="1" hangingPunct="1">
              <a:lnSpc>
                <a:spcPct val="90000"/>
              </a:lnSpc>
              <a:spcAft>
                <a:spcPts val="600"/>
              </a:spcAft>
              <a:buFont typeface="Arial" panose="020B0604020202020204" pitchFamily="34" charset="0"/>
              <a:buChar char="•"/>
            </a:pPr>
            <a:r>
              <a:rPr lang="en-US" altLang="en-US" sz="1800" dirty="0">
                <a:solidFill>
                  <a:schemeClr val="tx2"/>
                </a:solidFill>
                <a:latin typeface="+mn-lt"/>
              </a:rPr>
              <a:t>Reading with, and to, your child at home is the best way to ensure that they make progress in this vital skill. Children may also have access to the library to choose books to read in school.</a:t>
            </a:r>
          </a:p>
          <a:p>
            <a:pPr marL="285750" indent="-228600" eaLnBrk="1" hangingPunct="1">
              <a:lnSpc>
                <a:spcPct val="90000"/>
              </a:lnSpc>
              <a:spcAft>
                <a:spcPts val="600"/>
              </a:spcAft>
              <a:buFont typeface="Arial" panose="020B0604020202020204" pitchFamily="34" charset="0"/>
              <a:buChar char="•"/>
            </a:pPr>
            <a:endParaRPr lang="en-US" altLang="en-US" sz="1800" dirty="0">
              <a:solidFill>
                <a:schemeClr val="tx2"/>
              </a:solidFill>
              <a:latin typeface="+mn-lt"/>
            </a:endParaRPr>
          </a:p>
          <a:p>
            <a:pPr marL="285750" indent="-228600" algn="just" eaLnBrk="1" hangingPunct="1">
              <a:lnSpc>
                <a:spcPct val="90000"/>
              </a:lnSpc>
              <a:spcAft>
                <a:spcPts val="600"/>
              </a:spcAft>
              <a:buFont typeface="Arial" panose="020B0604020202020204" pitchFamily="34" charset="0"/>
              <a:buChar char="•"/>
            </a:pPr>
            <a:r>
              <a:rPr lang="en-US" altLang="en-US" sz="1800" dirty="0">
                <a:solidFill>
                  <a:schemeClr val="tx2"/>
                </a:solidFill>
                <a:latin typeface="+mn-lt"/>
              </a:rPr>
              <a:t>There is more support available on the school website to support reading at home. </a:t>
            </a:r>
          </a:p>
        </p:txBody>
      </p:sp>
      <p:sp>
        <p:nvSpPr>
          <p:cNvPr id="12290" name="Title 1">
            <a:extLst>
              <a:ext uri="{FF2B5EF4-FFF2-40B4-BE49-F238E27FC236}">
                <a16:creationId xmlns:a16="http://schemas.microsoft.com/office/drawing/2014/main" id="{34B350D4-7A78-A8B8-120A-B86A117DEB0A}"/>
              </a:ext>
            </a:extLst>
          </p:cNvPr>
          <p:cNvSpPr>
            <a:spLocks noGrp="1"/>
          </p:cNvSpPr>
          <p:nvPr>
            <p:ph type="title"/>
          </p:nvPr>
        </p:nvSpPr>
        <p:spPr>
          <a:xfrm>
            <a:off x="1403648" y="207730"/>
            <a:ext cx="2160240" cy="527369"/>
          </a:xfrm>
        </p:spPr>
        <p:txBody>
          <a:bodyPr vert="horz" lIns="91440" tIns="45720" rIns="91440" bIns="45720" rtlCol="0" anchor="b">
            <a:normAutofit/>
          </a:bodyPr>
          <a:lstStyle/>
          <a:p>
            <a:pPr algn="ctr" defTabSz="914400" eaLnBrk="1" hangingPunct="1">
              <a:defRPr/>
            </a:pPr>
            <a:r>
              <a:rPr lang="en-US" altLang="en-US" sz="2800" b="1" u="sng" dirty="0">
                <a:solidFill>
                  <a:schemeClr val="bg1"/>
                </a:solidFill>
                <a:effectLst>
                  <a:outerShdw blurRad="38100" dist="38100" dir="2700000" algn="tl">
                    <a:srgbClr val="C0C0C0"/>
                  </a:outerShdw>
                </a:effectLst>
              </a:rPr>
              <a:t>Homework</a:t>
            </a:r>
            <a:endParaRPr lang="en-US" altLang="en-US" sz="2800" b="1" u="sng" dirty="0">
              <a:solidFill>
                <a:schemeClr val="bg1"/>
              </a:solidFill>
            </a:endParaRPr>
          </a:p>
        </p:txBody>
      </p:sp>
      <p:sp>
        <p:nvSpPr>
          <p:cNvPr id="4" name="Title 1">
            <a:extLst>
              <a:ext uri="{FF2B5EF4-FFF2-40B4-BE49-F238E27FC236}">
                <a16:creationId xmlns:a16="http://schemas.microsoft.com/office/drawing/2014/main" id="{43704CE8-257A-F33B-E8A3-F1D390FCB0AD}"/>
              </a:ext>
            </a:extLst>
          </p:cNvPr>
          <p:cNvSpPr txBox="1">
            <a:spLocks/>
          </p:cNvSpPr>
          <p:nvPr/>
        </p:nvSpPr>
        <p:spPr bwMode="auto">
          <a:xfrm>
            <a:off x="6012160" y="849156"/>
            <a:ext cx="2521702" cy="68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defTabSz="914400" eaLnBrk="1" hangingPunct="1">
              <a:defRPr/>
            </a:pPr>
            <a:r>
              <a:rPr lang="en-US" altLang="en-US" sz="3100" b="1" u="sng" dirty="0">
                <a:solidFill>
                  <a:schemeClr val="tx2"/>
                </a:solidFill>
                <a:effectLst>
                  <a:outerShdw blurRad="38100" dist="38100" dir="2700000" algn="tl">
                    <a:srgbClr val="C0C0C0"/>
                  </a:outerShdw>
                </a:effectLst>
              </a:rPr>
              <a:t>Home Reading</a:t>
            </a:r>
            <a:endParaRPr lang="en-US" altLang="en-US" sz="3100" b="1" u="sng" dirty="0">
              <a:solidFill>
                <a:schemeClr val="tx2"/>
              </a:solidFill>
            </a:endParaRPr>
          </a:p>
        </p:txBody>
      </p:sp>
    </p:spTree>
    <p:extLst>
      <p:ext uri="{BB962C8B-B14F-4D97-AF65-F5344CB8AC3E}">
        <p14:creationId xmlns:p14="http://schemas.microsoft.com/office/powerpoint/2010/main" val="148883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2" name="Rectangle 2356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564" name="Group 2356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3565" name="Freeform: Shape 2356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6" name="Freeform: Shape 2356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7" name="Freeform: Shape 2356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8" name="Freeform: Shape 2356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554" name="Title 1">
            <a:extLst>
              <a:ext uri="{FF2B5EF4-FFF2-40B4-BE49-F238E27FC236}">
                <a16:creationId xmlns:a16="http://schemas.microsoft.com/office/drawing/2014/main" id="{5499ED98-D483-5B9D-064A-C95EB4126DFB}"/>
              </a:ext>
            </a:extLst>
          </p:cNvPr>
          <p:cNvSpPr>
            <a:spLocks noGrp="1"/>
          </p:cNvSpPr>
          <p:nvPr>
            <p:ph type="title"/>
          </p:nvPr>
        </p:nvSpPr>
        <p:spPr>
          <a:xfrm>
            <a:off x="480060" y="1243013"/>
            <a:ext cx="2891790" cy="4371974"/>
          </a:xfrm>
        </p:spPr>
        <p:txBody>
          <a:bodyPr rtlCol="0">
            <a:normAutofit/>
          </a:bodyPr>
          <a:lstStyle/>
          <a:p>
            <a:pPr eaLnBrk="1" fontAlgn="auto" hangingPunct="1">
              <a:spcAft>
                <a:spcPts val="0"/>
              </a:spcAft>
              <a:defRPr/>
            </a:pPr>
            <a:r>
              <a:rPr lang="en-US" altLang="en-US" sz="3100" b="1">
                <a:solidFill>
                  <a:schemeClr val="tx2"/>
                </a:solidFill>
                <a:effectLst>
                  <a:outerShdw blurRad="38100" dist="38100" dir="2700000" algn="tl">
                    <a:srgbClr val="C0C0C0"/>
                  </a:outerShdw>
                </a:effectLst>
                <a:latin typeface="Century Gothic" panose="020B0502020202020204" pitchFamily="34" charset="0"/>
                <a:ea typeface="ヒラギノ角ゴ Pro W3" pitchFamily="-84" charset="-128"/>
              </a:rPr>
              <a:t>Ways Parents and Carers can Help</a:t>
            </a:r>
            <a:endParaRPr lang="en-GB" altLang="en-US" sz="3100" b="1">
              <a:solidFill>
                <a:schemeClr val="tx2"/>
              </a:solidFill>
              <a:effectLst>
                <a:outerShdw blurRad="38100" dist="38100" dir="2700000" algn="tl">
                  <a:srgbClr val="000000">
                    <a:alpha val="43137"/>
                  </a:srgbClr>
                </a:outerShdw>
              </a:effectLst>
              <a:latin typeface="Century Gothic" panose="020B0502020202020204" pitchFamily="34" charset="0"/>
            </a:endParaRPr>
          </a:p>
        </p:txBody>
      </p:sp>
      <p:sp>
        <p:nvSpPr>
          <p:cNvPr id="23555" name="Content Placeholder 2">
            <a:extLst>
              <a:ext uri="{FF2B5EF4-FFF2-40B4-BE49-F238E27FC236}">
                <a16:creationId xmlns:a16="http://schemas.microsoft.com/office/drawing/2014/main" id="{5D4C115E-2BC8-9EDD-BE7F-2F45E8113E1F}"/>
              </a:ext>
            </a:extLst>
          </p:cNvPr>
          <p:cNvSpPr>
            <a:spLocks noGrp="1"/>
          </p:cNvSpPr>
          <p:nvPr>
            <p:ph idx="1"/>
          </p:nvPr>
        </p:nvSpPr>
        <p:spPr>
          <a:xfrm>
            <a:off x="4211960" y="116632"/>
            <a:ext cx="4680520" cy="6480720"/>
          </a:xfrm>
        </p:spPr>
        <p:txBody>
          <a:bodyPr rtlCol="0" anchor="ctr">
            <a:normAutofit fontScale="92500" lnSpcReduction="20000"/>
          </a:bodyPr>
          <a:lstStyle/>
          <a:p>
            <a:pPr algn="just" eaLnBrk="1" fontAlgn="auto" hangingPunct="1">
              <a:spcAft>
                <a:spcPts val="0"/>
              </a:spcAft>
              <a:buFont typeface="Arial"/>
              <a:buChar char="•"/>
              <a:defRPr/>
            </a:pPr>
            <a:r>
              <a:rPr lang="en-GB" altLang="en-US" sz="2200" dirty="0">
                <a:solidFill>
                  <a:schemeClr val="tx2"/>
                </a:solidFill>
                <a:latin typeface="Century Gothic"/>
              </a:rPr>
              <a:t>Encourage children to write regularly including: cards, lists, letters, stories, postcards, fact files. Celebrate clear, cursive handwriting.</a:t>
            </a:r>
          </a:p>
          <a:p>
            <a:pPr eaLnBrk="1" fontAlgn="auto" hangingPunct="1">
              <a:spcAft>
                <a:spcPts val="0"/>
              </a:spcAft>
              <a:buFont typeface="Arial"/>
              <a:buChar char="•"/>
              <a:defRPr/>
            </a:pPr>
            <a:endParaRPr lang="en-GB" altLang="en-US" sz="2200" dirty="0">
              <a:solidFill>
                <a:schemeClr val="tx2"/>
              </a:solidFill>
              <a:latin typeface="Century Gothic" panose="020B0502020202020204" pitchFamily="34" charset="0"/>
            </a:endParaRPr>
          </a:p>
          <a:p>
            <a:pPr algn="just" eaLnBrk="1" fontAlgn="auto" hangingPunct="1">
              <a:spcAft>
                <a:spcPts val="0"/>
              </a:spcAft>
              <a:buFont typeface="Arial"/>
              <a:buChar char="•"/>
              <a:defRPr/>
            </a:pPr>
            <a:r>
              <a:rPr lang="en-GB" altLang="en-US" sz="2200" dirty="0">
                <a:solidFill>
                  <a:schemeClr val="tx2"/>
                </a:solidFill>
                <a:latin typeface="Century Gothic" panose="020B0502020202020204" pitchFamily="34" charset="0"/>
              </a:rPr>
              <a:t>Read with your child as often as you can and ask them questions so that they can interrogate the text. </a:t>
            </a:r>
            <a:r>
              <a:rPr lang="en-GB" altLang="en-US" sz="2200" b="1" dirty="0">
                <a:solidFill>
                  <a:schemeClr val="tx2"/>
                </a:solidFill>
                <a:latin typeface="Century Gothic" panose="020B0502020202020204" pitchFamily="34" charset="0"/>
              </a:rPr>
              <a:t>Encourage a love of reading!</a:t>
            </a:r>
          </a:p>
          <a:p>
            <a:pPr marL="0" indent="0" eaLnBrk="1" fontAlgn="auto" hangingPunct="1">
              <a:spcAft>
                <a:spcPts val="0"/>
              </a:spcAft>
              <a:buFont typeface="Wingdings 3" charset="2"/>
              <a:buNone/>
              <a:defRPr/>
            </a:pPr>
            <a:endParaRPr lang="en-GB" altLang="en-US" sz="2200" dirty="0">
              <a:solidFill>
                <a:schemeClr val="tx2"/>
              </a:solidFill>
              <a:latin typeface="Century Gothic" panose="020B0502020202020204" pitchFamily="34" charset="0"/>
            </a:endParaRPr>
          </a:p>
          <a:p>
            <a:pPr eaLnBrk="1" fontAlgn="auto" hangingPunct="1">
              <a:spcAft>
                <a:spcPts val="0"/>
              </a:spcAft>
              <a:buFont typeface="Arial"/>
              <a:buChar char="•"/>
              <a:defRPr/>
            </a:pPr>
            <a:r>
              <a:rPr lang="en-GB" altLang="en-US" sz="2200" dirty="0">
                <a:solidFill>
                  <a:schemeClr val="tx2"/>
                </a:solidFill>
                <a:latin typeface="Century Gothic" panose="020B0502020202020204" pitchFamily="34" charset="0"/>
              </a:rPr>
              <a:t>Support your child with the weekly homework tasks.</a:t>
            </a:r>
          </a:p>
          <a:p>
            <a:pPr marL="0" indent="0" eaLnBrk="1" fontAlgn="auto" hangingPunct="1">
              <a:spcAft>
                <a:spcPts val="0"/>
              </a:spcAft>
              <a:buFont typeface="Wingdings 3" charset="2"/>
              <a:buNone/>
              <a:defRPr/>
            </a:pPr>
            <a:endParaRPr lang="en-GB" altLang="en-US" sz="1400" dirty="0">
              <a:solidFill>
                <a:schemeClr val="tx2"/>
              </a:solidFill>
              <a:latin typeface="Century Gothic" panose="020B0502020202020204" pitchFamily="34" charset="0"/>
            </a:endParaRPr>
          </a:p>
          <a:p>
            <a:pPr eaLnBrk="1" fontAlgn="auto" hangingPunct="1">
              <a:spcAft>
                <a:spcPts val="0"/>
              </a:spcAft>
              <a:buFont typeface="Arial"/>
              <a:buChar char="•"/>
              <a:defRPr/>
            </a:pPr>
            <a:r>
              <a:rPr lang="en-GB" altLang="en-US" sz="2200" dirty="0">
                <a:solidFill>
                  <a:schemeClr val="tx2"/>
                </a:solidFill>
                <a:highlight>
                  <a:srgbClr val="FFFF00"/>
                </a:highlight>
                <a:latin typeface="Century Gothic"/>
              </a:rPr>
              <a:t>Visit useful websites such as: </a:t>
            </a:r>
          </a:p>
          <a:p>
            <a:pPr marL="0" indent="0" eaLnBrk="1" fontAlgn="auto" hangingPunct="1">
              <a:spcAft>
                <a:spcPts val="0"/>
              </a:spcAft>
              <a:buFont typeface="Wingdings 3" charset="2"/>
              <a:buNone/>
              <a:defRPr/>
            </a:pPr>
            <a:r>
              <a:rPr lang="en-GB" altLang="en-US" sz="2200" dirty="0">
                <a:solidFill>
                  <a:schemeClr val="tx2"/>
                </a:solidFill>
                <a:highlight>
                  <a:srgbClr val="FFFF00"/>
                </a:highlight>
                <a:latin typeface="Century Gothic"/>
                <a:hlinkClick r:id="rId2">
                  <a:extLst>
                    <a:ext uri="{A12FA001-AC4F-418D-AE19-62706E023703}">
                      <ahyp:hlinkClr xmlns:ahyp="http://schemas.microsoft.com/office/drawing/2018/hyperlinkcolor" val="tx"/>
                    </a:ext>
                  </a:extLst>
                </a:hlinkClick>
              </a:rPr>
              <a:t>http://www.primaryresources.co.uk/</a:t>
            </a:r>
            <a:endParaRPr lang="en-GB" altLang="en-US" sz="2200" dirty="0">
              <a:solidFill>
                <a:schemeClr val="tx2"/>
              </a:solidFill>
              <a:highlight>
                <a:srgbClr val="FFFF00"/>
              </a:highlight>
              <a:latin typeface="Century Gothic"/>
            </a:endParaRPr>
          </a:p>
          <a:p>
            <a:pPr marL="0" indent="0" eaLnBrk="1" fontAlgn="auto" hangingPunct="1">
              <a:spcAft>
                <a:spcPts val="0"/>
              </a:spcAft>
              <a:buFont typeface="Wingdings 3" charset="2"/>
              <a:buNone/>
              <a:defRPr/>
            </a:pPr>
            <a:r>
              <a:rPr lang="en-GB" altLang="en-US" sz="2200" dirty="0">
                <a:solidFill>
                  <a:schemeClr val="tx2"/>
                </a:solidFill>
                <a:highlight>
                  <a:srgbClr val="FFFF00"/>
                </a:highlight>
                <a:latin typeface="Century Gothic"/>
                <a:hlinkClick r:id="rId3">
                  <a:extLst>
                    <a:ext uri="{A12FA001-AC4F-418D-AE19-62706E023703}">
                      <ahyp:hlinkClr xmlns:ahyp="http://schemas.microsoft.com/office/drawing/2018/hyperlinkcolor" val="tx"/>
                    </a:ext>
                  </a:extLst>
                </a:hlinkClick>
              </a:rPr>
              <a:t>https://www.phonicsplay.co.uk/</a:t>
            </a:r>
            <a:r>
              <a:rPr lang="en-GB" altLang="en-US" sz="2200" dirty="0">
                <a:solidFill>
                  <a:schemeClr val="tx2"/>
                </a:solidFill>
                <a:highlight>
                  <a:srgbClr val="FFFF00"/>
                </a:highlight>
                <a:latin typeface="Century Gothic"/>
              </a:rPr>
              <a:t> </a:t>
            </a:r>
          </a:p>
          <a:p>
            <a:pPr marL="0" indent="0" eaLnBrk="1" fontAlgn="auto" hangingPunct="1">
              <a:spcAft>
                <a:spcPts val="0"/>
              </a:spcAft>
              <a:buFont typeface="Wingdings 3" charset="2"/>
              <a:buNone/>
              <a:defRPr/>
            </a:pPr>
            <a:r>
              <a:rPr lang="en-GB" altLang="en-US" sz="2200" dirty="0">
                <a:solidFill>
                  <a:schemeClr val="tx2"/>
                </a:solidFill>
                <a:highlight>
                  <a:srgbClr val="FFFF00"/>
                </a:highlight>
                <a:latin typeface="Century Gothic"/>
                <a:hlinkClick r:id="rId4">
                  <a:extLst>
                    <a:ext uri="{A12FA001-AC4F-418D-AE19-62706E023703}">
                      <ahyp:hlinkClr xmlns:ahyp="http://schemas.microsoft.com/office/drawing/2018/hyperlinkcolor" val="tx"/>
                    </a:ext>
                  </a:extLst>
                </a:hlinkClick>
              </a:rPr>
              <a:t>http://www.ictgames.com/resources.html</a:t>
            </a:r>
            <a:r>
              <a:rPr lang="en-GB" altLang="en-US" sz="2200" dirty="0">
                <a:solidFill>
                  <a:schemeClr val="tx2"/>
                </a:solidFill>
                <a:highlight>
                  <a:srgbClr val="FFFF00"/>
                </a:highlight>
                <a:latin typeface="Century Gothic"/>
              </a:rPr>
              <a:t> </a:t>
            </a:r>
          </a:p>
          <a:p>
            <a:pPr marL="0" indent="0" eaLnBrk="1" fontAlgn="auto" hangingPunct="1">
              <a:spcAft>
                <a:spcPts val="0"/>
              </a:spcAft>
              <a:buFont typeface="Wingdings 3" charset="2"/>
              <a:buNone/>
              <a:defRPr/>
            </a:pPr>
            <a:r>
              <a:rPr lang="en-GB" altLang="en-US" sz="2200" dirty="0">
                <a:solidFill>
                  <a:schemeClr val="tx2"/>
                </a:solidFill>
                <a:highlight>
                  <a:srgbClr val="FFFF00"/>
                </a:highlight>
                <a:latin typeface="Century Gothic"/>
                <a:hlinkClick r:id="rId5">
                  <a:extLst>
                    <a:ext uri="{A12FA001-AC4F-418D-AE19-62706E023703}">
                      <ahyp:hlinkClr xmlns:ahyp="http://schemas.microsoft.com/office/drawing/2018/hyperlinkcolor" val="tx"/>
                    </a:ext>
                  </a:extLst>
                </a:hlinkClick>
              </a:rPr>
              <a:t>https://classroom.thenational.academy/</a:t>
            </a:r>
            <a:endParaRPr lang="en-GB" altLang="en-US" sz="2200" dirty="0">
              <a:solidFill>
                <a:schemeClr val="tx2"/>
              </a:solidFill>
              <a:highlight>
                <a:srgbClr val="FFFF00"/>
              </a:highlight>
              <a:latin typeface="Century Gothic"/>
            </a:endParaRPr>
          </a:p>
          <a:p>
            <a:pPr marL="0" indent="0" eaLnBrk="1" fontAlgn="auto" hangingPunct="1">
              <a:spcAft>
                <a:spcPts val="0"/>
              </a:spcAft>
              <a:buFont typeface="Wingdings 3" charset="2"/>
              <a:buNone/>
              <a:defRPr/>
            </a:pPr>
            <a:endParaRPr lang="en-GB" altLang="en-US" sz="1400" dirty="0">
              <a:solidFill>
                <a:schemeClr val="tx2"/>
              </a:solidFill>
              <a:latin typeface="Century Gothic" panose="020B0502020202020204" pitchFamily="34" charset="0"/>
            </a:endParaRPr>
          </a:p>
          <a:p>
            <a:pPr eaLnBrk="1" fontAlgn="auto" hangingPunct="1">
              <a:spcAft>
                <a:spcPts val="0"/>
              </a:spcAft>
              <a:buFont typeface="Arial"/>
              <a:buChar char="•"/>
              <a:defRPr/>
            </a:pPr>
            <a:r>
              <a:rPr lang="en-GB" altLang="en-US" sz="2200" dirty="0">
                <a:solidFill>
                  <a:schemeClr val="tx2"/>
                </a:solidFill>
                <a:latin typeface="Century Gothic" panose="020B0502020202020204" pitchFamily="34" charset="0"/>
              </a:rPr>
              <a:t>Use the local library.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9503CBFA-528E-CD57-B819-3AF8BCA9341B}"/>
              </a:ext>
            </a:extLst>
          </p:cNvPr>
          <p:cNvSpPr>
            <a:spLocks noGrp="1"/>
          </p:cNvSpPr>
          <p:nvPr>
            <p:ph type="title"/>
          </p:nvPr>
        </p:nvSpPr>
        <p:spPr>
          <a:xfrm>
            <a:off x="-36512" y="-27384"/>
            <a:ext cx="4571997" cy="794791"/>
          </a:xfrm>
        </p:spPr>
        <p:txBody>
          <a:bodyPr anchor="ctr">
            <a:normAutofit/>
          </a:bodyPr>
          <a:lstStyle/>
          <a:p>
            <a:pPr>
              <a:defRPr/>
            </a:pPr>
            <a:r>
              <a:rPr lang="en-US" altLang="en-US" sz="3500" b="1" dirty="0">
                <a:effectLst>
                  <a:outerShdw blurRad="38100" dist="38100" dir="2700000" algn="tl">
                    <a:srgbClr val="C0C0C0"/>
                  </a:outerShdw>
                </a:effectLst>
                <a:latin typeface="Century Gothic" panose="020B0502020202020204" pitchFamily="34" charset="0"/>
                <a:ea typeface="ヒラギノ角ゴ Pro W3" pitchFamily="-84" charset="-128"/>
              </a:rPr>
              <a:t>Please remember:</a:t>
            </a:r>
            <a:endParaRPr lang="en-GB" altLang="en-US" sz="3500" b="1" dirty="0">
              <a:latin typeface="Century Gothic" panose="020B0502020202020204" pitchFamily="34" charset="0"/>
            </a:endParaRPr>
          </a:p>
        </p:txBody>
      </p:sp>
      <p:sp>
        <p:nvSpPr>
          <p:cNvPr id="14339" name="Content Placeholder 4">
            <a:extLst>
              <a:ext uri="{FF2B5EF4-FFF2-40B4-BE49-F238E27FC236}">
                <a16:creationId xmlns:a16="http://schemas.microsoft.com/office/drawing/2014/main" id="{8BB5671C-4CEF-7D6C-DD8C-281E7ADC8724}"/>
              </a:ext>
            </a:extLst>
          </p:cNvPr>
          <p:cNvSpPr>
            <a:spLocks noGrp="1"/>
          </p:cNvSpPr>
          <p:nvPr>
            <p:ph idx="1"/>
          </p:nvPr>
        </p:nvSpPr>
        <p:spPr>
          <a:xfrm>
            <a:off x="0" y="952192"/>
            <a:ext cx="4000647" cy="3769835"/>
          </a:xfrm>
        </p:spPr>
        <p:txBody>
          <a:bodyPr anchor="ctr">
            <a:normAutofit/>
          </a:bodyPr>
          <a:lstStyle/>
          <a:p>
            <a:pPr>
              <a:defRPr/>
            </a:pPr>
            <a:r>
              <a:rPr lang="en-GB" altLang="en-US" sz="1300" b="1" dirty="0">
                <a:latin typeface="Century Gothic"/>
              </a:rPr>
              <a:t>Water Bottles: </a:t>
            </a:r>
            <a:r>
              <a:rPr lang="en-GB" altLang="en-US" sz="1300" dirty="0">
                <a:latin typeface="Century Gothic"/>
              </a:rPr>
              <a:t>Every child must bring in a water bottle, clearly labelled with their name and class.</a:t>
            </a:r>
          </a:p>
          <a:p>
            <a:pPr>
              <a:defRPr/>
            </a:pPr>
            <a:r>
              <a:rPr lang="en-GB" altLang="en-US" sz="1300" b="1" dirty="0">
                <a:latin typeface="Century Gothic"/>
              </a:rPr>
              <a:t>Shoes: </a:t>
            </a:r>
            <a:r>
              <a:rPr lang="en-GB" altLang="en-US" sz="1300" dirty="0">
                <a:latin typeface="Century Gothic"/>
              </a:rPr>
              <a:t>If your child is not able to tie their own shoelaces, we ask that parents ensure they wear Velcro shoes. </a:t>
            </a:r>
            <a:endParaRPr lang="en-GB" altLang="en-US" sz="1300" dirty="0">
              <a:latin typeface="Century Gothic" panose="020B0502020202020204" pitchFamily="34" charset="0"/>
            </a:endParaRPr>
          </a:p>
          <a:p>
            <a:pPr>
              <a:defRPr/>
            </a:pPr>
            <a:r>
              <a:rPr lang="en-GB" altLang="en-US" sz="1300" b="1" dirty="0">
                <a:latin typeface="Century Gothic"/>
              </a:rPr>
              <a:t>Hair: </a:t>
            </a:r>
            <a:r>
              <a:rPr lang="en-GB" altLang="en-US" sz="1300" dirty="0">
                <a:latin typeface="Century Gothic"/>
              </a:rPr>
              <a:t>Children’s hair that is longer than shoulder length must be tied up. </a:t>
            </a:r>
            <a:endParaRPr lang="en-GB" altLang="en-US" sz="1300" dirty="0">
              <a:latin typeface="Century Gothic" panose="020B0502020202020204" pitchFamily="34" charset="0"/>
            </a:endParaRPr>
          </a:p>
          <a:p>
            <a:pPr>
              <a:defRPr/>
            </a:pPr>
            <a:r>
              <a:rPr lang="en-GB" altLang="en-US" sz="1300" b="1" dirty="0">
                <a:latin typeface="Century Gothic" panose="020B0502020202020204" pitchFamily="34" charset="0"/>
              </a:rPr>
              <a:t>Bags: </a:t>
            </a:r>
            <a:r>
              <a:rPr lang="en-GB" altLang="en-US" sz="1300" dirty="0">
                <a:latin typeface="Century Gothic" panose="020B0502020202020204" pitchFamily="34" charset="0"/>
              </a:rPr>
              <a:t>Children should bring their own school bags that can fit their personal belongings including jumpers and water bottles.</a:t>
            </a:r>
          </a:p>
          <a:p>
            <a:pPr>
              <a:defRPr/>
            </a:pPr>
            <a:r>
              <a:rPr lang="en-GB" altLang="en-US" sz="1300" b="1" dirty="0">
                <a:latin typeface="Century Gothic"/>
              </a:rPr>
              <a:t>Earrings: </a:t>
            </a:r>
            <a:r>
              <a:rPr lang="en-GB" altLang="en-US" sz="1300" dirty="0">
                <a:latin typeface="Century Gothic"/>
              </a:rPr>
              <a:t>For health and safety reasons, children should </a:t>
            </a:r>
            <a:r>
              <a:rPr lang="en-GB" altLang="en-US" sz="1300" b="1" dirty="0">
                <a:latin typeface="Century Gothic"/>
              </a:rPr>
              <a:t>not</a:t>
            </a:r>
            <a:r>
              <a:rPr lang="en-GB" altLang="en-US" sz="1300" dirty="0">
                <a:latin typeface="Century Gothic"/>
              </a:rPr>
              <a:t> wear hooped or dangly earrings. Studs are acceptable.</a:t>
            </a:r>
            <a:endParaRPr lang="en-GB" altLang="en-US" sz="1300" dirty="0">
              <a:latin typeface="Century Gothic" panose="020B0502020202020204" pitchFamily="34" charset="0"/>
            </a:endParaRPr>
          </a:p>
          <a:p>
            <a:pPr>
              <a:defRPr/>
            </a:pPr>
            <a:r>
              <a:rPr lang="en-GB" altLang="en-US" sz="1300" b="1" dirty="0">
                <a:latin typeface="Century Gothic"/>
              </a:rPr>
              <a:t>Watches: </a:t>
            </a:r>
            <a:r>
              <a:rPr lang="en-GB" altLang="en-US" sz="1300" dirty="0">
                <a:latin typeface="Century Gothic"/>
              </a:rPr>
              <a:t>Smartwatches are not permitted in school.</a:t>
            </a:r>
            <a:endParaRPr lang="en-GB" altLang="en-US" sz="1300" dirty="0">
              <a:latin typeface="Century Gothic" panose="020B0502020202020204" pitchFamily="34" charset="0"/>
            </a:endParaRPr>
          </a:p>
          <a:p>
            <a:pPr marL="0" indent="0">
              <a:buNone/>
              <a:defRPr/>
            </a:pPr>
            <a:endParaRPr lang="en-GB" altLang="en-US" sz="1300" dirty="0">
              <a:latin typeface="Century Gothic" panose="020B0502020202020204" pitchFamily="34" charset="0"/>
            </a:endParaRPr>
          </a:p>
        </p:txBody>
      </p:sp>
      <p:pic>
        <p:nvPicPr>
          <p:cNvPr id="14351" name="Picture 14350" descr="Rubber boots at back door">
            <a:extLst>
              <a:ext uri="{FF2B5EF4-FFF2-40B4-BE49-F238E27FC236}">
                <a16:creationId xmlns:a16="http://schemas.microsoft.com/office/drawing/2014/main" id="{C09BE76F-7D19-1919-1DD2-E9DB983B9A3D}"/>
              </a:ext>
            </a:extLst>
          </p:cNvPr>
          <p:cNvPicPr>
            <a:picLocks noChangeAspect="1"/>
          </p:cNvPicPr>
          <p:nvPr/>
        </p:nvPicPr>
        <p:blipFill rotWithShape="1">
          <a:blip r:embed="rId2"/>
          <a:srcRect l="11630" r="49493" b="-1"/>
          <a:stretch/>
        </p:blipFill>
        <p:spPr>
          <a:xfrm>
            <a:off x="1403648" y="4402960"/>
            <a:ext cx="1371022" cy="2353964"/>
          </a:xfrm>
          <a:prstGeom prst="rect">
            <a:avLst/>
          </a:prstGeom>
          <a:effectLst>
            <a:outerShdw blurRad="127000" dist="50800" dir="10800000" sx="99000" sy="99000" algn="r" rotWithShape="0">
              <a:prstClr val="black">
                <a:alpha val="40000"/>
              </a:prstClr>
            </a:outerShdw>
          </a:effectLst>
        </p:spPr>
      </p:pic>
      <p:pic>
        <p:nvPicPr>
          <p:cNvPr id="2" name="Picture 1" descr="Coach's whistle">
            <a:extLst>
              <a:ext uri="{FF2B5EF4-FFF2-40B4-BE49-F238E27FC236}">
                <a16:creationId xmlns:a16="http://schemas.microsoft.com/office/drawing/2014/main" id="{7DF22F4E-3697-3CE1-6469-95B769DA2908}"/>
              </a:ext>
            </a:extLst>
          </p:cNvPr>
          <p:cNvPicPr>
            <a:picLocks noChangeAspect="1"/>
          </p:cNvPicPr>
          <p:nvPr/>
        </p:nvPicPr>
        <p:blipFill rotWithShape="1">
          <a:blip r:embed="rId3"/>
          <a:srcRect l="50237" r="10269" b="-2"/>
          <a:stretch/>
        </p:blipFill>
        <p:spPr>
          <a:xfrm>
            <a:off x="4119949" y="89434"/>
            <a:ext cx="1259612" cy="2128934"/>
          </a:xfrm>
          <a:prstGeom prst="rect">
            <a:avLst/>
          </a:prstGeom>
        </p:spPr>
      </p:pic>
      <p:sp>
        <p:nvSpPr>
          <p:cNvPr id="3" name="Title 1">
            <a:extLst>
              <a:ext uri="{FF2B5EF4-FFF2-40B4-BE49-F238E27FC236}">
                <a16:creationId xmlns:a16="http://schemas.microsoft.com/office/drawing/2014/main" id="{710C3783-653F-F2AE-01FE-05D122D3EC2A}"/>
              </a:ext>
            </a:extLst>
          </p:cNvPr>
          <p:cNvSpPr txBox="1">
            <a:spLocks/>
          </p:cNvSpPr>
          <p:nvPr/>
        </p:nvSpPr>
        <p:spPr bwMode="auto">
          <a:xfrm>
            <a:off x="6283266" y="89434"/>
            <a:ext cx="1857721" cy="7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fontAlgn="auto" hangingPunct="1">
              <a:spcAft>
                <a:spcPts val="0"/>
              </a:spcAft>
              <a:defRPr/>
            </a:pPr>
            <a:r>
              <a:rPr lang="en-GB" altLang="en-US" sz="3500" b="1" dirty="0">
                <a:effectLst>
                  <a:outerShdw blurRad="38100" dist="38100" dir="2700000" algn="tl">
                    <a:srgbClr val="000000">
                      <a:alpha val="43137"/>
                    </a:srgbClr>
                  </a:outerShdw>
                </a:effectLst>
                <a:latin typeface="Century Gothic" panose="020B0502020202020204" pitchFamily="34" charset="0"/>
              </a:rPr>
              <a:t>PE Days</a:t>
            </a:r>
          </a:p>
        </p:txBody>
      </p:sp>
      <p:sp>
        <p:nvSpPr>
          <p:cNvPr id="4" name="Content Placeholder 2">
            <a:extLst>
              <a:ext uri="{FF2B5EF4-FFF2-40B4-BE49-F238E27FC236}">
                <a16:creationId xmlns:a16="http://schemas.microsoft.com/office/drawing/2014/main" id="{4095964C-FF8A-151E-2844-F50848D64C85}"/>
              </a:ext>
            </a:extLst>
          </p:cNvPr>
          <p:cNvSpPr txBox="1">
            <a:spLocks/>
          </p:cNvSpPr>
          <p:nvPr/>
        </p:nvSpPr>
        <p:spPr bwMode="auto">
          <a:xfrm>
            <a:off x="5379561" y="752802"/>
            <a:ext cx="3883741" cy="152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hangingPunct="1">
              <a:buFont typeface="Arial" panose="020B0604020202020204" pitchFamily="34" charset="0"/>
              <a:buNone/>
            </a:pPr>
            <a:r>
              <a:rPr lang="en-GB" altLang="en-US" sz="1400" dirty="0">
                <a:latin typeface="Century Gothic"/>
              </a:rPr>
              <a:t>PE takes place on </a:t>
            </a:r>
            <a:r>
              <a:rPr lang="en-GB" altLang="en-US" sz="1400" b="1" dirty="0">
                <a:latin typeface="Century Gothic"/>
              </a:rPr>
              <a:t>Thursdays</a:t>
            </a:r>
            <a:r>
              <a:rPr lang="en-GB" altLang="en-US" sz="1400" dirty="0">
                <a:latin typeface="Century Gothic"/>
              </a:rPr>
              <a:t>. </a:t>
            </a:r>
          </a:p>
          <a:p>
            <a:pPr marL="0" indent="0" algn="just" eaLnBrk="1" hangingPunct="1">
              <a:buFont typeface="Arial" panose="020B0604020202020204" pitchFamily="34" charset="0"/>
              <a:buNone/>
            </a:pPr>
            <a:r>
              <a:rPr lang="en-GB" altLang="en-US" sz="1400" dirty="0">
                <a:latin typeface="Century Gothic" panose="020B0502020202020204" pitchFamily="34" charset="0"/>
              </a:rPr>
              <a:t>This half term, Dance will take place with ‘Chantelle’-a specialist dance teacher.</a:t>
            </a:r>
          </a:p>
          <a:p>
            <a:pPr marL="0" indent="0" algn="just" eaLnBrk="1" hangingPunct="1">
              <a:buFont typeface="Arial" panose="020B0604020202020204" pitchFamily="34" charset="0"/>
              <a:buNone/>
            </a:pPr>
            <a:r>
              <a:rPr lang="en-GB" altLang="en-US" sz="1400" dirty="0">
                <a:latin typeface="Century Gothic"/>
              </a:rPr>
              <a:t>Millwall will deliver and support PE development and training.</a:t>
            </a:r>
            <a:endParaRPr lang="en-GB" altLang="en-US" sz="1400" dirty="0">
              <a:latin typeface="Century Gothic" panose="020B0502020202020204" pitchFamily="34" charset="0"/>
            </a:endParaRPr>
          </a:p>
        </p:txBody>
      </p:sp>
      <p:sp>
        <p:nvSpPr>
          <p:cNvPr id="5" name="Rectangle 3">
            <a:extLst>
              <a:ext uri="{FF2B5EF4-FFF2-40B4-BE49-F238E27FC236}">
                <a16:creationId xmlns:a16="http://schemas.microsoft.com/office/drawing/2014/main" id="{0E306658-E6F4-4779-3F42-E7260D699C24}"/>
              </a:ext>
            </a:extLst>
          </p:cNvPr>
          <p:cNvSpPr txBox="1">
            <a:spLocks noChangeArrowheads="1"/>
          </p:cNvSpPr>
          <p:nvPr/>
        </p:nvSpPr>
        <p:spPr bwMode="auto">
          <a:xfrm>
            <a:off x="4176006" y="4658903"/>
            <a:ext cx="4909955" cy="20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FontTx/>
              <a:buNone/>
              <a:defRPr/>
            </a:pPr>
            <a:r>
              <a:rPr lang="en-GB" altLang="en-US" sz="1200" b="1" dirty="0">
                <a:solidFill>
                  <a:schemeClr val="tx1">
                    <a:lumMod val="85000"/>
                    <a:lumOff val="15000"/>
                  </a:schemeClr>
                </a:solidFill>
                <a:latin typeface="Century Gothic" panose="020B0502020202020204" pitchFamily="34" charset="0"/>
                <a:ea typeface="ヒラギノ角ゴ Pro W3" pitchFamily="-84" charset="-128"/>
              </a:rPr>
              <a:t>Outdoor shoes must not be canvas to prevent ankle and foot injuries. AstroTurf football shoes are recommended for those that play football regularly as they are hard wearing, otherwise running shoes are the most comfortable and supportive</a:t>
            </a:r>
          </a:p>
          <a:p>
            <a:pPr marL="0" indent="0" eaLnBrk="1" fontAlgn="auto" hangingPunct="1">
              <a:spcAft>
                <a:spcPts val="0"/>
              </a:spcAft>
              <a:buFontTx/>
              <a:buNone/>
              <a:defRPr/>
            </a:pPr>
            <a:endParaRPr lang="en-GB" altLang="en-US" sz="1200" b="1" dirty="0">
              <a:solidFill>
                <a:schemeClr val="tx1">
                  <a:lumMod val="85000"/>
                  <a:lumOff val="15000"/>
                </a:schemeClr>
              </a:solidFill>
              <a:latin typeface="Century Gothic" panose="020B0502020202020204" pitchFamily="34" charset="0"/>
              <a:ea typeface="ヒラギノ角ゴ Pro W3" pitchFamily="-84" charset="-128"/>
            </a:endParaRPr>
          </a:p>
          <a:p>
            <a:pPr marL="0" indent="0" eaLnBrk="1" fontAlgn="auto" hangingPunct="1">
              <a:spcAft>
                <a:spcPts val="0"/>
              </a:spcAft>
              <a:buFontTx/>
              <a:buNone/>
              <a:defRPr/>
            </a:pPr>
            <a:r>
              <a:rPr lang="en-GB" altLang="en-US" sz="1200" b="1" dirty="0">
                <a:solidFill>
                  <a:schemeClr val="tx1">
                    <a:lumMod val="85000"/>
                    <a:lumOff val="15000"/>
                  </a:schemeClr>
                </a:solidFill>
                <a:latin typeface="Century Gothic" panose="020B0502020202020204" pitchFamily="34" charset="0"/>
                <a:ea typeface="ヒラギノ角ゴ Pro W3" pitchFamily="-84" charset="-128"/>
              </a:rPr>
              <a:t>PE Lessons:</a:t>
            </a:r>
          </a:p>
          <a:p>
            <a:pPr marL="0" indent="0" eaLnBrk="1" fontAlgn="auto" hangingPunct="1">
              <a:spcAft>
                <a:spcPts val="0"/>
              </a:spcAft>
              <a:buFontTx/>
              <a:buNone/>
              <a:defRPr/>
            </a:pPr>
            <a:r>
              <a:rPr lang="en-GB" altLang="en-US" sz="1200" dirty="0">
                <a:solidFill>
                  <a:schemeClr val="tx1">
                    <a:lumMod val="85000"/>
                    <a:lumOff val="15000"/>
                  </a:schemeClr>
                </a:solidFill>
                <a:latin typeface="Century Gothic" panose="020B0502020202020204" pitchFamily="34" charset="0"/>
                <a:ea typeface="ヒラギノ角ゴ Pro W3" pitchFamily="-84" charset="-128"/>
              </a:rPr>
              <a:t>It is best that children bring both indoor and outdoor kit for all lessons just in case we have to change the venue of the lesson because of the weather. </a:t>
            </a:r>
          </a:p>
        </p:txBody>
      </p:sp>
      <p:pic>
        <p:nvPicPr>
          <p:cNvPr id="7" name="Picture 1">
            <a:extLst>
              <a:ext uri="{FF2B5EF4-FFF2-40B4-BE49-F238E27FC236}">
                <a16:creationId xmlns:a16="http://schemas.microsoft.com/office/drawing/2014/main" id="{EDD3822F-05C4-2338-79BD-3C4E947A7F1F}"/>
              </a:ext>
            </a:extLst>
          </p:cNvPr>
          <p:cNvPicPr>
            <a:picLocks noChangeAspect="1"/>
          </p:cNvPicPr>
          <p:nvPr/>
        </p:nvPicPr>
        <p:blipFill rotWithShape="1">
          <a:blip r:embed="rId4">
            <a:extLst>
              <a:ext uri="{28A0092B-C50C-407E-A947-70E740481C1C}">
                <a14:useLocalDpi xmlns:a14="http://schemas.microsoft.com/office/drawing/2010/main" val="0"/>
              </a:ext>
            </a:extLst>
          </a:blip>
          <a:srcRect t="5357" b="9630"/>
          <a:stretch/>
        </p:blipFill>
        <p:spPr bwMode="auto">
          <a:xfrm>
            <a:off x="4122890" y="2976165"/>
            <a:ext cx="4963071" cy="1604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3B25611-AA37-5652-F9E9-B73266A73E2C}"/>
              </a:ext>
            </a:extLst>
          </p:cNvPr>
          <p:cNvSpPr txBox="1"/>
          <p:nvPr/>
        </p:nvSpPr>
        <p:spPr>
          <a:xfrm>
            <a:off x="3923928" y="2282517"/>
            <a:ext cx="5112568" cy="646331"/>
          </a:xfrm>
          <a:prstGeom prst="rect">
            <a:avLst/>
          </a:prstGeom>
          <a:noFill/>
        </p:spPr>
        <p:txBody>
          <a:bodyPr wrap="square">
            <a:spAutoFit/>
          </a:bodyPr>
          <a:lstStyle/>
          <a:p>
            <a:pPr marL="0" indent="0" algn="ctr" eaLnBrk="1" fontAlgn="auto" hangingPunct="1">
              <a:spcAft>
                <a:spcPts val="0"/>
              </a:spcAft>
              <a:buFontTx/>
              <a:buNone/>
              <a:defRPr/>
            </a:pPr>
            <a:r>
              <a:rPr lang="en-GB" altLang="en-US" dirty="0">
                <a:solidFill>
                  <a:schemeClr val="tx1">
                    <a:lumMod val="85000"/>
                    <a:lumOff val="15000"/>
                  </a:schemeClr>
                </a:solidFill>
                <a:latin typeface="Century Gothic" panose="020B0502020202020204" pitchFamily="34" charset="0"/>
                <a:ea typeface="ヒラギノ角ゴ Pro W3" pitchFamily="-84" charset="-128"/>
              </a:rPr>
              <a:t>Please make sure that your child is wearing the correct PE  uniform. This includes: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46F9F-5630-38AB-2086-5411AB7F34C1}"/>
              </a:ext>
            </a:extLst>
          </p:cNvPr>
          <p:cNvSpPr>
            <a:spLocks noGrp="1"/>
          </p:cNvSpPr>
          <p:nvPr>
            <p:ph type="title"/>
          </p:nvPr>
        </p:nvSpPr>
        <p:spPr>
          <a:xfrm>
            <a:off x="179512" y="548640"/>
            <a:ext cx="3456384" cy="5431536"/>
          </a:xfrm>
        </p:spPr>
        <p:txBody>
          <a:bodyPr vert="horz" lIns="91440" tIns="45720" rIns="91440" bIns="45720" rtlCol="0" anchor="ctr">
            <a:normAutofit/>
          </a:bodyPr>
          <a:lstStyle/>
          <a:p>
            <a:pPr algn="ctr" defTabSz="914400" eaLnBrk="1" fontAlgn="auto" hangingPunct="1">
              <a:spcAft>
                <a:spcPts val="0"/>
              </a:spcAft>
              <a:defRPr/>
            </a:pPr>
            <a:r>
              <a:rPr lang="en-US" altLang="en-US" sz="4300" b="1" kern="1200" dirty="0">
                <a:solidFill>
                  <a:schemeClr val="tx1"/>
                </a:solidFill>
                <a:effectLst>
                  <a:outerShdw blurRad="38100" dist="38100" dir="2700000" algn="tl">
                    <a:srgbClr val="C0C0C0"/>
                  </a:outerShdw>
                </a:effectLst>
                <a:latin typeface="+mj-lt"/>
                <a:ea typeface="+mj-ea"/>
                <a:cs typeface="+mj-cs"/>
              </a:rPr>
              <a:t>Home - School Agreement</a:t>
            </a:r>
            <a:br>
              <a:rPr lang="en-US" altLang="en-US" sz="4300" b="1" kern="1200" dirty="0">
                <a:solidFill>
                  <a:schemeClr val="tx1"/>
                </a:solidFill>
                <a:effectLst>
                  <a:outerShdw blurRad="38100" dist="38100" dir="2700000" algn="tl">
                    <a:srgbClr val="C0C0C0"/>
                  </a:outerShdw>
                </a:effectLst>
                <a:latin typeface="+mj-lt"/>
                <a:ea typeface="+mj-ea"/>
                <a:cs typeface="+mj-cs"/>
              </a:rPr>
            </a:br>
            <a:br>
              <a:rPr lang="en-US" altLang="en-US" sz="4300" b="1" kern="1200" dirty="0">
                <a:solidFill>
                  <a:schemeClr val="tx1"/>
                </a:solidFill>
                <a:effectLst>
                  <a:outerShdw blurRad="38100" dist="38100" dir="2700000" algn="tl">
                    <a:srgbClr val="C0C0C0"/>
                  </a:outerShdw>
                </a:effectLst>
                <a:latin typeface="+mj-lt"/>
                <a:ea typeface="+mj-ea"/>
                <a:cs typeface="+mj-cs"/>
              </a:rPr>
            </a:br>
            <a:r>
              <a:rPr lang="en-US" altLang="en-US" sz="4300" b="1" kern="1200" dirty="0">
                <a:solidFill>
                  <a:schemeClr val="tx1"/>
                </a:solidFill>
                <a:effectLst>
                  <a:outerShdw blurRad="38100" dist="38100" dir="2700000" algn="tl">
                    <a:srgbClr val="C0C0C0"/>
                  </a:outerShdw>
                </a:effectLst>
                <a:latin typeface="+mj-lt"/>
                <a:ea typeface="+mj-ea"/>
                <a:cs typeface="+mj-cs"/>
              </a:rPr>
              <a:t>Parent / Carer:</a:t>
            </a:r>
            <a:endParaRPr lang="en-US" sz="43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844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E79A43-1A7D-4D57-4D79-BC190454FE2B}"/>
              </a:ext>
            </a:extLst>
          </p:cNvPr>
          <p:cNvSpPr/>
          <p:nvPr/>
        </p:nvSpPr>
        <p:spPr>
          <a:xfrm>
            <a:off x="3844813" y="552091"/>
            <a:ext cx="4668251" cy="5431536"/>
          </a:xfrm>
          <a:prstGeom prst="rect">
            <a:avLst/>
          </a:prstGeom>
        </p:spPr>
        <p:txBody>
          <a:bodyPr vert="horz" lIns="91440" tIns="45720" rIns="91440" bIns="45720" rtlCol="0" anchor="ctr">
            <a:normAutofit lnSpcReduction="10000"/>
          </a:bodyPr>
          <a:lstStyle/>
          <a:p>
            <a:pPr eaLnBrk="1" hangingPunct="1">
              <a:lnSpc>
                <a:spcPct val="90000"/>
              </a:lnSpc>
              <a:spcAft>
                <a:spcPts val="600"/>
              </a:spcAft>
              <a:defRPr/>
            </a:pPr>
            <a:r>
              <a:rPr lang="en-US" sz="1600" b="1" dirty="0">
                <a:latin typeface="+mn-lt"/>
              </a:rPr>
              <a:t>To help my child at school, I will do my best to:</a:t>
            </a:r>
            <a:r>
              <a:rPr lang="en-US" sz="1600" dirty="0">
                <a:latin typeface="+mn-lt"/>
              </a:rPr>
              <a:t> </a:t>
            </a:r>
          </a:p>
          <a:p>
            <a:pPr eaLnBrk="1" hangingPunct="1">
              <a:lnSpc>
                <a:spcPct val="90000"/>
              </a:lnSpc>
              <a:spcAft>
                <a:spcPts val="600"/>
              </a:spcAft>
              <a:defRPr/>
            </a:pPr>
            <a:endParaRPr lang="en-US" sz="1600" dirty="0">
              <a:latin typeface="+mn-lt"/>
            </a:endParaRPr>
          </a:p>
          <a:p>
            <a:pPr marL="285750" indent="-228600" eaLnBrk="1" hangingPunct="1">
              <a:lnSpc>
                <a:spcPct val="90000"/>
              </a:lnSpc>
              <a:spcAft>
                <a:spcPts val="600"/>
              </a:spcAft>
              <a:buFont typeface="Arial" panose="020B0604020202020204" pitchFamily="34" charset="0"/>
              <a:buChar char="•"/>
              <a:defRPr/>
            </a:pPr>
            <a:r>
              <a:rPr lang="en-US" sz="1600" dirty="0">
                <a:latin typeface="+mn-lt"/>
              </a:rPr>
              <a:t>Make sure that my child attends school regularly and inform the school of the reasons for any absence </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Make sure my child arrives in school on time and is collected on time</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Support the school in maintaining good behaviour and discipline </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Attend open evenings for parents.</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Ensure that my child dresses appropriately for school </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Let the school know if there are any problems that may affect my child’s ability to learn. </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Provide healthy lunch choices, if my child brings in their own lunch</a:t>
            </a:r>
          </a:p>
          <a:p>
            <a:pPr marL="285750" indent="-228600" eaLnBrk="1" hangingPunct="1">
              <a:lnSpc>
                <a:spcPct val="90000"/>
              </a:lnSpc>
              <a:spcAft>
                <a:spcPts val="600"/>
              </a:spcAft>
              <a:buFont typeface="Arial" panose="020B0604020202020204" pitchFamily="34" charset="0"/>
              <a:buChar char="•"/>
              <a:defRPr/>
            </a:pPr>
            <a:r>
              <a:rPr lang="en-US" sz="1600" dirty="0">
                <a:latin typeface="+mn-lt"/>
              </a:rPr>
              <a:t>Support my child with homework and other home learning opportunities and listen to my child read / read to them (at least 10 minutes per day) </a:t>
            </a:r>
          </a:p>
          <a:p>
            <a:pPr marL="285750" indent="-228600" eaLnBrk="1" hangingPunct="1">
              <a:lnSpc>
                <a:spcPct val="90000"/>
              </a:lnSpc>
              <a:spcAft>
                <a:spcPts val="600"/>
              </a:spcAft>
              <a:buFont typeface="Arial" panose="020B0604020202020204" pitchFamily="34" charset="0"/>
              <a:buChar char="•"/>
              <a:tabLst>
                <a:tab pos="357188" algn="l"/>
              </a:tabLst>
              <a:defRPr/>
            </a:pPr>
            <a:r>
              <a:rPr lang="en-US" sz="1600" dirty="0">
                <a:latin typeface="+mn-lt"/>
              </a:rPr>
              <a:t>Strive to maintain a positive partnership with the school, even in difficult times.</a:t>
            </a:r>
          </a:p>
        </p:txBody>
      </p:sp>
      <p:pic>
        <p:nvPicPr>
          <p:cNvPr id="4098" name="Picture 2" descr="Nexus Education Schools Trust (NEST ...">
            <a:extLst>
              <a:ext uri="{FF2B5EF4-FFF2-40B4-BE49-F238E27FC236}">
                <a16:creationId xmlns:a16="http://schemas.microsoft.com/office/drawing/2014/main" id="{547AB403-EF9C-ED3A-426E-6AE82491B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40" b="23540"/>
          <a:stretch>
            <a:fillRect/>
          </a:stretch>
        </p:blipFill>
        <p:spPr bwMode="auto">
          <a:xfrm>
            <a:off x="6874131" y="5783019"/>
            <a:ext cx="1905000"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4DE30-BA9A-7817-0A23-3310879CB8EF}"/>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eaLnBrk="1" fontAlgn="auto" hangingPunct="1">
              <a:spcAft>
                <a:spcPts val="0"/>
              </a:spcAft>
              <a:defRPr/>
            </a:pPr>
            <a:r>
              <a:rPr lang="en-US" altLang="en-US" sz="4300" b="1" kern="1200">
                <a:solidFill>
                  <a:schemeClr val="tx1"/>
                </a:solidFill>
                <a:effectLst>
                  <a:outerShdw blurRad="38100" dist="38100" dir="2700000" algn="tl">
                    <a:srgbClr val="C0C0C0"/>
                  </a:outerShdw>
                </a:effectLst>
                <a:latin typeface="+mj-lt"/>
                <a:ea typeface="+mj-ea"/>
                <a:cs typeface="+mj-cs"/>
              </a:rPr>
              <a:t>Home - School Agreement </a:t>
            </a:r>
            <a:br>
              <a:rPr lang="en-US" altLang="en-US" sz="4300" b="1" kern="1200">
                <a:solidFill>
                  <a:schemeClr val="tx1"/>
                </a:solidFill>
                <a:effectLst>
                  <a:outerShdw blurRad="38100" dist="38100" dir="2700000" algn="tl">
                    <a:srgbClr val="C0C0C0"/>
                  </a:outerShdw>
                </a:effectLst>
                <a:latin typeface="+mj-lt"/>
                <a:ea typeface="+mj-ea"/>
                <a:cs typeface="+mj-cs"/>
              </a:rPr>
            </a:br>
            <a:r>
              <a:rPr lang="en-US" altLang="en-US" sz="4300" b="1" kern="1200">
                <a:solidFill>
                  <a:schemeClr val="tx1"/>
                </a:solidFill>
                <a:effectLst>
                  <a:outerShdw blurRad="38100" dist="38100" dir="2700000" algn="tl">
                    <a:srgbClr val="C0C0C0"/>
                  </a:outerShdw>
                </a:effectLst>
                <a:latin typeface="+mj-lt"/>
                <a:ea typeface="+mj-ea"/>
                <a:cs typeface="+mj-cs"/>
              </a:rPr>
              <a:t>Pupils:</a:t>
            </a:r>
            <a:endParaRPr lang="en-US" sz="4300" b="1" kern="1200">
              <a:solidFill>
                <a:schemeClr val="tx1"/>
              </a:solidFill>
              <a:effectLst>
                <a:outerShdw blurRad="38100" dist="38100" dir="2700000" algn="tl">
                  <a:srgbClr val="000000">
                    <a:alpha val="43137"/>
                  </a:srgbClr>
                </a:outerShdw>
              </a:effectLst>
              <a:latin typeface="+mj-lt"/>
              <a:ea typeface="+mj-ea"/>
              <a:cs typeface="+mj-cs"/>
            </a:endParaRPr>
          </a:p>
        </p:txBody>
      </p:sp>
      <p:sp>
        <p:nvSpPr>
          <p:cNvPr id="1946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69F83-DFFC-6282-9A04-C789A563B9C4}"/>
              </a:ext>
            </a:extLst>
          </p:cNvPr>
          <p:cNvSpPr/>
          <p:nvPr/>
        </p:nvSpPr>
        <p:spPr>
          <a:xfrm>
            <a:off x="628650" y="1929384"/>
            <a:ext cx="7886700" cy="4251960"/>
          </a:xfrm>
          <a:prstGeom prst="rect">
            <a:avLst/>
          </a:prstGeom>
        </p:spPr>
        <p:txBody>
          <a:bodyPr vert="horz" lIns="91440" tIns="45720" rIns="91440" bIns="45720" rtlCol="0" anchor="t">
            <a:normAutofit fontScale="92500" lnSpcReduction="10000"/>
          </a:bodyPr>
          <a:lstStyle/>
          <a:p>
            <a:pPr eaLnBrk="1" hangingPunct="1">
              <a:lnSpc>
                <a:spcPct val="90000"/>
              </a:lnSpc>
              <a:spcAft>
                <a:spcPts val="600"/>
              </a:spcAft>
              <a:defRPr/>
            </a:pPr>
            <a:r>
              <a:rPr lang="en-US" sz="1900" b="1" dirty="0">
                <a:latin typeface="+mn-lt"/>
              </a:rPr>
              <a:t>I will do my best to:</a:t>
            </a:r>
          </a:p>
          <a:p>
            <a:pPr eaLnBrk="1" hangingPunct="1">
              <a:lnSpc>
                <a:spcPct val="90000"/>
              </a:lnSpc>
              <a:spcAft>
                <a:spcPts val="600"/>
              </a:spcAft>
              <a:defRPr/>
            </a:pPr>
            <a:r>
              <a:rPr lang="en-US" sz="1900" b="1" dirty="0">
                <a:latin typeface="+mn-lt"/>
              </a:rPr>
              <a:t> </a:t>
            </a:r>
            <a:endParaRPr lang="en-US" sz="1900" dirty="0">
              <a:latin typeface="+mn-lt"/>
            </a:endParaRPr>
          </a:p>
          <a:p>
            <a:pPr marL="342900" indent="-228600" eaLnBrk="1" hangingPunct="1">
              <a:lnSpc>
                <a:spcPct val="90000"/>
              </a:lnSpc>
              <a:spcAft>
                <a:spcPts val="600"/>
              </a:spcAft>
              <a:buFont typeface="Arial" panose="020B0604020202020204" pitchFamily="34" charset="0"/>
              <a:buChar char="•"/>
              <a:defRPr/>
            </a:pPr>
            <a:r>
              <a:rPr lang="en-US" sz="1900" dirty="0">
                <a:latin typeface="+mn-lt"/>
              </a:rPr>
              <a:t>Work hard and listen carefully to instructions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Come to school regularly and be on time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Keep to the school rules and behave well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Demonstrate the school values and be an ambassador for Grove Primary</a:t>
            </a:r>
            <a:endParaRPr lang="en-US" sz="1900" dirty="0">
              <a:latin typeface="+mn-lt"/>
              <a:ea typeface="Calibri"/>
              <a:cs typeface="Calibri"/>
            </a:endParaRPr>
          </a:p>
          <a:p>
            <a:pPr marL="342900" indent="-228600" eaLnBrk="1" hangingPunct="1">
              <a:lnSpc>
                <a:spcPct val="90000"/>
              </a:lnSpc>
              <a:spcAft>
                <a:spcPts val="600"/>
              </a:spcAft>
              <a:buFont typeface="Arial" panose="020B0604020202020204" pitchFamily="34" charset="0"/>
              <a:buChar char="•"/>
              <a:defRPr/>
            </a:pPr>
            <a:r>
              <a:rPr lang="en-US" sz="1900" dirty="0">
                <a:latin typeface="+mn-lt"/>
              </a:rPr>
              <a:t>Do my homework regularly and bring my reading/phonics books and  back to school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Dress appropriately for school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Wear my PE kit to school on days that I have PE lessons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Take good care of the school environment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Work hard to achieve my targets and aim to beat them </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Do my best and work hard</a:t>
            </a:r>
          </a:p>
          <a:p>
            <a:pPr marL="342900" indent="-228600" eaLnBrk="1" hangingPunct="1">
              <a:lnSpc>
                <a:spcPct val="90000"/>
              </a:lnSpc>
              <a:spcAft>
                <a:spcPts val="600"/>
              </a:spcAft>
              <a:buFont typeface="Arial" panose="020B0604020202020204" pitchFamily="34" charset="0"/>
              <a:buChar char="•"/>
              <a:defRPr/>
            </a:pPr>
            <a:r>
              <a:rPr lang="en-US" sz="1900" dirty="0">
                <a:latin typeface="+mn-lt"/>
              </a:rPr>
              <a:t>Strive to follow the class moto of being ‘Respectful, Ready and Safe’</a:t>
            </a:r>
          </a:p>
          <a:p>
            <a:pPr indent="-228600" eaLnBrk="1" hangingPunct="1">
              <a:lnSpc>
                <a:spcPct val="90000"/>
              </a:lnSpc>
              <a:spcAft>
                <a:spcPts val="600"/>
              </a:spcAft>
              <a:buFont typeface="Arial" panose="020B0604020202020204" pitchFamily="34" charset="0"/>
              <a:buChar char="•"/>
              <a:defRPr/>
            </a:pPr>
            <a:endParaRPr lang="en-US" sz="1900" dirty="0">
              <a:latin typeface="+mn-lt"/>
            </a:endParaRPr>
          </a:p>
        </p:txBody>
      </p:sp>
      <p:pic>
        <p:nvPicPr>
          <p:cNvPr id="3" name="Picture 2" descr="Nexus Education Schools Trust (NEST ...">
            <a:extLst>
              <a:ext uri="{FF2B5EF4-FFF2-40B4-BE49-F238E27FC236}">
                <a16:creationId xmlns:a16="http://schemas.microsoft.com/office/drawing/2014/main" id="{E051437B-8231-9CAC-232A-A91349DC1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40" b="23540"/>
          <a:stretch>
            <a:fillRect/>
          </a:stretch>
        </p:blipFill>
        <p:spPr bwMode="auto">
          <a:xfrm>
            <a:off x="7092280" y="172600"/>
            <a:ext cx="1905000"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B267C-D30B-351E-6558-A7338F91846F}"/>
              </a:ext>
            </a:extLst>
          </p:cNvPr>
          <p:cNvSpPr txBox="1"/>
          <p:nvPr/>
        </p:nvSpPr>
        <p:spPr>
          <a:xfrm>
            <a:off x="-221129" y="620688"/>
            <a:ext cx="3941064" cy="5431536"/>
          </a:xfrm>
          <a:prstGeom prst="rect">
            <a:avLst/>
          </a:prstGeom>
        </p:spPr>
        <p:txBody>
          <a:bodyPr vert="horz" lIns="91440" tIns="45720" rIns="91440" bIns="45720" rtlCol="0" anchor="ctr">
            <a:normAutofit/>
          </a:bodyPr>
          <a:lstStyle/>
          <a:p>
            <a:pPr algn="ctr" eaLnBrk="1" hangingPunct="1">
              <a:lnSpc>
                <a:spcPct val="90000"/>
              </a:lnSpc>
              <a:spcAft>
                <a:spcPts val="600"/>
              </a:spcAft>
              <a:defRPr/>
            </a:pPr>
            <a:r>
              <a:rPr lang="en-US" altLang="en-US" sz="4700" b="1" kern="1200" dirty="0">
                <a:solidFill>
                  <a:schemeClr val="tx1"/>
                </a:solidFill>
                <a:effectLst>
                  <a:outerShdw blurRad="38100" dist="38100" dir="2700000" algn="tl">
                    <a:srgbClr val="C0C0C0"/>
                  </a:outerShdw>
                </a:effectLst>
                <a:latin typeface="+mj-lt"/>
                <a:ea typeface="+mj-ea"/>
                <a:cs typeface="+mj-cs"/>
              </a:rPr>
              <a:t>Home - School Agreement</a:t>
            </a:r>
          </a:p>
          <a:p>
            <a:pPr algn="ctr" eaLnBrk="1" hangingPunct="1">
              <a:lnSpc>
                <a:spcPct val="90000"/>
              </a:lnSpc>
              <a:spcAft>
                <a:spcPts val="600"/>
              </a:spcAft>
              <a:defRPr/>
            </a:pPr>
            <a:endParaRPr lang="en-US" altLang="en-US" sz="4700" b="1" dirty="0">
              <a:effectLst>
                <a:outerShdw blurRad="38100" dist="38100" dir="2700000" algn="tl">
                  <a:srgbClr val="C0C0C0"/>
                </a:outerShdw>
              </a:effectLst>
              <a:latin typeface="+mj-lt"/>
              <a:ea typeface="+mj-ea"/>
              <a:cs typeface="+mj-cs"/>
            </a:endParaRPr>
          </a:p>
          <a:p>
            <a:pPr algn="ctr" eaLnBrk="1" hangingPunct="1">
              <a:lnSpc>
                <a:spcPct val="90000"/>
              </a:lnSpc>
              <a:spcAft>
                <a:spcPts val="600"/>
              </a:spcAft>
              <a:defRPr/>
            </a:pPr>
            <a:r>
              <a:rPr lang="en-US" altLang="en-US" sz="4700" b="1" kern="1200" dirty="0">
                <a:solidFill>
                  <a:schemeClr val="tx1"/>
                </a:solidFill>
                <a:effectLst>
                  <a:outerShdw blurRad="38100" dist="38100" dir="2700000" algn="tl">
                    <a:srgbClr val="C0C0C0"/>
                  </a:outerShdw>
                </a:effectLst>
                <a:latin typeface="+mj-lt"/>
                <a:ea typeface="+mj-ea"/>
                <a:cs typeface="+mj-cs"/>
              </a:rPr>
              <a:t> School:</a:t>
            </a:r>
            <a:endParaRPr lang="en-US" sz="47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7C6B47-781C-C80E-015E-9F751E18CCBF}"/>
              </a:ext>
            </a:extLst>
          </p:cNvPr>
          <p:cNvSpPr/>
          <p:nvPr/>
        </p:nvSpPr>
        <p:spPr>
          <a:xfrm>
            <a:off x="3844813" y="552090"/>
            <a:ext cx="4732201" cy="6117269"/>
          </a:xfrm>
          <a:prstGeom prst="rect">
            <a:avLst/>
          </a:prstGeom>
        </p:spPr>
        <p:txBody>
          <a:bodyPr vert="horz" lIns="91440" tIns="45720" rIns="91440" bIns="45720" rtlCol="0" anchor="ctr">
            <a:normAutofit lnSpcReduction="10000"/>
          </a:bodyPr>
          <a:lstStyle/>
          <a:p>
            <a:pPr eaLnBrk="1" hangingPunct="1">
              <a:lnSpc>
                <a:spcPct val="90000"/>
              </a:lnSpc>
              <a:spcAft>
                <a:spcPts val="600"/>
              </a:spcAft>
              <a:defRPr/>
            </a:pPr>
            <a:r>
              <a:rPr lang="en-US" sz="1200" b="1" dirty="0">
                <a:latin typeface="+mn-lt"/>
              </a:rPr>
              <a:t>Will do its best to: </a:t>
            </a:r>
            <a:endParaRPr lang="en-US" sz="1200" dirty="0">
              <a:latin typeface="+mn-lt"/>
            </a:endParaRPr>
          </a:p>
          <a:p>
            <a:pPr marL="57150" eaLnBrk="1" hangingPunct="1">
              <a:lnSpc>
                <a:spcPct val="90000"/>
              </a:lnSpc>
              <a:spcAft>
                <a:spcPts val="600"/>
              </a:spcAft>
              <a:defRPr/>
            </a:pPr>
            <a:r>
              <a:rPr lang="en-US" sz="1200" dirty="0">
                <a:solidFill>
                  <a:schemeClr val="bg1"/>
                </a:solidFill>
                <a:latin typeface="+mn-lt"/>
              </a:rPr>
              <a:t> Encourage your child to do their best at all times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Encourage your child to do their best at all times</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Expect the best from your child in behaviour and work</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Inform parents and carers regularly how their child is progressing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Inform children, parents and carers what the teachers aim to teach your child each term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Take reasonable steps to ensure the safety, happiness and self-confidence of all your child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Be open and welcoming at all reasonable times and offer opportunities for parents and cares to become involved in the daily life of the school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Set, mark and monitor homework tasks regularly in keeping with the school’s policy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Contact parents and carers as soon as possible if we are concerned about your child’s learning, progress or </a:t>
            </a:r>
            <a:r>
              <a:rPr lang="en-US" sz="1200" dirty="0" err="1">
                <a:latin typeface="+mn-lt"/>
              </a:rPr>
              <a:t>behaviour</a:t>
            </a:r>
            <a:r>
              <a:rPr lang="en-US" sz="1200" dirty="0">
                <a:latin typeface="+mn-lt"/>
              </a:rPr>
              <a:t>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Contact parents and carers if there is a persistent problem concerning your child’s attendance or punctuality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Offer a broad and balanced curriculum which meets the needs of your child  (the curriculum may be adjusted depending on DfE guidelines)</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Provide healthy lunch options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Listen to your child’s ideas and encourage them to speak out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Encourage your child to keep fit and active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Challenge your child and ensure that they does their best </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Ensure your child understands the teacher and any curriculum covered</a:t>
            </a:r>
          </a:p>
          <a:p>
            <a:pPr marL="342900" indent="-228600" eaLnBrk="1" hangingPunct="1">
              <a:lnSpc>
                <a:spcPct val="90000"/>
              </a:lnSpc>
              <a:spcAft>
                <a:spcPts val="600"/>
              </a:spcAft>
              <a:buFont typeface="Arial" panose="020B0604020202020204" pitchFamily="34" charset="0"/>
              <a:buChar char="•"/>
              <a:defRPr/>
            </a:pPr>
            <a:r>
              <a:rPr lang="en-US" sz="1200" dirty="0">
                <a:latin typeface="+mn-lt"/>
              </a:rPr>
              <a:t>Maintain a professional and positive partnership with parents and carers, even in difficult times.</a:t>
            </a:r>
          </a:p>
          <a:p>
            <a:pPr marL="342900" indent="-228600" eaLnBrk="1" hangingPunct="1">
              <a:lnSpc>
                <a:spcPct val="90000"/>
              </a:lnSpc>
              <a:spcAft>
                <a:spcPts val="600"/>
              </a:spcAft>
              <a:buFont typeface="Arial" panose="020B0604020202020204" pitchFamily="34" charset="0"/>
              <a:buChar char="•"/>
              <a:defRPr/>
            </a:pPr>
            <a:endParaRPr lang="en-US" sz="1000" dirty="0">
              <a:latin typeface="+mn-lt"/>
            </a:endParaRPr>
          </a:p>
          <a:p>
            <a:pPr indent="-228600" eaLnBrk="1" hangingPunct="1">
              <a:lnSpc>
                <a:spcPct val="90000"/>
              </a:lnSpc>
              <a:spcAft>
                <a:spcPts val="600"/>
              </a:spcAft>
              <a:buFont typeface="Arial" panose="020B0604020202020204" pitchFamily="34" charset="0"/>
              <a:buChar char="•"/>
              <a:defRPr/>
            </a:pPr>
            <a:endParaRPr lang="en-US" sz="1000" dirty="0">
              <a:latin typeface="+mn-lt"/>
            </a:endParaRPr>
          </a:p>
        </p:txBody>
      </p:sp>
      <p:pic>
        <p:nvPicPr>
          <p:cNvPr id="3" name="Picture 2" descr="Nexus Education Schools Trust (NEST ...">
            <a:extLst>
              <a:ext uri="{FF2B5EF4-FFF2-40B4-BE49-F238E27FC236}">
                <a16:creationId xmlns:a16="http://schemas.microsoft.com/office/drawing/2014/main" id="{0BA3E7FE-1101-C5A2-CCD4-0ABCD8D4D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40" b="23540"/>
          <a:stretch>
            <a:fillRect/>
          </a:stretch>
        </p:blipFill>
        <p:spPr bwMode="auto">
          <a:xfrm>
            <a:off x="107504" y="188640"/>
            <a:ext cx="1905000"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8f9ebb2-eb60-4a38-b63e-d9e1142074ab">
      <UserInfo>
        <DisplayName>Thomas Newman</DisplayName>
        <AccountId>26</AccountId>
        <AccountType/>
      </UserInfo>
      <UserInfo>
        <DisplayName>J McCoy</DisplayName>
        <AccountId>132</AccountId>
        <AccountType/>
      </UserInfo>
    </SharedWithUsers>
    <lcf76f155ced4ddcb4097134ff3c332f xmlns="2460e0a3-52bb-49eb-882b-c21cbacaa6a6">
      <Terms xmlns="http://schemas.microsoft.com/office/infopath/2007/PartnerControls"/>
    </lcf76f155ced4ddcb4097134ff3c332f>
    <TaxCatchAll xmlns="b42ab54c-3ccc-420f-9dec-d8557292fef6"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C6FE8E712F684BACEAE9262CE7043E" ma:contentTypeVersion="18" ma:contentTypeDescription="Create a new document." ma:contentTypeScope="" ma:versionID="e84c4de9f178bab43e4b6f9abdcd4f92">
  <xsd:schema xmlns:xsd="http://www.w3.org/2001/XMLSchema" xmlns:xs="http://www.w3.org/2001/XMLSchema" xmlns:p="http://schemas.microsoft.com/office/2006/metadata/properties" xmlns:ns2="2460e0a3-52bb-49eb-882b-c21cbacaa6a6" xmlns:ns3="a8f9ebb2-eb60-4a38-b63e-d9e1142074ab" xmlns:ns4="b42ab54c-3ccc-420f-9dec-d8557292fef6" targetNamespace="http://schemas.microsoft.com/office/2006/metadata/properties" ma:root="true" ma:fieldsID="c2f3a7cca3eb5628d92723cde46344d3" ns2:_="" ns3:_="" ns4:_="">
    <xsd:import namespace="2460e0a3-52bb-49eb-882b-c21cbacaa6a6"/>
    <xsd:import namespace="a8f9ebb2-eb60-4a38-b63e-d9e1142074ab"/>
    <xsd:import namespace="b42ab54c-3ccc-420f-9dec-d8557292f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0e0a3-52bb-49eb-882b-c21cbaca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ee9a29-5d3b-47f4-bb28-73bb36778a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9ebb2-eb60-4a38-b63e-d9e1142074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2ab54c-3ccc-420f-9dec-d8557292fef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debb01f-d3d0-4d37-b937-29c69ee7f5be}" ma:internalName="TaxCatchAll" ma:showField="CatchAllData" ma:web="b42ab54c-3ccc-420f-9dec-d8557292f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0427D-B449-46EA-BFF1-A5623AA671C9}">
  <ds:schemaRefs>
    <ds:schemaRef ds:uri="2460e0a3-52bb-49eb-882b-c21cbacaa6a6"/>
    <ds:schemaRef ds:uri="a8f9ebb2-eb60-4a38-b63e-d9e1142074ab"/>
    <ds:schemaRef ds:uri="b42ab54c-3ccc-420f-9dec-d8557292fef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E046F17-60E6-4060-A64B-2C32838554C4}">
  <ds:schemaRefs>
    <ds:schemaRef ds:uri="http://schemas.microsoft.com/office/2006/metadata/longProperties"/>
  </ds:schemaRefs>
</ds:datastoreItem>
</file>

<file path=customXml/itemProps3.xml><?xml version="1.0" encoding="utf-8"?>
<ds:datastoreItem xmlns:ds="http://schemas.openxmlformats.org/officeDocument/2006/customXml" ds:itemID="{E5CAAEB4-BA71-4A33-BE59-F3EA60957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0e0a3-52bb-49eb-882b-c21cbacaa6a6"/>
    <ds:schemaRef ds:uri="a8f9ebb2-eb60-4a38-b63e-d9e1142074ab"/>
    <ds:schemaRef ds:uri="b42ab54c-3ccc-420f-9dec-d8557292fe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6F2E4C-9A8F-4C39-8F21-FFD09FB32B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TotalTime>
  <Words>2941</Words>
  <Application>Microsoft Office PowerPoint</Application>
  <PresentationFormat>On-screen Show (4:3)</PresentationFormat>
  <Paragraphs>276</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Century Gothic</vt:lpstr>
      <vt:lpstr>Comic Sans MS</vt:lpstr>
      <vt:lpstr>Lato</vt:lpstr>
      <vt:lpstr>Times New Roman</vt:lpstr>
      <vt:lpstr>Wingdings 3</vt:lpstr>
      <vt:lpstr>ヒラギノ角ゴ Pro W3</vt:lpstr>
      <vt:lpstr>Office Theme</vt:lpstr>
      <vt:lpstr>Aims:</vt:lpstr>
      <vt:lpstr>Our Vision </vt:lpstr>
      <vt:lpstr>School Day</vt:lpstr>
      <vt:lpstr>Homework</vt:lpstr>
      <vt:lpstr>Ways Parents and Carers can Help</vt:lpstr>
      <vt:lpstr>Please remember:</vt:lpstr>
      <vt:lpstr>Home - School Agreement  Parent / Carer:</vt:lpstr>
      <vt:lpstr>Home - School Agreement  Pupils:</vt:lpstr>
      <vt:lpstr>PowerPoint Presentation</vt:lpstr>
      <vt:lpstr>PowerPoint Presentation</vt:lpstr>
      <vt:lpstr>RSE</vt:lpstr>
      <vt:lpstr>High standards of behaviour:  The Governors strongly believe that high standards of behaviour lie at the heart of a successful school. Good teaching and learning promote good behaviour and good behaviour promotes effective learning. Children have the right to learn and to achieve their full potential in all aspects of their lives, and staff have the right to teach. Governors also believe that the expectation of high standards of behaviour which are required during the school day can have a positive effect on the life of young people outside school in encouraging them to become successful citizens.  We continue to use Zones of Regulation across the school as well as providing and encouraging the use of reflection boxes in each classroom. Children take part in regular brain breaks and mindfulness sessions.  The school has a behaviour policy which can be found on our school website. </vt:lpstr>
      <vt:lpstr>School Clubs</vt:lpstr>
      <vt:lpstr>Meet the Safeguarding Team!</vt:lpstr>
      <vt:lpstr>Communication</vt:lpstr>
      <vt:lpstr>Who do I speak to?</vt:lpstr>
      <vt:lpstr>Contact Details</vt:lpstr>
      <vt:lpstr>Local Partnerships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 User</dc:creator>
  <cp:lastModifiedBy>Darren Lalchan</cp:lastModifiedBy>
  <cp:revision>497</cp:revision>
  <cp:lastPrinted>2020-09-04T10:23:06Z</cp:lastPrinted>
  <dcterms:created xsi:type="dcterms:W3CDTF">2007-09-02T10:05:59Z</dcterms:created>
  <dcterms:modified xsi:type="dcterms:W3CDTF">2025-09-08T14:52:10Z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Thomas Newman</vt:lpwstr>
  </property>
  <property fmtid="{D5CDD505-2E9C-101B-9397-08002B2CF9AE}" pid="3" name="SharedWithUsers">
    <vt:lpwstr>26;#Thomas Newman</vt:lpwstr>
  </property>
  <property fmtid="{D5CDD505-2E9C-101B-9397-08002B2CF9AE}" pid="4" name="MediaServiceImageTags">
    <vt:lpwstr/>
  </property>
  <property fmtid="{D5CDD505-2E9C-101B-9397-08002B2CF9AE}" pid="5" name="lcf76f155ced4ddcb4097134ff3c332f">
    <vt:lpwstr/>
  </property>
  <property fmtid="{D5CDD505-2E9C-101B-9397-08002B2CF9AE}" pid="6" name="TaxCatchAll">
    <vt:lpwstr/>
  </property>
  <property fmtid="{D5CDD505-2E9C-101B-9397-08002B2CF9AE}" pid="7" name="ContentTypeId">
    <vt:lpwstr>0x010100D6C6FE8E712F684BACEAE9262CE7043E</vt:lpwstr>
  </property>
</Properties>
</file>