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6D"/>
    <a:srgbClr val="07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ABEF7-B6DD-D99F-9800-2266B63292F4}" v="582" dt="2025-12-17T20:07:42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E14DA-752A-484B-AEFF-F4C44ADEF15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7F9D-8F22-4974-B75C-0F610E1A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4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7F9D-8F22-4974-B75C-0F610E1A9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1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B9EB-4624-F342-861D-14C8E1356FFE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BE7F-8977-004B-8E5B-076C7579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72" y="111334"/>
            <a:ext cx="3336308" cy="823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PSHE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Comic Sans MS"/>
                <a:cs typeface="Calibri"/>
              </a:rPr>
              <a:t>What are human rights?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Comic Sans MS"/>
                <a:cs typeface="Calibri"/>
              </a:rPr>
              <a:t>How to care for our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Comic Sans MS"/>
                <a:cs typeface="Calibri"/>
              </a:rPr>
              <a:t>Importance of community</a:t>
            </a:r>
            <a:endParaRPr lang="en-US" sz="1050" dirty="0">
              <a:latin typeface="Comic Sans MS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0081" y="3457340"/>
            <a:ext cx="2505368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Comic Sans MS"/>
              </a:rPr>
              <a:t>Escape from Pompeii </a:t>
            </a:r>
            <a:r>
              <a:rPr lang="en-US" sz="1000" dirty="0">
                <a:latin typeface="Comic Sans MS"/>
              </a:rPr>
              <a:t>by Christina </a:t>
            </a:r>
            <a:r>
              <a:rPr lang="en-US" sz="1000">
                <a:latin typeface="Comic Sans MS"/>
              </a:rPr>
              <a:t>Balit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panose="030F0902030302020204" pitchFamily="66" charset="0"/>
              </a:rPr>
              <a:t>Writing genres will include character descriptions, setting descriptions, narratives and report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panose="030F0902030302020204" pitchFamily="66" charset="0"/>
              </a:rPr>
              <a:t>Grammar: Fronted adverbials, punctuation, sentence structure, verb tenses.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28817" y="2090428"/>
            <a:ext cx="280192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 err="1">
                <a:latin typeface="Comic Sans MS" panose="030F0902030302020204" pitchFamily="66" charset="0"/>
              </a:rPr>
              <a:t>Maths</a:t>
            </a:r>
            <a:endParaRPr lang="en-US" sz="1600" dirty="0">
              <a:latin typeface="Comic Sans MS" panose="030F0902030302020204" pitchFamily="66" charset="0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Comic Sans MS" panose="030F0902030302020204" pitchFamily="66" charset="0"/>
                <a:cs typeface="Calibri"/>
              </a:rPr>
              <a:t>Multiplication and division facts.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Comic Sans MS" panose="030F0902030302020204" pitchFamily="66" charset="0"/>
                <a:cs typeface="Calibri"/>
              </a:rPr>
              <a:t>Fractions – representations of fractions, equivalent fractions, mixed numbers and improper fractions.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Comic Sans MS" panose="030F0902030302020204" pitchFamily="66" charset="0"/>
                <a:cs typeface="Calibri"/>
              </a:rPr>
              <a:t>Time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Comic Sans MS" panose="030F0902030302020204" pitchFamily="66" charset="0"/>
                <a:cs typeface="Calibri"/>
              </a:rPr>
              <a:t>Roman numerals.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69" y="4009930"/>
            <a:ext cx="2751810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Design &amp;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/>
              </a:rPr>
              <a:t>Structures – </a:t>
            </a:r>
            <a:r>
              <a:rPr lang="en-US" sz="1000">
                <a:latin typeface="Comic Sans MS"/>
              </a:rPr>
              <a:t>Making</a:t>
            </a:r>
            <a:r>
              <a:rPr lang="en-US" sz="1000" dirty="0">
                <a:latin typeface="Comic Sans MS"/>
              </a:rPr>
              <a:t> a Roman helmet</a:t>
            </a:r>
            <a:endParaRPr lang="en-US" sz="1000" dirty="0">
              <a:latin typeface="Comic Sans MS" panose="030F09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/>
              </a:rPr>
              <a:t>How to </a:t>
            </a:r>
            <a:r>
              <a:rPr lang="en-US" sz="1000">
                <a:latin typeface="Comic Sans MS"/>
              </a:rPr>
              <a:t>strengthen the structure </a:t>
            </a:r>
            <a:endParaRPr lang="en-US" sz="1000" dirty="0">
              <a:latin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omic Sans MS"/>
              </a:rPr>
              <a:t>Making a shell structure</a:t>
            </a:r>
            <a:endParaRPr lang="en-US" sz="1000" dirty="0">
              <a:latin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Comic Sans MS"/>
              </a:rPr>
              <a:t>Evaluate the structure</a:t>
            </a:r>
            <a:endParaRPr lang="en-US" sz="1000" dirty="0">
              <a:latin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panose="030F0902030302020204" pitchFamily="66" charset="0"/>
              </a:rPr>
              <a:t>Apply our research to design and create a stable structure.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01" y="1215687"/>
            <a:ext cx="2712797" cy="2015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Science</a:t>
            </a:r>
          </a:p>
          <a:p>
            <a:r>
              <a:rPr lang="en-US" sz="120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Digestion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Comic Sans MS"/>
                <a:ea typeface="Calibri"/>
                <a:cs typeface="Calibri"/>
              </a:rPr>
              <a:t>. </a:t>
            </a:r>
            <a:endParaRPr lang="en-US" sz="1200" i="0" dirty="0">
              <a:solidFill>
                <a:srgbClr val="000000"/>
              </a:solidFill>
              <a:effectLst/>
              <a:latin typeface="Comic Sans MS"/>
              <a:ea typeface="Calibri"/>
              <a:cs typeface="Calibri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The parts and functions of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omic Sans MS"/>
                <a:ea typeface="Calibri"/>
                <a:cs typeface="Calibri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human digestive syste</a:t>
            </a:r>
            <a:r>
              <a:rPr lang="en-US" sz="120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m.</a:t>
            </a:r>
            <a:endParaRPr lang="en-US" sz="1200" i="0">
              <a:solidFill>
                <a:srgbClr val="000000"/>
              </a:solidFill>
              <a:effectLst/>
              <a:latin typeface="Comic Sans MS"/>
              <a:ea typeface="Calibri"/>
              <a:cs typeface="Calibri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Understanding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omic Sans MS"/>
                <a:ea typeface="Calibri"/>
                <a:cs typeface="Calibri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journey our food </a:t>
            </a:r>
            <a:r>
              <a:rPr lang="en-US" sz="120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takes when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 we eat it. </a:t>
            </a:r>
          </a:p>
          <a:p>
            <a:r>
              <a:rPr lang="en-US" sz="120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Investigating teeth 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Comic Sans MS"/>
                <a:ea typeface="Calibri"/>
                <a:cs typeface="Calibri"/>
              </a:rPr>
              <a:t>and </a:t>
            </a:r>
            <a:r>
              <a:rPr lang="en-US" sz="1200">
                <a:solidFill>
                  <a:srgbClr val="000000"/>
                </a:solidFill>
                <a:latin typeface="Comic Sans MS"/>
                <a:ea typeface="Calibri"/>
                <a:cs typeface="Calibri"/>
              </a:rPr>
              <a:t>their function</a:t>
            </a:r>
            <a:r>
              <a:rPr lang="en-US" sz="1200" i="0" u="none" strike="noStrike">
                <a:solidFill>
                  <a:srgbClr val="000000"/>
                </a:solidFill>
                <a:effectLst/>
                <a:latin typeface="Comic Sans MS"/>
                <a:ea typeface="Calibri"/>
                <a:cs typeface="Calibri"/>
              </a:rPr>
              <a:t>. </a:t>
            </a:r>
            <a:endParaRPr lang="en-US" sz="1200">
              <a:solidFill>
                <a:srgbClr val="000000"/>
              </a:solidFill>
              <a:latin typeface="Comic Sans MS"/>
              <a:ea typeface="Calibri"/>
              <a:cs typeface="Calibri"/>
            </a:endParaRPr>
          </a:p>
          <a:p>
            <a:pPr algn="l"/>
            <a:endParaRPr lang="en-US" sz="1600" b="1" i="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  <a:p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28817" y="98060"/>
            <a:ext cx="333631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History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  <a:cs typeface="Calibri"/>
              </a:rPr>
              <a:t>British life before the Roman invasion.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  <a:cs typeface="Calibri"/>
              </a:rPr>
              <a:t>The Celts and Boudicca.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  <a:cs typeface="Calibri"/>
              </a:rPr>
              <a:t>The Romans and the Roman Empire.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902030302020204" pitchFamily="66" charset="0"/>
                <a:cs typeface="Calibri"/>
              </a:rPr>
              <a:t>Roman army.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902030302020204" pitchFamily="66" charset="0"/>
                <a:cs typeface="Calibri"/>
              </a:rPr>
              <a:t>The impact of the Romans on Britain and British life</a:t>
            </a:r>
            <a:r>
              <a:rPr lang="en-GB" sz="1100" dirty="0">
                <a:cs typeface="Calibri"/>
              </a:rPr>
              <a:t>.</a:t>
            </a:r>
          </a:p>
        </p:txBody>
      </p:sp>
      <p:sp>
        <p:nvSpPr>
          <p:cNvPr id="3" name="AutoShape 6" descr="https://s-media-cache-ak0.pinimg.com/736x/93/8f/53/938f53048d6d09fa5622334c88906af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" descr="Shackleton&amp;#39;s Journey – Flying Eye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899729" y="5498056"/>
            <a:ext cx="2051912" cy="126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600" dirty="0">
              <a:latin typeface="Comic Sans MS" panose="030F0902030302020204" pitchFamily="66" charset="0"/>
            </a:endParaRPr>
          </a:p>
          <a:p>
            <a:r>
              <a:rPr lang="en-GB" sz="1600" dirty="0">
                <a:latin typeface="Comic Sans MS" panose="030F0902030302020204" pitchFamily="66" charset="0"/>
              </a:rPr>
              <a:t>     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902030302020204" pitchFamily="66" charset="0"/>
              </a:rPr>
              <a:t>Gymnastics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902030302020204" pitchFamily="66" charset="0"/>
              </a:rPr>
              <a:t>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902030302020204" pitchFamily="66" charset="0"/>
              </a:rPr>
              <a:t>Improve technique and confidence</a:t>
            </a:r>
            <a:endParaRPr lang="en-US" sz="1100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AE79A-0C54-4EEA-B3F9-AD365ED70166}"/>
              </a:ext>
            </a:extLst>
          </p:cNvPr>
          <p:cNvSpPr txBox="1"/>
          <p:nvPr/>
        </p:nvSpPr>
        <p:spPr>
          <a:xfrm>
            <a:off x="2738564" y="2170669"/>
            <a:ext cx="2909573" cy="1323439"/>
          </a:xfrm>
          <a:prstGeom prst="rect">
            <a:avLst/>
          </a:prstGeom>
          <a:solidFill>
            <a:srgbClr val="FFC46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RUTHLESS</a:t>
            </a:r>
          </a:p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EE546-B36A-4904-8585-C97F22FACB84}"/>
              </a:ext>
            </a:extLst>
          </p:cNvPr>
          <p:cNvSpPr txBox="1"/>
          <p:nvPr/>
        </p:nvSpPr>
        <p:spPr>
          <a:xfrm>
            <a:off x="3626166" y="165135"/>
            <a:ext cx="1891665" cy="92333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</a:rPr>
              <a:t>Topic Web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</a:rPr>
              <a:t>Year 4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</a:rPr>
              <a:t>Spring 1 2026</a:t>
            </a:r>
          </a:p>
        </p:txBody>
      </p:sp>
      <p:pic>
        <p:nvPicPr>
          <p:cNvPr id="1026" name="Picture 2" descr="Escape from Pompeii : Balit, Christina: Amazon.co.uk: Books">
            <a:extLst>
              <a:ext uri="{FF2B5EF4-FFF2-40B4-BE49-F238E27FC236}">
                <a16:creationId xmlns:a16="http://schemas.microsoft.com/office/drawing/2014/main" id="{2AFE7F31-67E1-4129-B2E0-D361035C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13" y="5082377"/>
            <a:ext cx="1033466" cy="104483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39985" y="1107034"/>
            <a:ext cx="2702447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>
                <a:latin typeface="Comic Sans MS"/>
              </a:rPr>
              <a:t>RE</a:t>
            </a:r>
            <a:endParaRPr lang="en-US" sz="1050">
              <a:latin typeface="Comic Sans MS" panose="030F09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/>
              </a:rPr>
              <a:t>How important are our</a:t>
            </a:r>
            <a:r>
              <a:rPr lang="en-GB" sz="1050">
                <a:latin typeface="Comic Sans MS"/>
              </a:rPr>
              <a:t> beliefs?</a:t>
            </a:r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omic Sans MS"/>
              </a:rPr>
              <a:t>Importance of ceremonies</a:t>
            </a:r>
            <a:endParaRPr lang="en-GB" sz="1050" dirty="0">
              <a:latin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/>
              </a:rPr>
              <a:t>What items </a:t>
            </a:r>
            <a:r>
              <a:rPr lang="en-GB" sz="1050">
                <a:latin typeface="Comic Sans MS"/>
              </a:rPr>
              <a:t>signify beliefs?</a:t>
            </a:r>
            <a:endParaRPr lang="en-GB" sz="1050" dirty="0">
              <a:latin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/>
              </a:rPr>
              <a:t>Religious fasting and </a:t>
            </a:r>
            <a:r>
              <a:rPr lang="en-GB" sz="1050">
                <a:latin typeface="Comic Sans MS"/>
              </a:rPr>
              <a:t>dietary</a:t>
            </a:r>
            <a:r>
              <a:rPr lang="en-GB" sz="1050" dirty="0">
                <a:latin typeface="Comic Sans MS"/>
              </a:rPr>
              <a:t> restrictions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BC59FB-2574-4EB3-B0F9-9E3FB3D5DB01}"/>
              </a:ext>
            </a:extLst>
          </p:cNvPr>
          <p:cNvSpPr txBox="1"/>
          <p:nvPr/>
        </p:nvSpPr>
        <p:spPr>
          <a:xfrm>
            <a:off x="2868081" y="3590326"/>
            <a:ext cx="2658512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err="1"/>
              <a:t>Websi</a:t>
            </a:r>
            <a:r>
              <a:rPr lang="en-US" sz="1100" dirty="0"/>
              <a:t>te </a:t>
            </a:r>
            <a:r>
              <a:rPr lang="en-US" sz="1100"/>
              <a:t>safety: Staying safe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Buying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What is a bot?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ea typeface="Calibri"/>
                <a:cs typeface="Calibri"/>
              </a:rPr>
              <a:t>What is fiction or truth?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a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2DB965-BE21-4474-A64F-10C4430B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686" y="1640921"/>
            <a:ext cx="850916" cy="8509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1F5DD-3D92-6675-A498-88B22B1D7C1A}"/>
              </a:ext>
            </a:extLst>
          </p:cNvPr>
          <p:cNvSpPr txBox="1"/>
          <p:nvPr/>
        </p:nvSpPr>
        <p:spPr>
          <a:xfrm>
            <a:off x="2620144" y="5343327"/>
            <a:ext cx="2188399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 panose="030F0902030302020204" pitchFamily="66" charset="0"/>
              </a:rPr>
              <a:t>      Music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/>
              </a:rPr>
              <a:t>Compositions – create, perform and analyse compositions.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latin typeface="Comic Sans MS"/>
              </a:rPr>
              <a:t>Prepare for  </a:t>
            </a:r>
            <a:r>
              <a:rPr lang="en-GB" sz="1100" dirty="0">
                <a:latin typeface="Comic Sans MS"/>
              </a:rPr>
              <a:t>Orchestra Unwrapped at The Royal Festival Hall and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6DF9F-C030-EA22-50CE-C1BEABC60652}"/>
              </a:ext>
            </a:extLst>
          </p:cNvPr>
          <p:cNvSpPr txBox="1"/>
          <p:nvPr/>
        </p:nvSpPr>
        <p:spPr>
          <a:xfrm>
            <a:off x="78831" y="5980886"/>
            <a:ext cx="2188399" cy="907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Spanish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000000"/>
                </a:solidFill>
                <a:effectLst/>
              </a:rPr>
              <a:t>Musical </a:t>
            </a:r>
            <a:r>
              <a:rPr lang="es-ES" sz="1100" b="0" i="0" dirty="0" err="1">
                <a:solidFill>
                  <a:srgbClr val="000000"/>
                </a:solidFill>
                <a:effectLst/>
              </a:rPr>
              <a:t>instruments</a:t>
            </a:r>
            <a:r>
              <a:rPr lang="es-ES" sz="1100" b="0" i="0" dirty="0">
                <a:solidFill>
                  <a:srgbClr val="000000"/>
                </a:solidFill>
                <a:effectLst/>
              </a:rPr>
              <a:t> – Instrumentos.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1100" b="0" i="0" dirty="0" err="1">
                <a:solidFill>
                  <a:srgbClr val="000000"/>
                </a:solidFill>
                <a:effectLst/>
              </a:rPr>
              <a:t>Determiners</a:t>
            </a:r>
            <a:r>
              <a:rPr lang="es-ES" sz="1100" b="0" i="0" dirty="0">
                <a:solidFill>
                  <a:srgbClr val="000000"/>
                </a:solidFill>
                <a:effectLst/>
              </a:rPr>
              <a:t> el, la, los, las. </a:t>
            </a:r>
            <a:endParaRPr lang="en-GB" sz="800" dirty="0"/>
          </a:p>
        </p:txBody>
      </p:sp>
      <p:pic>
        <p:nvPicPr>
          <p:cNvPr id="15" name="Picture 14" descr="A green violin and a blue and red background&#10;&#10;Description automatically generated">
            <a:extLst>
              <a:ext uri="{FF2B5EF4-FFF2-40B4-BE49-F238E27FC236}">
                <a16:creationId xmlns:a16="http://schemas.microsoft.com/office/drawing/2014/main" id="{D3AADAEF-C8E2-8465-B040-7CC62B192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776" y="5267485"/>
            <a:ext cx="1323190" cy="801049"/>
          </a:xfrm>
          <a:prstGeom prst="rect">
            <a:avLst/>
          </a:prstGeom>
        </p:spPr>
      </p:pic>
      <p:pic>
        <p:nvPicPr>
          <p:cNvPr id="18" name="Picture 17" descr="A cartoon of a person with a sword&#10;&#10;Description automatically generated">
            <a:extLst>
              <a:ext uri="{FF2B5EF4-FFF2-40B4-BE49-F238E27FC236}">
                <a16:creationId xmlns:a16="http://schemas.microsoft.com/office/drawing/2014/main" id="{55843B18-A286-1881-0DC6-1500B1077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248" y="1361171"/>
            <a:ext cx="636355" cy="964537"/>
          </a:xfrm>
          <a:prstGeom prst="rect">
            <a:avLst/>
          </a:prstGeom>
        </p:spPr>
      </p:pic>
      <p:pic>
        <p:nvPicPr>
          <p:cNvPr id="2" name="Picture 1" descr="A cardboard helmet on a table&#10;&#10;AI-generated content may be incorrect.">
            <a:extLst>
              <a:ext uri="{FF2B5EF4-FFF2-40B4-BE49-F238E27FC236}">
                <a16:creationId xmlns:a16="http://schemas.microsoft.com/office/drawing/2014/main" id="{32F95CD0-78C7-DDB6-8DE0-A0B2D44DE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351" y="5217387"/>
            <a:ext cx="927373" cy="681580"/>
          </a:xfrm>
          <a:prstGeom prst="rect">
            <a:avLst/>
          </a:prstGeom>
        </p:spPr>
      </p:pic>
      <p:pic>
        <p:nvPicPr>
          <p:cNvPr id="11" name="Picture 10" descr="ONLINE SAFETY">
            <a:extLst>
              <a:ext uri="{FF2B5EF4-FFF2-40B4-BE49-F238E27FC236}">
                <a16:creationId xmlns:a16="http://schemas.microsoft.com/office/drawing/2014/main" id="{5DEC5284-727E-4AE1-5878-66CE9661F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2759" y="4093173"/>
            <a:ext cx="1108620" cy="794799"/>
          </a:xfrm>
          <a:prstGeom prst="rect">
            <a:avLst/>
          </a:prstGeom>
        </p:spPr>
      </p:pic>
      <p:pic>
        <p:nvPicPr>
          <p:cNvPr id="17" name="Picture 16" descr="A diagram of a human body&#10;&#10;AI-generated content may be incorrect.">
            <a:extLst>
              <a:ext uri="{FF2B5EF4-FFF2-40B4-BE49-F238E27FC236}">
                <a16:creationId xmlns:a16="http://schemas.microsoft.com/office/drawing/2014/main" id="{318DE3AE-3E6F-8B0A-033E-B57F62F5B8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04" y="2651456"/>
            <a:ext cx="990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6FE8E712F684BACEAE9262CE7043E" ma:contentTypeVersion="19" ma:contentTypeDescription="Create a new document." ma:contentTypeScope="" ma:versionID="ba580bf48ba7e67babb810f57ba7bcaa">
  <xsd:schema xmlns:xsd="http://www.w3.org/2001/XMLSchema" xmlns:xs="http://www.w3.org/2001/XMLSchema" xmlns:p="http://schemas.microsoft.com/office/2006/metadata/properties" xmlns:ns2="2460e0a3-52bb-49eb-882b-c21cbacaa6a6" xmlns:ns3="a8f9ebb2-eb60-4a38-b63e-d9e1142074ab" xmlns:ns4="b42ab54c-3ccc-420f-9dec-d8557292fef6" targetNamespace="http://schemas.microsoft.com/office/2006/metadata/properties" ma:root="true" ma:fieldsID="3cfe4d0cd4ef825b43b0827ddd1defa5" ns2:_="" ns3:_="" ns4:_="">
    <xsd:import namespace="2460e0a3-52bb-49eb-882b-c21cbacaa6a6"/>
    <xsd:import namespace="a8f9ebb2-eb60-4a38-b63e-d9e1142074ab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0e0a3-52bb-49eb-882b-c21cbacaa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ebb2-eb60-4a38-b63e-d9e114207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2460e0a3-52bb-49eb-882b-c21cbacaa6a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960724-14AC-402B-9E96-168B97875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0e0a3-52bb-49eb-882b-c21cbacaa6a6"/>
    <ds:schemaRef ds:uri="a8f9ebb2-eb60-4a38-b63e-d9e1142074ab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631873-B823-40F6-BFA7-52C1DB69BC1F}">
  <ds:schemaRefs>
    <ds:schemaRef ds:uri="http://schemas.microsoft.com/office/2006/metadata/properties"/>
    <ds:schemaRef ds:uri="http://www.w3.org/XML/1998/namespace"/>
    <ds:schemaRef ds:uri="a8f9ebb2-eb60-4a38-b63e-d9e1142074ab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60e0a3-52bb-49eb-882b-c21cbacaa6a6"/>
    <ds:schemaRef ds:uri="b42ab54c-3ccc-420f-9dec-d8557292fef6"/>
  </ds:schemaRefs>
</ds:datastoreItem>
</file>

<file path=customXml/itemProps3.xml><?xml version="1.0" encoding="utf-8"?>
<ds:datastoreItem xmlns:ds="http://schemas.openxmlformats.org/officeDocument/2006/customXml" ds:itemID="{A5598BAD-FB3A-4210-8E60-EFA94704D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266</Words>
  <Application>Microsoft Macintosh PowerPoint</Application>
  <PresentationFormat>On-screen Show (4:3)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davey</dc:creator>
  <cp:lastModifiedBy>Marie Kelly-Roberts</cp:lastModifiedBy>
  <cp:revision>301</cp:revision>
  <dcterms:created xsi:type="dcterms:W3CDTF">2014-08-14T21:54:22Z</dcterms:created>
  <dcterms:modified xsi:type="dcterms:W3CDTF">2025-12-17T20:08:45Z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0x010100D6C6FE8E712F684BACEAE9262CE7043E</vt:lpwstr>
  </property>
  <property fmtid="{D5CDD505-2E9C-101B-9397-08002B2CF9AE}" pid="3" name="MediaServiceImageTags">
    <vt:lpwstr/>
  </property>
</Properties>
</file>