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FAFA"/>
    <a:srgbClr val="FFFF99"/>
    <a:srgbClr val="99FF99"/>
    <a:srgbClr val="7611FF"/>
    <a:srgbClr val="D3D7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0"/>
    <p:restoredTop sz="94586"/>
  </p:normalViewPr>
  <p:slideViewPr>
    <p:cSldViewPr snapToGrid="0" snapToObjects="1">
      <p:cViewPr>
        <p:scale>
          <a:sx n="111" d="100"/>
          <a:sy n="111" d="100"/>
        </p:scale>
        <p:origin x="67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6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8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6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0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0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5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81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7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8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7B9EB-4624-F342-861D-14C8E1356FFE}" type="datetimeFigureOut">
              <a:rPr lang="en-US" smtClean="0"/>
              <a:t>1/12/26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6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752" y="4196314"/>
            <a:ext cx="2996580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mic Sans MS" panose="030F0902030302020204" pitchFamily="66" charset="0"/>
              </a:rPr>
              <a:t>PSHE – </a:t>
            </a:r>
            <a:r>
              <a:rPr lang="en-GB" sz="1000" b="1" dirty="0">
                <a:latin typeface="Comic Sans MS" panose="030F0902030302020204" pitchFamily="66" charset="0"/>
              </a:rPr>
              <a:t>Health and Wellbeing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Naming and describing different feelings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Talking about what they are good at and something they want to improve.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Describing bedtime routine, and why sleep is important.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Explaining how rest and relaxation help our bodies and minds.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Knowing that germs can spread on our hands.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Knowing how to wash their hands properly.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Identifying three ways to stay safe in the sun.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Knowing that some people have allergies and how to help.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Identifying people who help keep us healthy.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7312" y="107141"/>
            <a:ext cx="3013733" cy="23237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mic Sans MS" panose="030F0902030302020204" pitchFamily="66" charset="0"/>
              </a:rPr>
              <a:t>English - Writing</a:t>
            </a:r>
          </a:p>
          <a:p>
            <a:r>
              <a:rPr lang="en-GB" sz="1000" b="1" dirty="0">
                <a:latin typeface="Comic Sans MS" panose="030F0902030302020204" pitchFamily="66" charset="0"/>
              </a:rPr>
              <a:t>Non-fiction - Non-chronological reports and information texts.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Toys (links to history – changes within a living memory)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Non-fiction writing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Features of an information text.</a:t>
            </a:r>
            <a:endParaRPr lang="en-GB" sz="1000" b="1" dirty="0">
              <a:latin typeface="Comic Sans MS" panose="030F0902030302020204" pitchFamily="66" charset="0"/>
            </a:endParaRPr>
          </a:p>
          <a:p>
            <a:r>
              <a:rPr lang="en-GB" sz="1000" b="1" dirty="0">
                <a:latin typeface="Comic Sans MS" panose="030F0902030302020204" pitchFamily="66" charset="0"/>
              </a:rPr>
              <a:t>Fiction – Lost in the Toy Museum by David Lucas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Recount</a:t>
            </a:r>
          </a:p>
          <a:p>
            <a:pPr>
              <a:lnSpc>
                <a:spcPct val="150000"/>
              </a:lnSpc>
            </a:pPr>
            <a:r>
              <a:rPr lang="en-GB" sz="1000" b="1" dirty="0">
                <a:latin typeface="Comic Sans MS" panose="030F0902030302020204" pitchFamily="66" charset="0"/>
              </a:rPr>
              <a:t>Phonics</a:t>
            </a:r>
            <a:endParaRPr lang="en-GB" sz="1000" dirty="0">
              <a:latin typeface="Comic Sans MS" panose="030F0902030302020204" pitchFamily="66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Revise phase 3,4 and 5; blending and segmenting phonics to read words and spell. 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Common exception words.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55712" y="2886403"/>
            <a:ext cx="2520332" cy="1308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mic Sans MS" panose="030F0902030302020204" pitchFamily="66" charset="0"/>
              </a:rPr>
              <a:t>PE – T</a:t>
            </a:r>
            <a:r>
              <a:rPr lang="en-GB" sz="1000" b="1" dirty="0">
                <a:latin typeface="Comic Sans MS" panose="030F0902030302020204" pitchFamily="66" charset="0"/>
              </a:rPr>
              <a:t>eambuilding Games </a:t>
            </a:r>
          </a:p>
          <a:p>
            <a:r>
              <a:rPr lang="en-GB" sz="1000" dirty="0">
                <a:latin typeface="Comic Sans MS" panose="030F0902030302020204" pitchFamily="66" charset="0"/>
              </a:rPr>
              <a:t>Physical team games, working together as a team, being kind and sharing.</a:t>
            </a:r>
          </a:p>
          <a:p>
            <a:r>
              <a:rPr lang="en-GB" sz="1000" b="1" dirty="0">
                <a:latin typeface="Comic Sans MS" panose="030F0902030302020204" pitchFamily="66" charset="0"/>
              </a:rPr>
              <a:t>Invasion Games </a:t>
            </a:r>
          </a:p>
          <a:p>
            <a:r>
              <a:rPr lang="en-GB" sz="1000" dirty="0">
                <a:latin typeface="Comic Sans MS" panose="030F0902030302020204" pitchFamily="66" charset="0"/>
              </a:rPr>
              <a:t>Invasion games working on coordination, balance, spatial awareness and gross motor skills. </a:t>
            </a:r>
          </a:p>
          <a:p>
            <a:r>
              <a:rPr lang="en-GB" sz="900" b="1" i="1" dirty="0">
                <a:latin typeface="Comic Sans MS" panose="030F0902030302020204" pitchFamily="66" charset="0"/>
              </a:rPr>
              <a:t>Dance with Chantal from Pioneer Dance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3752" y="2601229"/>
            <a:ext cx="3039265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mic Sans MS" panose="030F0902030302020204" pitchFamily="66" charset="0"/>
              </a:rPr>
              <a:t>Science - E</a:t>
            </a:r>
            <a:r>
              <a:rPr lang="en-GB" sz="1000" b="1" dirty="0">
                <a:latin typeface="Comic Sans MS" panose="030F0902030302020204" pitchFamily="66" charset="0"/>
              </a:rPr>
              <a:t>veryday materials / Seasons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Distinguish between an object and the material from which it is made.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Identify and name a variety of materials, including wood, plastic, glass, metal, water, and rock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Describe, compare and group together a variety of everyday materials on the basis of their simple physical properties. 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60177" y="145312"/>
            <a:ext cx="2450651" cy="7834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  <a:cs typeface="Comic Sans MS"/>
              </a:rPr>
              <a:t>Topic Web Year 1 Spring 1 2026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491343" y="977963"/>
            <a:ext cx="2034780" cy="489416"/>
          </a:xfrm>
          <a:prstGeom prst="round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>
                <a:latin typeface="Century Gothic" panose="020B0502020202020204" pitchFamily="34" charset="0"/>
              </a:rPr>
              <a:t>Our Toy Story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01424" y="1599131"/>
            <a:ext cx="3085902" cy="20928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mic Sans MS" panose="030F0902030302020204" pitchFamily="66" charset="0"/>
              </a:rPr>
              <a:t>D&amp;T - </a:t>
            </a:r>
            <a:r>
              <a:rPr lang="en-GB" sz="1000" b="1" dirty="0">
                <a:latin typeface="Comic Sans MS" panose="030F0902030302020204" pitchFamily="66" charset="0"/>
              </a:rPr>
              <a:t>Structures- Making a pencil pot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Understanding that structures are things that are built and have a purpose.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Understanding that structures with a wider base are more stable than ones with a narrow base.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Designing a product for a particular users.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Sketching out an idea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Choosing the best method for joining the parts of the product.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Make evenly spaced cuts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Use scissors to cut out a shape neatly and accurately.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2288F6-D46A-DC46-8C9A-D1AAF3B25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3834" y="1516610"/>
            <a:ext cx="1543335" cy="132056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C79C13D-1270-9E43-A2BD-AEC2283124D1}"/>
              </a:ext>
            </a:extLst>
          </p:cNvPr>
          <p:cNvSpPr txBox="1"/>
          <p:nvPr/>
        </p:nvSpPr>
        <p:spPr>
          <a:xfrm>
            <a:off x="5865567" y="145312"/>
            <a:ext cx="3085902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omic Sans MS" panose="030F0902030302020204" pitchFamily="66" charset="0"/>
              </a:rPr>
              <a:t>Maths Mastery Scheme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omic Sans MS" panose="030F0902030302020204" pitchFamily="66" charset="0"/>
              </a:rPr>
              <a:t>Time – read, write and tell the time to o’clock and half past on an analogue clock. Sequencing daily activities. Whole and half turns.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omic Sans MS" panose="030F0902030302020204" pitchFamily="66" charset="0"/>
              </a:rPr>
              <a:t>Count, read, compare and order numbers to 50. Describe and complete number patterns.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Comic Sans MS" panose="030F0902030302020204" pitchFamily="66" charset="0"/>
              </a:rPr>
              <a:t>Choosing, explaining and modelling addition and subtraction strategies.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01424" y="3816511"/>
            <a:ext cx="3143196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base"/>
            <a:r>
              <a:rPr lang="en-GB" sz="1000" b="1" dirty="0">
                <a:latin typeface="Comic Sans MS" panose="030F0902030302020204" pitchFamily="66" charset="0"/>
              </a:rPr>
              <a:t>Computing</a:t>
            </a:r>
            <a:r>
              <a:rPr lang="en-GB" sz="1000" dirty="0">
                <a:latin typeface="Comic Sans MS" panose="030F0902030302020204" pitchFamily="66" charset="0"/>
              </a:rPr>
              <a:t> – </a:t>
            </a:r>
            <a:r>
              <a:rPr lang="en-GB" sz="1000" b="1" dirty="0">
                <a:latin typeface="Comic Sans MS" panose="030F0902030302020204" pitchFamily="66" charset="0"/>
              </a:rPr>
              <a:t>Online safety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Discuss what the internet is and how it can be used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Recognise that the internet may affect mood or emotions 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Recognise how internet can affect and upset others.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Comic Sans MS" panose="030F0902030302020204" pitchFamily="66" charset="0"/>
              </a:rPr>
              <a:t>Identify what information is appropriate to share and post online and which is not.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B04DE8-052B-34C6-0C94-83D5C56880C6}"/>
              </a:ext>
            </a:extLst>
          </p:cNvPr>
          <p:cNvSpPr txBox="1"/>
          <p:nvPr/>
        </p:nvSpPr>
        <p:spPr>
          <a:xfrm>
            <a:off x="3203995" y="5358044"/>
            <a:ext cx="3288567" cy="1415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omic Sans MS" panose="030F0902030302020204" pitchFamily="66" charset="0"/>
              </a:rPr>
              <a:t>R.E - </a:t>
            </a:r>
            <a:r>
              <a:rPr lang="en-GB" sz="1000" b="1" dirty="0">
                <a:effectLst/>
                <a:latin typeface="Comic Sans MS" panose="030F0902030302020204" pitchFamily="66" charset="0"/>
              </a:rPr>
              <a:t>What is God’s job? </a:t>
            </a:r>
            <a:r>
              <a:rPr lang="en-GB" sz="950" dirty="0">
                <a:effectLst/>
                <a:latin typeface="Comic Sans MS" panose="030F0902030302020204" pitchFamily="66" charset="0"/>
              </a:rPr>
              <a:t>Sharing ideas about what names for God show us about what God does. Talking about beliefs about God while respecting other’s views. Recognising that Jewish people believe they have a special relationship with God. Matching some of the 99 names to descriptions of what God does. </a:t>
            </a:r>
            <a:r>
              <a:rPr lang="en-GB" sz="950" dirty="0">
                <a:latin typeface="Comic Sans MS" panose="030F0902030302020204" pitchFamily="66" charset="0"/>
              </a:rPr>
              <a:t>Explaining why Jesus’ miracles are  important to Christians. Recognising that some Hindus believe that God has many forms and what they show. </a:t>
            </a:r>
            <a:endParaRPr lang="en-GB" sz="950" b="1" dirty="0">
              <a:latin typeface="Comic Sans MS" panose="030F09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7A2F0C-94E1-2596-3616-3C93248E3551}"/>
              </a:ext>
            </a:extLst>
          </p:cNvPr>
          <p:cNvSpPr txBox="1"/>
          <p:nvPr/>
        </p:nvSpPr>
        <p:spPr>
          <a:xfrm>
            <a:off x="6666874" y="5473586"/>
            <a:ext cx="2284595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omic Sans MS" panose="030F0902030302020204" pitchFamily="66" charset="0"/>
              </a:rPr>
              <a:t>History</a:t>
            </a:r>
          </a:p>
          <a:p>
            <a:r>
              <a:rPr lang="en-GB" sz="1000" b="1" dirty="0">
                <a:effectLst/>
                <a:latin typeface="Comic Sans MS" panose="030F0902030302020204" pitchFamily="66" charset="0"/>
              </a:rPr>
              <a:t>Toys </a:t>
            </a:r>
            <a:endParaRPr lang="en-GB" sz="1000" dirty="0">
              <a:latin typeface="Comic Sans MS" panose="030F0902030302020204" pitchFamily="66" charset="0"/>
            </a:endParaRPr>
          </a:p>
          <a:p>
            <a:r>
              <a:rPr lang="en-GB" sz="1000" dirty="0">
                <a:effectLst/>
                <a:latin typeface="Comic Sans MS" panose="030F0902030302020204" pitchFamily="66" charset="0"/>
              </a:rPr>
              <a:t>The children will learn how to sort toys as well as Identifying similarities and differences between toys made withing living memory. </a:t>
            </a:r>
            <a:endParaRPr lang="en-GB" sz="1000" dirty="0">
              <a:latin typeface="Comic Sans MS" panose="030F09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5435AA-96B9-8188-D6D3-6D96439E155E}"/>
              </a:ext>
            </a:extLst>
          </p:cNvPr>
          <p:cNvSpPr txBox="1"/>
          <p:nvPr/>
        </p:nvSpPr>
        <p:spPr>
          <a:xfrm>
            <a:off x="3255712" y="4360165"/>
            <a:ext cx="2520332" cy="8694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dirty="0">
                <a:effectLst/>
                <a:latin typeface="Comic Sans MS" panose="030F0902030302020204" pitchFamily="66" charset="0"/>
              </a:rPr>
              <a:t>Music</a:t>
            </a:r>
            <a:r>
              <a:rPr lang="en-GB" sz="1050" b="1" dirty="0">
                <a:latin typeface="Comic Sans MS" panose="030F0902030302020204" pitchFamily="66" charset="0"/>
              </a:rPr>
              <a:t>-</a:t>
            </a:r>
            <a:r>
              <a:rPr lang="en-GB" sz="1000" b="1" dirty="0">
                <a:latin typeface="Comic Sans MS" panose="030F0902030302020204" pitchFamily="66" charset="0"/>
              </a:rPr>
              <a:t> </a:t>
            </a:r>
            <a:r>
              <a:rPr lang="en-GB" sz="1000" b="1" dirty="0">
                <a:effectLst/>
                <a:latin typeface="Comic Sans MS" panose="030F0902030302020204" pitchFamily="66" charset="0"/>
              </a:rPr>
              <a:t>The long and the short of it </a:t>
            </a:r>
            <a:endParaRPr lang="en-GB" sz="1000" dirty="0">
              <a:latin typeface="Comic Sans MS" panose="030F0902030302020204" pitchFamily="66" charset="0"/>
            </a:endParaRPr>
          </a:p>
          <a:p>
            <a:r>
              <a:rPr lang="en-GB" sz="1000" dirty="0">
                <a:effectLst/>
                <a:latin typeface="Comic Sans MS" panose="030F0902030302020204" pitchFamily="66" charset="0"/>
              </a:rPr>
              <a:t>To develop children's ability to discriminate between longer and shorter sounds, and to use them to create interesting sequences of sound. </a:t>
            </a:r>
            <a:endParaRPr lang="en-GB" sz="10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1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2ab54c-3ccc-420f-9dec-d8557292fef6" xsi:nil="true"/>
    <lcf76f155ced4ddcb4097134ff3c332f xmlns="2460e0a3-52bb-49eb-882b-c21cbacaa6a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C6FE8E712F684BACEAE9262CE7043E" ma:contentTypeVersion="17" ma:contentTypeDescription="Create a new document." ma:contentTypeScope="" ma:versionID="abee4ab87397773864713b01e616ab31">
  <xsd:schema xmlns:xsd="http://www.w3.org/2001/XMLSchema" xmlns:xs="http://www.w3.org/2001/XMLSchema" xmlns:p="http://schemas.microsoft.com/office/2006/metadata/properties" xmlns:ns2="2460e0a3-52bb-49eb-882b-c21cbacaa6a6" xmlns:ns3="a8f9ebb2-eb60-4a38-b63e-d9e1142074ab" xmlns:ns4="b42ab54c-3ccc-420f-9dec-d8557292fef6" targetNamespace="http://schemas.microsoft.com/office/2006/metadata/properties" ma:root="true" ma:fieldsID="3a03d25cbea0e48022349e4336ac8e85" ns2:_="" ns3:_="" ns4:_="">
    <xsd:import namespace="2460e0a3-52bb-49eb-882b-c21cbacaa6a6"/>
    <xsd:import namespace="a8f9ebb2-eb60-4a38-b63e-d9e1142074ab"/>
    <xsd:import namespace="b42ab54c-3ccc-420f-9dec-d8557292fe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60e0a3-52bb-49eb-882b-c21cbacaa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2ee9a29-5d3b-47f4-bb28-73bb36778a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f9ebb2-eb60-4a38-b63e-d9e1142074a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2ab54c-3ccc-420f-9dec-d8557292fef6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6debb01f-d3d0-4d37-b937-29c69ee7f5be}" ma:internalName="TaxCatchAll" ma:showField="CatchAllData" ma:web="b42ab54c-3ccc-420f-9dec-d8557292fe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2366AC-8FCA-4138-B0B6-DB984BB18A2E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b42ab54c-3ccc-420f-9dec-d8557292fef6"/>
    <ds:schemaRef ds:uri="http://purl.org/dc/dcmitype/"/>
    <ds:schemaRef ds:uri="a8f9ebb2-eb60-4a38-b63e-d9e1142074ab"/>
    <ds:schemaRef ds:uri="http://schemas.microsoft.com/office/infopath/2007/PartnerControls"/>
    <ds:schemaRef ds:uri="2460e0a3-52bb-49eb-882b-c21cbacaa6a6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B50774F-DCAD-4F00-B656-BC6C4E022C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02315D-CC24-4AC0-968B-9EDFA02752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60e0a3-52bb-49eb-882b-c21cbacaa6a6"/>
    <ds:schemaRef ds:uri="a8f9ebb2-eb60-4a38-b63e-d9e1142074ab"/>
    <ds:schemaRef ds:uri="b42ab54c-3ccc-420f-9dec-d8557292f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589</Words>
  <Application>Microsoft Macintosh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davey</dc:creator>
  <cp:lastModifiedBy>Sarah Butler</cp:lastModifiedBy>
  <cp:revision>56</cp:revision>
  <cp:lastPrinted>2019-01-07T10:50:47Z</cp:lastPrinted>
  <dcterms:created xsi:type="dcterms:W3CDTF">2014-08-14T21:54:22Z</dcterms:created>
  <dcterms:modified xsi:type="dcterms:W3CDTF">2026-01-12T20:31:46Z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0x010100D6C6FE8E712F684BACEAE9262CE7043E</vt:lpwstr>
  </property>
  <property fmtid="{D5CDD505-2E9C-101B-9397-08002B2CF9AE}" pid="3" name="Order">
    <vt:r8>725600</vt:r8>
  </property>
  <property fmtid="{D5CDD505-2E9C-101B-9397-08002B2CF9AE}" pid="4" name="MediaServiceImageTags">
    <vt:lpwstr/>
  </property>
</Properties>
</file>