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2" r:id="rId4"/>
  </p:sldMasterIdLst>
  <p:notesMasterIdLst>
    <p:notesMasterId r:id="rId44"/>
  </p:notesMasterIdLst>
  <p:sldIdLst>
    <p:sldId id="256" r:id="rId5"/>
    <p:sldId id="333" r:id="rId6"/>
    <p:sldId id="298" r:id="rId7"/>
    <p:sldId id="340" r:id="rId8"/>
    <p:sldId id="285" r:id="rId9"/>
    <p:sldId id="306" r:id="rId10"/>
    <p:sldId id="322" r:id="rId11"/>
    <p:sldId id="308" r:id="rId12"/>
    <p:sldId id="309" r:id="rId13"/>
    <p:sldId id="305" r:id="rId14"/>
    <p:sldId id="329" r:id="rId15"/>
    <p:sldId id="335" r:id="rId16"/>
    <p:sldId id="296" r:id="rId17"/>
    <p:sldId id="311" r:id="rId18"/>
    <p:sldId id="323" r:id="rId19"/>
    <p:sldId id="258" r:id="rId20"/>
    <p:sldId id="284" r:id="rId21"/>
    <p:sldId id="288" r:id="rId22"/>
    <p:sldId id="259" r:id="rId23"/>
    <p:sldId id="265" r:id="rId24"/>
    <p:sldId id="268" r:id="rId25"/>
    <p:sldId id="270" r:id="rId26"/>
    <p:sldId id="301" r:id="rId27"/>
    <p:sldId id="317" r:id="rId28"/>
    <p:sldId id="334" r:id="rId29"/>
    <p:sldId id="271" r:id="rId30"/>
    <p:sldId id="321" r:id="rId31"/>
    <p:sldId id="314" r:id="rId32"/>
    <p:sldId id="289" r:id="rId33"/>
    <p:sldId id="290" r:id="rId34"/>
    <p:sldId id="338" r:id="rId35"/>
    <p:sldId id="336" r:id="rId36"/>
    <p:sldId id="275" r:id="rId37"/>
    <p:sldId id="292" r:id="rId38"/>
    <p:sldId id="319" r:id="rId39"/>
    <p:sldId id="273" r:id="rId40"/>
    <p:sldId id="276" r:id="rId41"/>
    <p:sldId id="337" r:id="rId42"/>
    <p:sldId id="283" r:id="rId43"/>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E96A49-27D3-48F7-C78B-3A6733E376B0}" v="162" dt="2026-09-11T16:54:27.7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5" d="100"/>
          <a:sy n="95" d="100"/>
        </p:scale>
        <p:origin x="109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B8E3B6-BEA2-4F4D-F542-D545EAAC5A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defRPr>
            </a:lvl1pPr>
          </a:lstStyle>
          <a:p>
            <a:pPr>
              <a:defRPr/>
            </a:pPr>
            <a:endParaRPr lang="en-GB"/>
          </a:p>
        </p:txBody>
      </p:sp>
      <p:sp>
        <p:nvSpPr>
          <p:cNvPr id="3" name="Date Placeholder 2">
            <a:extLst>
              <a:ext uri="{FF2B5EF4-FFF2-40B4-BE49-F238E27FC236}">
                <a16:creationId xmlns:a16="http://schemas.microsoft.com/office/drawing/2014/main" id="{84BE24CC-B131-F64E-542C-35ABCBEF031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9FEE25E4-254E-463D-804C-07D1A52C9140}" type="datetimeFigureOut">
              <a:rPr lang="en-GB"/>
              <a:pPr>
                <a:defRPr/>
              </a:pPr>
              <a:t>11/09/2026</a:t>
            </a:fld>
            <a:endParaRPr lang="en-GB" dirty="0"/>
          </a:p>
        </p:txBody>
      </p:sp>
      <p:sp>
        <p:nvSpPr>
          <p:cNvPr id="4" name="Slide Image Placeholder 3">
            <a:extLst>
              <a:ext uri="{FF2B5EF4-FFF2-40B4-BE49-F238E27FC236}">
                <a16:creationId xmlns:a16="http://schemas.microsoft.com/office/drawing/2014/main" id="{379968A9-A143-C0C4-A8C4-309FC7E3C991}"/>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a:extLst>
              <a:ext uri="{FF2B5EF4-FFF2-40B4-BE49-F238E27FC236}">
                <a16:creationId xmlns:a16="http://schemas.microsoft.com/office/drawing/2014/main" id="{61248CDE-A95F-BA10-B3FC-EF9BC710A61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a:extLst>
              <a:ext uri="{FF2B5EF4-FFF2-40B4-BE49-F238E27FC236}">
                <a16:creationId xmlns:a16="http://schemas.microsoft.com/office/drawing/2014/main" id="{FBCB9AE0-7A1F-A4D9-A357-53D6B576C6D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defRPr>
            </a:lvl1pPr>
          </a:lstStyle>
          <a:p>
            <a:pPr>
              <a:defRPr/>
            </a:pPr>
            <a:endParaRPr lang="en-GB"/>
          </a:p>
        </p:txBody>
      </p:sp>
      <p:sp>
        <p:nvSpPr>
          <p:cNvPr id="7" name="Slide Number Placeholder 6">
            <a:extLst>
              <a:ext uri="{FF2B5EF4-FFF2-40B4-BE49-F238E27FC236}">
                <a16:creationId xmlns:a16="http://schemas.microsoft.com/office/drawing/2014/main" id="{2C065803-73BF-A2BE-EB36-D62904D7E7D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5B66554-80DD-4FF8-8420-6AAA0F2EDCE8}" type="slidenum">
              <a:rPr lang="en-GB"/>
              <a:pPr>
                <a:defRPr/>
              </a:pPr>
              <a:t>‹#›</a:t>
            </a:fld>
            <a:endParaRPr lang="en-GB"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C0BF6740-BD8E-D52B-98E5-EAB897204A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B024E24A-CE53-A924-FB88-6FBD8F073D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F54F63C4-87B0-0ED7-D1EE-05AF87EB7E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40F93AA1-C1FA-4D42-A35C-E384FB677B39}" type="slidenum">
              <a:rPr lang="en-GB" altLang="en-US" smtClean="0">
                <a:latin typeface="Calibri" panose="020F0502020204030204" pitchFamily="34" charset="0"/>
              </a:rPr>
              <a:pPr fontAlgn="base">
                <a:spcBef>
                  <a:spcPct val="0"/>
                </a:spcBef>
                <a:spcAft>
                  <a:spcPct val="0"/>
                </a:spcAft>
              </a:pPr>
              <a:t>7</a:t>
            </a:fld>
            <a:endParaRPr lang="en-GB"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2FAC2032-DD37-3D9B-9E29-FBBD05FA5F1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06F868EF-4459-99DE-4DAC-625A8E5F52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9460" name="Slide Number Placeholder 3">
            <a:extLst>
              <a:ext uri="{FF2B5EF4-FFF2-40B4-BE49-F238E27FC236}">
                <a16:creationId xmlns:a16="http://schemas.microsoft.com/office/drawing/2014/main" id="{65714D88-30FA-F81E-CA3E-BD32C9FEF7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33FD8A23-65B3-4CD1-9243-B5CD18C35E0A}" type="slidenum">
              <a:rPr lang="en-GB" altLang="en-US" smtClean="0">
                <a:latin typeface="Calibri" panose="020F0502020204030204" pitchFamily="34" charset="0"/>
              </a:rPr>
              <a:pPr fontAlgn="base">
                <a:spcBef>
                  <a:spcPct val="0"/>
                </a:spcBef>
                <a:spcAft>
                  <a:spcPct val="0"/>
                </a:spcAft>
              </a:pPr>
              <a:t>10</a:t>
            </a:fld>
            <a:endParaRPr lang="en-GB"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66016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876939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645616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796027F-7875-4030-9381-8BD8C4F21935}" type="datetimeFigureOut">
              <a:rPr lang="en-US" dirty="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715915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796027F-7875-4030-9381-8BD8C4F21935}" type="datetimeFigureOut">
              <a:rPr lang="en-US" dirty="0"/>
              <a:t>9/11/2026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15977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90488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670454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995802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260887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62620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207019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545463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149866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62412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1126091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407165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411777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9/11/2026</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71737601"/>
      </p:ext>
    </p:extLst>
  </p:cSld>
  <p:clrMap bg1="dk1" tx1="lt1" bg2="dk2" tx2="lt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 id="2147484024" r:id="rId12"/>
    <p:sldLayoutId id="2147484025" r:id="rId13"/>
    <p:sldLayoutId id="2147484026" r:id="rId14"/>
    <p:sldLayoutId id="2147484027" r:id="rId15"/>
    <p:sldLayoutId id="2147484028" r:id="rId16"/>
    <p:sldLayoutId id="2147484029" r:id="rId17"/>
  </p:sldLayoutIdLst>
  <p:hf sldNum="0"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gov.uk/government/organisations/ofsted"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southwark.gov.uk/schools-and-education/school-admissions/secondary-admissions" TargetMode="External"/><Relationship Id="rId2" Type="http://schemas.openxmlformats.org/officeDocument/2006/relationships/hyperlink" Target="https://lewisham.gov.uk/myservices/education/schools/school-admission/applying-to-start-secondary-school" TargetMode="Externa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eadmissions.org.uk/"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lewisham.gov.uk/myservices/education/schools/school-admission/applying-to-start-secondary-school/secondary-school-admissions-preference-system" TargetMode="External"/><Relationship Id="rId2" Type="http://schemas.openxmlformats.org/officeDocument/2006/relationships/hyperlink" Target="https://www.southwark.gov.uk/schools-and-education/school-admissions" TargetMode="Externa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s://www.eadmissions.org.uk/"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bing.com/images/search?q=choice&amp;view=detailv2&amp;&amp;id=77B7E849636606A3D0D11F1DA5F123E6264CD01C&amp;selectedIndex=40&amp;ccid=cvX0bxu1&amp;simid=607996503614819584&amp;thid=OIP.M72f5f46f1bb55b9e508741e214ce82f0o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localoffer.southwark.gov.uk/" TargetMode="External"/><Relationship Id="rId2" Type="http://schemas.openxmlformats.org/officeDocument/2006/relationships/hyperlink" Target="mailto:sias@southwark.gov.uk" TargetMode="Externa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southwark.gov.uk/schools-and-education/school-admissions/year-admission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mailto:schools.admissions@southwark.gov.uk"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mailto:schooladmissions@lewisham.gov.uk"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FBEB2-FE1A-CBA5-F15A-56BA4CCE0D0B}"/>
              </a:ext>
            </a:extLst>
          </p:cNvPr>
          <p:cNvSpPr>
            <a:spLocks noGrp="1"/>
          </p:cNvSpPr>
          <p:nvPr>
            <p:ph type="ctrTitle"/>
          </p:nvPr>
        </p:nvSpPr>
        <p:spPr>
          <a:xfrm>
            <a:off x="827088" y="836613"/>
            <a:ext cx="7772400" cy="1470025"/>
          </a:xfrm>
          <a:solidFill>
            <a:schemeClr val="bg2">
              <a:lumMod val="90000"/>
            </a:schemeClr>
          </a:solidFill>
        </p:spPr>
        <p:txBody>
          <a:bodyPr rtlCol="0">
            <a:normAutofit fontScale="90000"/>
          </a:bodyPr>
          <a:lstStyle/>
          <a:p>
            <a:pPr defTabSz="457207" fontAlgn="auto">
              <a:spcAft>
                <a:spcPts val="0"/>
              </a:spcAft>
              <a:defRPr/>
            </a:pPr>
            <a:r>
              <a:rPr lang="en-GB" dirty="0"/>
              <a:t>Secondary School Applications </a:t>
            </a:r>
          </a:p>
        </p:txBody>
      </p:sp>
      <p:sp>
        <p:nvSpPr>
          <p:cNvPr id="3" name="Subtitle 2">
            <a:extLst>
              <a:ext uri="{FF2B5EF4-FFF2-40B4-BE49-F238E27FC236}">
                <a16:creationId xmlns:a16="http://schemas.microsoft.com/office/drawing/2014/main" id="{E7067206-B08E-204E-B600-4374681BC3B5}"/>
              </a:ext>
            </a:extLst>
          </p:cNvPr>
          <p:cNvSpPr>
            <a:spLocks noGrp="1"/>
          </p:cNvSpPr>
          <p:nvPr>
            <p:ph type="subTitle" idx="1"/>
          </p:nvPr>
        </p:nvSpPr>
        <p:spPr>
          <a:xfrm>
            <a:off x="1403350" y="4724400"/>
            <a:ext cx="6400800" cy="1201738"/>
          </a:xfrm>
        </p:spPr>
        <p:txBody>
          <a:bodyPr rtlCol="0">
            <a:normAutofit/>
          </a:bodyPr>
          <a:lstStyle/>
          <a:p>
            <a:pPr defTabSz="457207" fontAlgn="auto">
              <a:spcAft>
                <a:spcPts val="0"/>
              </a:spcAft>
              <a:buClr>
                <a:schemeClr val="bg2">
                  <a:lumMod val="40000"/>
                  <a:lumOff val="60000"/>
                </a:schemeClr>
              </a:buClr>
              <a:buFont typeface="Wingdings 3" charset="2"/>
              <a:buNone/>
              <a:defRPr/>
            </a:pPr>
            <a:r>
              <a:rPr lang="en-GB" sz="2800" dirty="0">
                <a:solidFill>
                  <a:schemeClr val="tx1"/>
                </a:solidFill>
              </a:rPr>
              <a:t>Transfer date September 2027</a:t>
            </a:r>
          </a:p>
        </p:txBody>
      </p:sp>
      <p:pic>
        <p:nvPicPr>
          <p:cNvPr id="6148" name="Picture 2" descr="School admissions">
            <a:extLst>
              <a:ext uri="{FF2B5EF4-FFF2-40B4-BE49-F238E27FC236}">
                <a16:creationId xmlns:a16="http://schemas.microsoft.com/office/drawing/2014/main" id="{FF9718A5-8D36-2C16-4DCC-BD8C5BE5FB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2636838"/>
            <a:ext cx="4572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1CB63AD5-A513-4795-D016-9B91C05B31C8}"/>
              </a:ext>
            </a:extLst>
          </p:cNvPr>
          <p:cNvSpPr>
            <a:spLocks noGrp="1" noChangeArrowheads="1"/>
          </p:cNvSpPr>
          <p:nvPr>
            <p:ph type="title"/>
          </p:nvPr>
        </p:nvSpPr>
        <p:spPr/>
        <p:txBody>
          <a:bodyPr/>
          <a:lstStyle/>
          <a:p>
            <a:r>
              <a:rPr lang="en-GB" altLang="en-US"/>
              <a:t>When choosing a school, think about….</a:t>
            </a:r>
          </a:p>
        </p:txBody>
      </p:sp>
      <p:sp>
        <p:nvSpPr>
          <p:cNvPr id="7171" name="Content Placeholder 2">
            <a:extLst>
              <a:ext uri="{FF2B5EF4-FFF2-40B4-BE49-F238E27FC236}">
                <a16:creationId xmlns:a16="http://schemas.microsoft.com/office/drawing/2014/main" id="{015E4B01-D49B-8256-7F99-8F9F0A5E9BAA}"/>
              </a:ext>
            </a:extLst>
          </p:cNvPr>
          <p:cNvSpPr>
            <a:spLocks noGrp="1" noChangeArrowheads="1"/>
          </p:cNvSpPr>
          <p:nvPr>
            <p:ph idx="1"/>
          </p:nvPr>
        </p:nvSpPr>
        <p:spPr/>
        <p:txBody>
          <a:bodyPr rtlCol="0">
            <a:normAutofit/>
          </a:bodyPr>
          <a:lstStyle/>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Specialisms:  Think about the strengths and interests of your child.  Schools sometimes have a specialism or strength. </a:t>
            </a: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Grammar schools require children to take the 11+</a:t>
            </a: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Religious school/non-religious.</a:t>
            </a: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Mixed or single sex.</a:t>
            </a: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Distance to travel.</a:t>
            </a: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School’s criteria.</a:t>
            </a: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SEND resource base or not?</a:t>
            </a: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Friendships</a:t>
            </a:r>
          </a:p>
        </p:txBody>
      </p:sp>
      <p:pic>
        <p:nvPicPr>
          <p:cNvPr id="7172" name="Picture 6">
            <a:extLst>
              <a:ext uri="{FF2B5EF4-FFF2-40B4-BE49-F238E27FC236}">
                <a16:creationId xmlns:a16="http://schemas.microsoft.com/office/drawing/2014/main" id="{DF017EF2-D175-BD20-58F1-EAE5A40E87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4438" y="4608513"/>
            <a:ext cx="3806825"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F550AD50-0321-F775-4C10-7FEE7208617B}"/>
              </a:ext>
            </a:extLst>
          </p:cNvPr>
          <p:cNvSpPr>
            <a:spLocks noGrp="1" noChangeArrowheads="1"/>
          </p:cNvSpPr>
          <p:nvPr>
            <p:ph type="title"/>
          </p:nvPr>
        </p:nvSpPr>
        <p:spPr/>
        <p:txBody>
          <a:bodyPr/>
          <a:lstStyle/>
          <a:p>
            <a:r>
              <a:rPr lang="en-GB" altLang="en-US"/>
              <a:t>Types of secondary schools</a:t>
            </a:r>
          </a:p>
        </p:txBody>
      </p:sp>
      <p:sp>
        <p:nvSpPr>
          <p:cNvPr id="3" name="Content Placeholder 2">
            <a:extLst>
              <a:ext uri="{FF2B5EF4-FFF2-40B4-BE49-F238E27FC236}">
                <a16:creationId xmlns:a16="http://schemas.microsoft.com/office/drawing/2014/main" id="{98AD1F93-F134-AA3A-CB96-41785A16A329}"/>
              </a:ext>
            </a:extLst>
          </p:cNvPr>
          <p:cNvSpPr>
            <a:spLocks noGrp="1"/>
          </p:cNvSpPr>
          <p:nvPr>
            <p:ph idx="1"/>
          </p:nvPr>
        </p:nvSpPr>
        <p:spPr>
          <a:xfrm>
            <a:off x="333375" y="2400300"/>
            <a:ext cx="8662988" cy="4275138"/>
          </a:xfrm>
        </p:spPr>
        <p:txBody>
          <a:bodyPr vert="horz" lIns="91440" tIns="45720" rIns="91440" bIns="45720" rtlCol="0" anchor="t">
            <a:normAutofit fontScale="92500" lnSpcReduction="10000"/>
          </a:bodyPr>
          <a:lstStyle/>
          <a:p>
            <a:pPr marL="0" indent="0" defTabSz="457207" fontAlgn="auto">
              <a:spcAft>
                <a:spcPts val="0"/>
              </a:spcAft>
              <a:buClr>
                <a:schemeClr val="bg2">
                  <a:lumMod val="40000"/>
                  <a:lumOff val="60000"/>
                </a:schemeClr>
              </a:buClr>
              <a:buFont typeface="Wingdings 3" charset="2"/>
              <a:buNone/>
              <a:defRPr/>
            </a:pPr>
            <a:r>
              <a:rPr lang="en-GB" b="1" dirty="0">
                <a:solidFill>
                  <a:schemeClr val="tx1">
                    <a:lumMod val="75000"/>
                    <a:lumOff val="25000"/>
                  </a:schemeClr>
                </a:solidFill>
              </a:rPr>
              <a:t>Voluntary aided schools </a:t>
            </a: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There are two voluntary aided secondary schools in Southwark. The school’s governing body is responsible for their admissions and decides how pupils are admitted. </a:t>
            </a:r>
            <a:r>
              <a:rPr lang="en-GB" dirty="0">
                <a:solidFill>
                  <a:srgbClr val="FFFF00"/>
                </a:solidFill>
              </a:rPr>
              <a:t>(Notre Dame, St Saviour’s and St Olave’s School, St Thomas the Apostle)</a:t>
            </a:r>
          </a:p>
          <a:p>
            <a:pPr marL="0" indent="0" defTabSz="457207" fontAlgn="auto">
              <a:spcAft>
                <a:spcPts val="0"/>
              </a:spcAft>
              <a:buClr>
                <a:schemeClr val="bg2">
                  <a:lumMod val="40000"/>
                  <a:lumOff val="60000"/>
                </a:schemeClr>
              </a:buClr>
              <a:buFont typeface="Wingdings 3" charset="2"/>
              <a:buNone/>
              <a:defRPr/>
            </a:pPr>
            <a:r>
              <a:rPr lang="en-GB" b="1" dirty="0">
                <a:solidFill>
                  <a:schemeClr val="tx1">
                    <a:lumMod val="75000"/>
                    <a:lumOff val="25000"/>
                  </a:schemeClr>
                </a:solidFill>
              </a:rPr>
              <a:t>Academies </a:t>
            </a: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There are 14 academies in Southwark. The Academy Trust is responsible for school admissions and decides how pupils are admitted. </a:t>
            </a:r>
          </a:p>
          <a:p>
            <a:pPr marL="0" indent="0" defTabSz="457207" fontAlgn="auto">
              <a:spcAft>
                <a:spcPts val="0"/>
              </a:spcAft>
              <a:buClr>
                <a:schemeClr val="bg2">
                  <a:lumMod val="40000"/>
                  <a:lumOff val="60000"/>
                </a:schemeClr>
              </a:buClr>
              <a:buFont typeface="Wingdings 3" charset="2"/>
              <a:buNone/>
              <a:defRPr/>
            </a:pPr>
            <a:endParaRPr lang="en-GB" dirty="0">
              <a:solidFill>
                <a:schemeClr val="tx1">
                  <a:lumMod val="75000"/>
                  <a:lumOff val="25000"/>
                </a:schemeClr>
              </a:solidFill>
            </a:endParaRPr>
          </a:p>
          <a:p>
            <a:pPr marL="0" indent="0" defTabSz="457207" fontAlgn="auto">
              <a:spcAft>
                <a:spcPts val="0"/>
              </a:spcAft>
              <a:buClr>
                <a:schemeClr val="bg2">
                  <a:lumMod val="40000"/>
                  <a:lumOff val="60000"/>
                </a:schemeClr>
              </a:buClr>
              <a:buFont typeface="Wingdings 3" charset="2"/>
              <a:buNone/>
              <a:defRPr/>
            </a:pPr>
            <a:r>
              <a:rPr lang="en-GB" b="1" dirty="0">
                <a:solidFill>
                  <a:schemeClr val="tx1">
                    <a:lumMod val="75000"/>
                    <a:lumOff val="25000"/>
                  </a:schemeClr>
                </a:solidFill>
              </a:rPr>
              <a:t>Free school academies </a:t>
            </a:r>
            <a:r>
              <a:rPr lang="en-GB" dirty="0">
                <a:solidFill>
                  <a:schemeClr val="tx1">
                    <a:lumMod val="75000"/>
                    <a:lumOff val="25000"/>
                  </a:schemeClr>
                </a:solidFill>
              </a:rPr>
              <a:t>There are three secondary free school academies in Southwark. The school’s governing body is responsible for school admissions and decides how pupils are admitted </a:t>
            </a:r>
            <a:r>
              <a:rPr lang="en-GB" dirty="0">
                <a:solidFill>
                  <a:srgbClr val="FFFF00"/>
                </a:solidFill>
              </a:rPr>
              <a:t>(Compass, Haberdashers Aske Borough, Charter School -East Dulwich)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FC861D65-6146-1B18-345A-A9B8F402E61A}"/>
              </a:ext>
            </a:extLst>
          </p:cNvPr>
          <p:cNvSpPr>
            <a:spLocks noGrp="1" noChangeArrowheads="1"/>
          </p:cNvSpPr>
          <p:nvPr>
            <p:ph type="title"/>
          </p:nvPr>
        </p:nvSpPr>
        <p:spPr>
          <a:xfrm>
            <a:off x="250825" y="22225"/>
            <a:ext cx="8229600" cy="1143000"/>
          </a:xfrm>
        </p:spPr>
        <p:txBody>
          <a:bodyPr/>
          <a:lstStyle/>
          <a:p>
            <a:r>
              <a:rPr lang="en-GB" altLang="en-US" b="1"/>
              <a:t>Before you choose your school</a:t>
            </a:r>
          </a:p>
        </p:txBody>
      </p:sp>
      <p:sp>
        <p:nvSpPr>
          <p:cNvPr id="9219" name="Content Placeholder 2">
            <a:extLst>
              <a:ext uri="{FF2B5EF4-FFF2-40B4-BE49-F238E27FC236}">
                <a16:creationId xmlns:a16="http://schemas.microsoft.com/office/drawing/2014/main" id="{1D084275-B0E2-B7FC-388C-C53A540E4B57}"/>
              </a:ext>
            </a:extLst>
          </p:cNvPr>
          <p:cNvSpPr>
            <a:spLocks noGrp="1" noChangeArrowheads="1"/>
          </p:cNvSpPr>
          <p:nvPr>
            <p:ph idx="1"/>
          </p:nvPr>
        </p:nvSpPr>
        <p:spPr>
          <a:xfrm>
            <a:off x="107950" y="1412875"/>
            <a:ext cx="8712200" cy="4525963"/>
          </a:xfrm>
        </p:spPr>
        <p:txBody>
          <a:bodyPr/>
          <a:lstStyle/>
          <a:p>
            <a:r>
              <a:rPr lang="en-GB" altLang="en-US"/>
              <a:t>Look at school brochures and websites</a:t>
            </a:r>
            <a:endParaRPr lang="en-US" altLang="en-US"/>
          </a:p>
          <a:p>
            <a:r>
              <a:rPr lang="en-GB" altLang="en-US"/>
              <a:t>Look at the most recent Ofsted Reports </a:t>
            </a:r>
            <a:r>
              <a:rPr lang="en-GB" altLang="en-US" sz="2800">
                <a:hlinkClick r:id="rId2"/>
              </a:rPr>
              <a:t>www.gov.uk/government/organisations/ofsted</a:t>
            </a:r>
            <a:r>
              <a:rPr lang="en-GB" altLang="en-US" sz="2800"/>
              <a:t> </a:t>
            </a:r>
          </a:p>
        </p:txBody>
      </p:sp>
      <p:pic>
        <p:nvPicPr>
          <p:cNvPr id="9220" name="Picture 6">
            <a:extLst>
              <a:ext uri="{FF2B5EF4-FFF2-40B4-BE49-F238E27FC236}">
                <a16:creationId xmlns:a16="http://schemas.microsoft.com/office/drawing/2014/main" id="{15E53F90-0AD4-B0C4-D96C-1C2B4752E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187" y="3970151"/>
            <a:ext cx="5130800" cy="167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3" descr="A screenshot of a computer screen&#10;&#10;Description automatically generated">
            <a:extLst>
              <a:ext uri="{FF2B5EF4-FFF2-40B4-BE49-F238E27FC236}">
                <a16:creationId xmlns:a16="http://schemas.microsoft.com/office/drawing/2014/main" id="{A77AF643-1C59-9675-267C-F9916FA77A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6875" y="2854325"/>
            <a:ext cx="3225800" cy="389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2">
            <a:extLst>
              <a:ext uri="{FF2B5EF4-FFF2-40B4-BE49-F238E27FC236}">
                <a16:creationId xmlns:a16="http://schemas.microsoft.com/office/drawing/2014/main" id="{35619EB6-D8FD-BB44-629F-20A8260C503B}"/>
              </a:ext>
            </a:extLst>
          </p:cNvPr>
          <p:cNvSpPr>
            <a:spLocks noGrp="1" noChangeArrowheads="1"/>
          </p:cNvSpPr>
          <p:nvPr>
            <p:ph idx="1"/>
          </p:nvPr>
        </p:nvSpPr>
        <p:spPr>
          <a:xfrm>
            <a:off x="215900" y="4357688"/>
            <a:ext cx="4908550" cy="4525962"/>
          </a:xfrm>
        </p:spPr>
        <p:txBody>
          <a:bodyPr/>
          <a:lstStyle/>
          <a:p>
            <a:r>
              <a:rPr lang="en-GB" altLang="en-US" sz="3200"/>
              <a:t>You will have been sent these brochures via email.</a:t>
            </a:r>
            <a:endParaRPr lang="en-GB" altLang="en-US" sz="4000"/>
          </a:p>
        </p:txBody>
      </p:sp>
      <p:pic>
        <p:nvPicPr>
          <p:cNvPr id="4" name="Picture 3">
            <a:extLst>
              <a:ext uri="{FF2B5EF4-FFF2-40B4-BE49-F238E27FC236}">
                <a16:creationId xmlns:a16="http://schemas.microsoft.com/office/drawing/2014/main" id="{C34386DE-4E66-24D2-7A91-5BB27D84E9D2}"/>
              </a:ext>
            </a:extLst>
          </p:cNvPr>
          <p:cNvPicPr>
            <a:picLocks noChangeAspect="1"/>
          </p:cNvPicPr>
          <p:nvPr/>
        </p:nvPicPr>
        <p:blipFill>
          <a:blip r:embed="rId2"/>
          <a:stretch>
            <a:fillRect/>
          </a:stretch>
        </p:blipFill>
        <p:spPr>
          <a:xfrm>
            <a:off x="439918" y="254485"/>
            <a:ext cx="5271155" cy="3764515"/>
          </a:xfrm>
          <a:prstGeom prst="rect">
            <a:avLst/>
          </a:prstGeom>
        </p:spPr>
      </p:pic>
      <p:pic>
        <p:nvPicPr>
          <p:cNvPr id="5" name="Picture 4">
            <a:extLst>
              <a:ext uri="{FF2B5EF4-FFF2-40B4-BE49-F238E27FC236}">
                <a16:creationId xmlns:a16="http://schemas.microsoft.com/office/drawing/2014/main" id="{695EA81E-527F-47B8-5DA6-A64A718CB7A4}"/>
              </a:ext>
            </a:extLst>
          </p:cNvPr>
          <p:cNvPicPr>
            <a:picLocks noChangeAspect="1"/>
          </p:cNvPicPr>
          <p:nvPr/>
        </p:nvPicPr>
        <p:blipFill>
          <a:blip r:embed="rId3"/>
          <a:stretch>
            <a:fillRect/>
          </a:stretch>
        </p:blipFill>
        <p:spPr>
          <a:xfrm>
            <a:off x="6076039" y="2678784"/>
            <a:ext cx="2498748" cy="37471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9">
            <a:extLst>
              <a:ext uri="{FF2B5EF4-FFF2-40B4-BE49-F238E27FC236}">
                <a16:creationId xmlns:a16="http://schemas.microsoft.com/office/drawing/2014/main" id="{AE9A4925-FE67-3769-F376-F6257E36296A}"/>
              </a:ext>
            </a:extLst>
          </p:cNvPr>
          <p:cNvSpPr>
            <a:spLocks noChangeArrowheads="1"/>
          </p:cNvSpPr>
          <p:nvPr/>
        </p:nvSpPr>
        <p:spPr bwMode="auto">
          <a:xfrm>
            <a:off x="179388" y="188913"/>
            <a:ext cx="8856662" cy="40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en-US" sz="4000" u="sng" dirty="0">
                <a:latin typeface="Century Gothic"/>
              </a:rPr>
              <a:t>Southwark School Open Days</a:t>
            </a:r>
          </a:p>
          <a:p>
            <a:pPr algn="ctr" eaLnBrk="1" hangingPunct="1">
              <a:spcBef>
                <a:spcPct val="0"/>
              </a:spcBef>
              <a:buClrTx/>
              <a:buSzTx/>
              <a:buFontTx/>
              <a:buNone/>
            </a:pPr>
            <a:endParaRPr lang="en-GB" altLang="en-US" sz="700" u="sng" dirty="0"/>
          </a:p>
          <a:p>
            <a:pPr eaLnBrk="1" hangingPunct="1">
              <a:spcBef>
                <a:spcPct val="0"/>
              </a:spcBef>
              <a:buClrTx/>
              <a:buSzTx/>
              <a:buFontTx/>
              <a:buNone/>
            </a:pPr>
            <a:r>
              <a:rPr lang="en-GB" altLang="en-US" dirty="0">
                <a:latin typeface="Century Gothic"/>
              </a:rPr>
              <a:t>The Secondary School brochure does not include any open day dates, but Open days are often the first alert you will see when you look at a school’s website.  Page 8 of the Southwark brochure provides a list of schools and the website link is a hyperlink.</a:t>
            </a:r>
          </a:p>
          <a:p>
            <a:pPr eaLnBrk="1" hangingPunct="1">
              <a:spcBef>
                <a:spcPct val="0"/>
              </a:spcBef>
              <a:buClrTx/>
              <a:buSzTx/>
              <a:buFontTx/>
              <a:buNone/>
            </a:pPr>
            <a:endParaRPr lang="en-GB" altLang="en-US" sz="2800" dirty="0"/>
          </a:p>
          <a:p>
            <a:pPr eaLnBrk="1" hangingPunct="1">
              <a:spcBef>
                <a:spcPct val="0"/>
              </a:spcBef>
              <a:buClrTx/>
              <a:buSzTx/>
              <a:buFontTx/>
              <a:buNone/>
            </a:pPr>
            <a:endParaRPr lang="en-GB" altLang="en-US" sz="2800" dirty="0"/>
          </a:p>
          <a:p>
            <a:pPr eaLnBrk="1" hangingPunct="1">
              <a:spcBef>
                <a:spcPct val="0"/>
              </a:spcBef>
              <a:buClrTx/>
              <a:buSzTx/>
              <a:buFontTx/>
              <a:buNone/>
            </a:pPr>
            <a:endParaRPr lang="en-GB" altLang="en-US" sz="2800" dirty="0"/>
          </a:p>
          <a:p>
            <a:pPr eaLnBrk="1" hangingPunct="1">
              <a:spcBef>
                <a:spcPct val="0"/>
              </a:spcBef>
              <a:buClrTx/>
              <a:buSzTx/>
              <a:buFontTx/>
              <a:buNone/>
            </a:pPr>
            <a:endParaRPr lang="en-GB" altLang="en-US" sz="2800" dirty="0"/>
          </a:p>
          <a:p>
            <a:pPr>
              <a:spcBef>
                <a:spcPct val="0"/>
              </a:spcBef>
              <a:buClrTx/>
              <a:buSzTx/>
              <a:buFontTx/>
              <a:buNone/>
            </a:pPr>
            <a:endParaRPr lang="en-GB" altLang="en-US" sz="1600" dirty="0"/>
          </a:p>
        </p:txBody>
      </p:sp>
      <p:cxnSp>
        <p:nvCxnSpPr>
          <p:cNvPr id="3" name="Straight Arrow Connector 2">
            <a:extLst>
              <a:ext uri="{FF2B5EF4-FFF2-40B4-BE49-F238E27FC236}">
                <a16:creationId xmlns:a16="http://schemas.microsoft.com/office/drawing/2014/main" id="{B8572B62-1075-7DBD-7B2B-F6663F3EAD13}"/>
              </a:ext>
            </a:extLst>
          </p:cNvPr>
          <p:cNvCxnSpPr/>
          <p:nvPr/>
        </p:nvCxnSpPr>
        <p:spPr>
          <a:xfrm flipH="1">
            <a:off x="5538788" y="3140075"/>
            <a:ext cx="1439862" cy="117157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654E73C5-8DF3-EF80-C5BB-6D2BEF4932FE}"/>
              </a:ext>
            </a:extLst>
          </p:cNvPr>
          <p:cNvSpPr txBox="1"/>
          <p:nvPr/>
        </p:nvSpPr>
        <p:spPr>
          <a:xfrm>
            <a:off x="309282" y="3192929"/>
            <a:ext cx="3945964"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latin typeface="Century Gothic"/>
                <a:cs typeface="Segoe UI"/>
              </a:rPr>
              <a:t>Once you have shortlisted a few school you can then visit their websites to find out when the open days are. </a:t>
            </a:r>
            <a:endParaRPr lang="en-GB" sz="2800">
              <a:latin typeface="Century Gothic"/>
            </a:endParaRPr>
          </a:p>
        </p:txBody>
      </p:sp>
      <p:pic>
        <p:nvPicPr>
          <p:cNvPr id="5" name="Picture 4">
            <a:extLst>
              <a:ext uri="{FF2B5EF4-FFF2-40B4-BE49-F238E27FC236}">
                <a16:creationId xmlns:a16="http://schemas.microsoft.com/office/drawing/2014/main" id="{31FDC4F6-E8E5-FCCD-04FF-D02AF3836721}"/>
              </a:ext>
            </a:extLst>
          </p:cNvPr>
          <p:cNvPicPr>
            <a:picLocks noChangeAspect="1"/>
          </p:cNvPicPr>
          <p:nvPr/>
        </p:nvPicPr>
        <p:blipFill>
          <a:blip r:embed="rId2"/>
          <a:stretch>
            <a:fillRect/>
          </a:stretch>
        </p:blipFill>
        <p:spPr>
          <a:xfrm>
            <a:off x="4490820" y="2270288"/>
            <a:ext cx="4247306" cy="42027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
            <a:extLst>
              <a:ext uri="{FF2B5EF4-FFF2-40B4-BE49-F238E27FC236}">
                <a16:creationId xmlns:a16="http://schemas.microsoft.com/office/drawing/2014/main" id="{711DE4FC-F3D1-4DC9-D6EF-49ABCAA92DBA}"/>
              </a:ext>
            </a:extLst>
          </p:cNvPr>
          <p:cNvSpPr txBox="1">
            <a:spLocks noChangeArrowheads="1"/>
          </p:cNvSpPr>
          <p:nvPr/>
        </p:nvSpPr>
        <p:spPr bwMode="auto">
          <a:xfrm>
            <a:off x="429799" y="122238"/>
            <a:ext cx="7964246" cy="21236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en-US" sz="3200" dirty="0">
                <a:latin typeface="Century Gothic"/>
              </a:rPr>
              <a:t>Open days are often the first thing you see on the websites.</a:t>
            </a:r>
          </a:p>
          <a:p>
            <a:pPr algn="ctr" eaLnBrk="1" hangingPunct="1">
              <a:spcBef>
                <a:spcPct val="0"/>
              </a:spcBef>
              <a:buClrTx/>
              <a:buSzTx/>
              <a:buFontTx/>
              <a:buNone/>
            </a:pPr>
            <a:r>
              <a:rPr lang="en-GB" altLang="en-US" sz="3200" dirty="0">
                <a:latin typeface="Century Gothic"/>
              </a:rPr>
              <a:t>They may ask you to click for tickets</a:t>
            </a:r>
          </a:p>
          <a:p>
            <a:pPr eaLnBrk="1" hangingPunct="1">
              <a:spcBef>
                <a:spcPct val="0"/>
              </a:spcBef>
              <a:buClrTx/>
              <a:buSzTx/>
              <a:buFontTx/>
              <a:buNone/>
            </a:pPr>
            <a:endParaRPr lang="en-GB" altLang="en-US" sz="1800"/>
          </a:p>
          <a:p>
            <a:pPr>
              <a:spcBef>
                <a:spcPct val="0"/>
              </a:spcBef>
              <a:buClrTx/>
              <a:buSzTx/>
              <a:buNone/>
            </a:pPr>
            <a:r>
              <a:rPr lang="en-GB" altLang="en-US" sz="1800" dirty="0">
                <a:latin typeface="Century Gothic"/>
              </a:rPr>
              <a:t>                    </a:t>
            </a:r>
            <a:r>
              <a:rPr lang="en-GB" altLang="en-US" sz="1800" dirty="0" err="1">
                <a:latin typeface="Century Gothic"/>
              </a:rPr>
              <a:t>e.g</a:t>
            </a:r>
            <a:r>
              <a:rPr lang="en-GB" altLang="en-US" sz="1800" dirty="0">
                <a:latin typeface="Century Gothic"/>
              </a:rPr>
              <a:t> City of London Academy </a:t>
            </a:r>
          </a:p>
        </p:txBody>
      </p:sp>
      <p:pic>
        <p:nvPicPr>
          <p:cNvPr id="3" name="Picture 2">
            <a:extLst>
              <a:ext uri="{FF2B5EF4-FFF2-40B4-BE49-F238E27FC236}">
                <a16:creationId xmlns:a16="http://schemas.microsoft.com/office/drawing/2014/main" id="{2BE2156A-AF86-96C5-1A3A-792DC43B68E0}"/>
              </a:ext>
            </a:extLst>
          </p:cNvPr>
          <p:cNvPicPr>
            <a:picLocks noChangeAspect="1"/>
          </p:cNvPicPr>
          <p:nvPr/>
        </p:nvPicPr>
        <p:blipFill>
          <a:blip r:embed="rId3"/>
          <a:stretch>
            <a:fillRect/>
          </a:stretch>
        </p:blipFill>
        <p:spPr>
          <a:xfrm>
            <a:off x="1445442" y="2527958"/>
            <a:ext cx="6260969" cy="408808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53760E03-D110-569C-88AC-F759D763A2AD}"/>
              </a:ext>
            </a:extLst>
          </p:cNvPr>
          <p:cNvSpPr>
            <a:spLocks noGrp="1" noChangeArrowheads="1"/>
          </p:cNvSpPr>
          <p:nvPr>
            <p:ph type="title"/>
          </p:nvPr>
        </p:nvSpPr>
        <p:spPr/>
        <p:txBody>
          <a:bodyPr/>
          <a:lstStyle/>
          <a:p>
            <a:r>
              <a:rPr lang="en-GB" altLang="en-US" dirty="0"/>
              <a:t>Bacon's College</a:t>
            </a:r>
          </a:p>
        </p:txBody>
      </p:sp>
      <p:pic>
        <p:nvPicPr>
          <p:cNvPr id="3" name="Picture 2">
            <a:extLst>
              <a:ext uri="{FF2B5EF4-FFF2-40B4-BE49-F238E27FC236}">
                <a16:creationId xmlns:a16="http://schemas.microsoft.com/office/drawing/2014/main" id="{7A084401-95DA-34CC-A101-B868A41E3CD5}"/>
              </a:ext>
            </a:extLst>
          </p:cNvPr>
          <p:cNvPicPr>
            <a:picLocks noChangeAspect="1"/>
          </p:cNvPicPr>
          <p:nvPr/>
        </p:nvPicPr>
        <p:blipFill>
          <a:blip r:embed="rId2"/>
          <a:stretch>
            <a:fillRect/>
          </a:stretch>
        </p:blipFill>
        <p:spPr>
          <a:xfrm>
            <a:off x="1241195" y="1447040"/>
            <a:ext cx="7187939" cy="48594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7BE6A367-19F6-24F5-98AC-2FEB9B4C155C}"/>
              </a:ext>
            </a:extLst>
          </p:cNvPr>
          <p:cNvSpPr/>
          <p:nvPr/>
        </p:nvSpPr>
        <p:spPr>
          <a:xfrm>
            <a:off x="6732588" y="3429000"/>
            <a:ext cx="2193925" cy="2952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2000"/>
              <a:t>Some websites have admissions video- </a:t>
            </a:r>
            <a:r>
              <a:rPr lang="en-GB" sz="2000" err="1"/>
              <a:t>e.g</a:t>
            </a:r>
            <a:r>
              <a:rPr lang="en-GB" sz="2000"/>
              <a:t> Haberdasher’s Academy Trust</a:t>
            </a:r>
          </a:p>
        </p:txBody>
      </p:sp>
      <p:pic>
        <p:nvPicPr>
          <p:cNvPr id="17411" name="Picture 2">
            <a:extLst>
              <a:ext uri="{FF2B5EF4-FFF2-40B4-BE49-F238E27FC236}">
                <a16:creationId xmlns:a16="http://schemas.microsoft.com/office/drawing/2014/main" id="{42BFC54C-7008-E354-2DAA-B5B79984B6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927100"/>
            <a:ext cx="5905500" cy="450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a:extLst>
              <a:ext uri="{FF2B5EF4-FFF2-40B4-BE49-F238E27FC236}">
                <a16:creationId xmlns:a16="http://schemas.microsoft.com/office/drawing/2014/main" id="{D690506A-8B4D-BACF-44A5-722C8B037D43}"/>
              </a:ext>
            </a:extLst>
          </p:cNvPr>
          <p:cNvSpPr txBox="1">
            <a:spLocks noChangeArrowheads="1"/>
          </p:cNvSpPr>
          <p:nvPr/>
        </p:nvSpPr>
        <p:spPr bwMode="auto">
          <a:xfrm>
            <a:off x="588963" y="285750"/>
            <a:ext cx="8713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en-US" sz="1800"/>
              <a:t>Consider how your child is going to travel to their new school.</a:t>
            </a:r>
          </a:p>
        </p:txBody>
      </p:sp>
      <p:sp>
        <p:nvSpPr>
          <p:cNvPr id="7" name="Rounded Rectangle 2">
            <a:extLst>
              <a:ext uri="{FF2B5EF4-FFF2-40B4-BE49-F238E27FC236}">
                <a16:creationId xmlns:a16="http://schemas.microsoft.com/office/drawing/2014/main" id="{566B4EDF-906B-2FE5-9B29-0DDCA8275C6C}"/>
              </a:ext>
            </a:extLst>
          </p:cNvPr>
          <p:cNvSpPr/>
          <p:nvPr/>
        </p:nvSpPr>
        <p:spPr>
          <a:xfrm>
            <a:off x="131763" y="2971800"/>
            <a:ext cx="2016125" cy="36004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2000" dirty="0"/>
              <a:t>Page 53 of the brochure provides a map setting out the secondary schools within the borough.</a:t>
            </a:r>
          </a:p>
        </p:txBody>
      </p:sp>
      <p:pic>
        <p:nvPicPr>
          <p:cNvPr id="3" name="Picture 2">
            <a:extLst>
              <a:ext uri="{FF2B5EF4-FFF2-40B4-BE49-F238E27FC236}">
                <a16:creationId xmlns:a16="http://schemas.microsoft.com/office/drawing/2014/main" id="{F5DC2DBF-46F9-2CF6-37BB-FD38534E242F}"/>
              </a:ext>
            </a:extLst>
          </p:cNvPr>
          <p:cNvPicPr>
            <a:picLocks noChangeAspect="1"/>
          </p:cNvPicPr>
          <p:nvPr/>
        </p:nvPicPr>
        <p:blipFill>
          <a:blip r:embed="rId3"/>
          <a:stretch>
            <a:fillRect/>
          </a:stretch>
        </p:blipFill>
        <p:spPr>
          <a:xfrm>
            <a:off x="2450969" y="1495723"/>
            <a:ext cx="6559485" cy="474638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2">
            <a:extLst>
              <a:ext uri="{FF2B5EF4-FFF2-40B4-BE49-F238E27FC236}">
                <a16:creationId xmlns:a16="http://schemas.microsoft.com/office/drawing/2014/main" id="{3FD6F16A-217E-C86D-BEF2-8DFCD385AA62}"/>
              </a:ext>
            </a:extLst>
          </p:cNvPr>
          <p:cNvSpPr/>
          <p:nvPr/>
        </p:nvSpPr>
        <p:spPr>
          <a:xfrm>
            <a:off x="6156325" y="1628775"/>
            <a:ext cx="2016125" cy="14398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2000" dirty="0"/>
              <a:t>Page 2 of the Lewisham brochure.</a:t>
            </a:r>
          </a:p>
        </p:txBody>
      </p:sp>
      <p:pic>
        <p:nvPicPr>
          <p:cNvPr id="2" name="Picture 1">
            <a:extLst>
              <a:ext uri="{FF2B5EF4-FFF2-40B4-BE49-F238E27FC236}">
                <a16:creationId xmlns:a16="http://schemas.microsoft.com/office/drawing/2014/main" id="{E62F3C65-39E0-A590-6A82-73A40250694A}"/>
              </a:ext>
            </a:extLst>
          </p:cNvPr>
          <p:cNvPicPr>
            <a:picLocks noChangeAspect="1"/>
          </p:cNvPicPr>
          <p:nvPr/>
        </p:nvPicPr>
        <p:blipFill>
          <a:blip r:embed="rId2"/>
          <a:stretch>
            <a:fillRect/>
          </a:stretch>
        </p:blipFill>
        <p:spPr>
          <a:xfrm>
            <a:off x="1154857" y="298515"/>
            <a:ext cx="4359749" cy="605672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52459-B202-E3CD-6AC5-13BFA46C1DDA}"/>
              </a:ext>
            </a:extLst>
          </p:cNvPr>
          <p:cNvSpPr>
            <a:spLocks noGrp="1"/>
          </p:cNvSpPr>
          <p:nvPr>
            <p:ph type="title"/>
          </p:nvPr>
        </p:nvSpPr>
        <p:spPr>
          <a:xfrm>
            <a:off x="684213" y="52388"/>
            <a:ext cx="8351837" cy="647700"/>
          </a:xfrm>
        </p:spPr>
        <p:txBody>
          <a:bodyPr rtlCol="0">
            <a:normAutofit fontScale="90000"/>
          </a:bodyPr>
          <a:lstStyle/>
          <a:p>
            <a:pPr defTabSz="457207" fontAlgn="auto">
              <a:spcAft>
                <a:spcPts val="0"/>
              </a:spcAft>
              <a:defRPr/>
            </a:pPr>
            <a:r>
              <a:rPr lang="en-GB"/>
              <a:t>You can find schools across the country using the link on </a:t>
            </a:r>
            <a:r>
              <a:rPr lang="en-GB" err="1"/>
              <a:t>eAdmissions</a:t>
            </a:r>
            <a:endParaRPr lang="en-GB"/>
          </a:p>
        </p:txBody>
      </p:sp>
      <p:pic>
        <p:nvPicPr>
          <p:cNvPr id="21507" name="Content Placeholder 4">
            <a:extLst>
              <a:ext uri="{FF2B5EF4-FFF2-40B4-BE49-F238E27FC236}">
                <a16:creationId xmlns:a16="http://schemas.microsoft.com/office/drawing/2014/main" id="{676D33B7-16F6-CE9B-43DA-D9CA0D76918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4213" y="2562225"/>
            <a:ext cx="6710362" cy="4195763"/>
          </a:xfrm>
        </p:spPr>
      </p:pic>
      <p:pic>
        <p:nvPicPr>
          <p:cNvPr id="21508" name="Picture 6">
            <a:extLst>
              <a:ext uri="{FF2B5EF4-FFF2-40B4-BE49-F238E27FC236}">
                <a16:creationId xmlns:a16="http://schemas.microsoft.com/office/drawing/2014/main" id="{931DB801-3D8D-CAB1-2490-83F5155337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50" y="1414463"/>
            <a:ext cx="5211763"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a:extLst>
              <a:ext uri="{FF2B5EF4-FFF2-40B4-BE49-F238E27FC236}">
                <a16:creationId xmlns:a16="http://schemas.microsoft.com/office/drawing/2014/main" id="{9FE47DC7-6C96-87E9-BA08-D0DA38196DB0}"/>
              </a:ext>
            </a:extLst>
          </p:cNvPr>
          <p:cNvCxnSpPr>
            <a:cxnSpLocks/>
          </p:cNvCxnSpPr>
          <p:nvPr/>
        </p:nvCxnSpPr>
        <p:spPr>
          <a:xfrm>
            <a:off x="3798888" y="1514475"/>
            <a:ext cx="3408362" cy="4762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5">
            <a:extLst>
              <a:ext uri="{FF2B5EF4-FFF2-40B4-BE49-F238E27FC236}">
                <a16:creationId xmlns:a16="http://schemas.microsoft.com/office/drawing/2014/main" id="{02E7AF3B-B23A-97B3-BE79-F49C613FC11C}"/>
              </a:ext>
            </a:extLst>
          </p:cNvPr>
          <p:cNvSpPr txBox="1">
            <a:spLocks noChangeArrowheads="1"/>
          </p:cNvSpPr>
          <p:nvPr/>
        </p:nvSpPr>
        <p:spPr bwMode="auto">
          <a:xfrm>
            <a:off x="288925" y="228600"/>
            <a:ext cx="7551738"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en-US" sz="3600"/>
              <a:t>Local Authority Websites and contact details</a:t>
            </a:r>
          </a:p>
        </p:txBody>
      </p:sp>
      <p:sp>
        <p:nvSpPr>
          <p:cNvPr id="4" name="Rounded Rectangle 3">
            <a:extLst>
              <a:ext uri="{FF2B5EF4-FFF2-40B4-BE49-F238E27FC236}">
                <a16:creationId xmlns:a16="http://schemas.microsoft.com/office/drawing/2014/main" id="{3E9D6E62-4DB3-58EB-C613-FD57910DF127}"/>
              </a:ext>
            </a:extLst>
          </p:cNvPr>
          <p:cNvSpPr/>
          <p:nvPr/>
        </p:nvSpPr>
        <p:spPr>
          <a:xfrm>
            <a:off x="227013" y="1414463"/>
            <a:ext cx="4105275" cy="24463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defRPr/>
            </a:pPr>
            <a:r>
              <a:rPr lang="en-GB" sz="2000" dirty="0">
                <a:solidFill>
                  <a:srgbClr val="FFFF00"/>
                </a:solidFill>
              </a:rPr>
              <a:t>Website link for Lewisham secondary school admissions:</a:t>
            </a:r>
          </a:p>
          <a:p>
            <a:pPr algn="ctr">
              <a:spcBef>
                <a:spcPts val="0"/>
              </a:spcBef>
              <a:spcAft>
                <a:spcPts val="0"/>
              </a:spcAft>
              <a:defRPr/>
            </a:pPr>
            <a:r>
              <a:rPr lang="en-GB" sz="2000" dirty="0">
                <a:solidFill>
                  <a:schemeClr val="tx1"/>
                </a:solidFill>
                <a:ea typeface="+mn-lt"/>
                <a:cs typeface="+mn-lt"/>
                <a:hlinkClick r:id="rId2">
                  <a:extLst>
                    <a:ext uri="{A12FA001-AC4F-418D-AE19-62706E023703}">
                      <ahyp:hlinkClr xmlns:ahyp="http://schemas.microsoft.com/office/drawing/2018/hyperlinkcolor" val="tx"/>
                    </a:ext>
                  </a:extLst>
                </a:hlinkClick>
              </a:rPr>
              <a:t>https://lewisham.gov.uk/myservices/education/schools/school-admission/applying-to-start-secondary-school</a:t>
            </a:r>
            <a:r>
              <a:rPr lang="en-GB" sz="2000" dirty="0">
                <a:solidFill>
                  <a:schemeClr val="tx1"/>
                </a:solidFill>
                <a:ea typeface="+mn-lt"/>
                <a:cs typeface="+mn-lt"/>
              </a:rPr>
              <a:t> </a:t>
            </a:r>
            <a:endParaRPr lang="en-GB">
              <a:solidFill>
                <a:schemeClr val="tx1"/>
              </a:solidFill>
              <a:ea typeface="+mn-lt"/>
              <a:cs typeface="+mn-lt"/>
            </a:endParaRPr>
          </a:p>
          <a:p>
            <a:pPr algn="ctr" eaLnBrk="1" fontAlgn="auto" hangingPunct="1">
              <a:spcBef>
                <a:spcPts val="0"/>
              </a:spcBef>
              <a:spcAft>
                <a:spcPts val="0"/>
              </a:spcAft>
              <a:defRPr/>
            </a:pPr>
            <a:endParaRPr lang="en-GB" sz="2000" dirty="0"/>
          </a:p>
        </p:txBody>
      </p:sp>
      <p:sp>
        <p:nvSpPr>
          <p:cNvPr id="9" name="Rounded Rectangle 3">
            <a:extLst>
              <a:ext uri="{FF2B5EF4-FFF2-40B4-BE49-F238E27FC236}">
                <a16:creationId xmlns:a16="http://schemas.microsoft.com/office/drawing/2014/main" id="{AA8CC852-05A1-24E5-2F8E-C83AFFAB3644}"/>
              </a:ext>
            </a:extLst>
          </p:cNvPr>
          <p:cNvSpPr/>
          <p:nvPr/>
        </p:nvSpPr>
        <p:spPr>
          <a:xfrm>
            <a:off x="4937125" y="1414463"/>
            <a:ext cx="3979863" cy="24463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fontAlgn="auto" hangingPunct="1">
              <a:spcBef>
                <a:spcPts val="0"/>
              </a:spcBef>
              <a:spcAft>
                <a:spcPts val="0"/>
              </a:spcAft>
              <a:defRPr/>
            </a:pPr>
            <a:r>
              <a:rPr lang="en-GB" sz="2000" dirty="0">
                <a:solidFill>
                  <a:srgbClr val="FFFF00"/>
                </a:solidFill>
              </a:rPr>
              <a:t>Website link for Southwark secondary school admissions:</a:t>
            </a:r>
          </a:p>
          <a:p>
            <a:pPr algn="ctr">
              <a:spcBef>
                <a:spcPts val="0"/>
              </a:spcBef>
              <a:spcAft>
                <a:spcPts val="0"/>
              </a:spcAft>
              <a:defRPr/>
            </a:pPr>
            <a:r>
              <a:rPr lang="en-GB" sz="2000" dirty="0">
                <a:solidFill>
                  <a:schemeClr val="tx1"/>
                </a:solidFill>
                <a:ea typeface="+mn-lt"/>
                <a:cs typeface="+mn-lt"/>
                <a:hlinkClick r:id="rId3">
                  <a:extLst>
                    <a:ext uri="{A12FA001-AC4F-418D-AE19-62706E023703}">
                      <ahyp:hlinkClr xmlns:ahyp="http://schemas.microsoft.com/office/drawing/2018/hyperlinkcolor" val="tx"/>
                    </a:ext>
                  </a:extLst>
                </a:hlinkClick>
              </a:rPr>
              <a:t>https://www.southwark.gov.uk/schools-and-education/school-admissions/secondary-admissions</a:t>
            </a:r>
            <a:r>
              <a:rPr lang="en-GB" sz="2000" dirty="0">
                <a:solidFill>
                  <a:schemeClr val="tx1"/>
                </a:solidFill>
                <a:ea typeface="+mn-lt"/>
                <a:cs typeface="+mn-lt"/>
              </a:rPr>
              <a:t> </a:t>
            </a:r>
            <a:endParaRPr lang="en-GB">
              <a:solidFill>
                <a:schemeClr val="tx1"/>
              </a:solidFill>
              <a:ea typeface="+mn-lt"/>
              <a:cs typeface="+mn-lt"/>
            </a:endParaRPr>
          </a:p>
        </p:txBody>
      </p:sp>
      <p:pic>
        <p:nvPicPr>
          <p:cNvPr id="2" name="Picture 1">
            <a:extLst>
              <a:ext uri="{FF2B5EF4-FFF2-40B4-BE49-F238E27FC236}">
                <a16:creationId xmlns:a16="http://schemas.microsoft.com/office/drawing/2014/main" id="{8AC38BDA-348F-5A58-EAFC-201ED2CC36A3}"/>
              </a:ext>
            </a:extLst>
          </p:cNvPr>
          <p:cNvPicPr>
            <a:picLocks noChangeAspect="1"/>
          </p:cNvPicPr>
          <p:nvPr/>
        </p:nvPicPr>
        <p:blipFill>
          <a:blip r:embed="rId4"/>
          <a:stretch>
            <a:fillRect/>
          </a:stretch>
        </p:blipFill>
        <p:spPr>
          <a:xfrm>
            <a:off x="267633" y="4358522"/>
            <a:ext cx="4460941" cy="1534606"/>
          </a:xfrm>
          <a:prstGeom prst="rect">
            <a:avLst/>
          </a:prstGeom>
        </p:spPr>
      </p:pic>
      <p:pic>
        <p:nvPicPr>
          <p:cNvPr id="3" name="Picture 2">
            <a:extLst>
              <a:ext uri="{FF2B5EF4-FFF2-40B4-BE49-F238E27FC236}">
                <a16:creationId xmlns:a16="http://schemas.microsoft.com/office/drawing/2014/main" id="{29BD1CDC-4CEA-2B81-5CD9-B6196EE62CD2}"/>
              </a:ext>
            </a:extLst>
          </p:cNvPr>
          <p:cNvPicPr>
            <a:picLocks noChangeAspect="1"/>
          </p:cNvPicPr>
          <p:nvPr/>
        </p:nvPicPr>
        <p:blipFill>
          <a:blip r:embed="rId5"/>
          <a:stretch>
            <a:fillRect/>
          </a:stretch>
        </p:blipFill>
        <p:spPr>
          <a:xfrm>
            <a:off x="4936012" y="4356264"/>
            <a:ext cx="3977523" cy="179050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CAD48894-1F40-61ED-7824-2E82F1BD8351}"/>
              </a:ext>
            </a:extLst>
          </p:cNvPr>
          <p:cNvSpPr>
            <a:spLocks noGrp="1" noChangeArrowheads="1"/>
          </p:cNvSpPr>
          <p:nvPr>
            <p:ph type="title"/>
          </p:nvPr>
        </p:nvSpPr>
        <p:spPr>
          <a:xfrm>
            <a:off x="250825" y="3175"/>
            <a:ext cx="8642350" cy="1143000"/>
          </a:xfrm>
        </p:spPr>
        <p:txBody>
          <a:bodyPr/>
          <a:lstStyle/>
          <a:p>
            <a:r>
              <a:rPr lang="en-GB" altLang="en-US" sz="3000"/>
              <a:t>Links are easy to find on the LA website</a:t>
            </a:r>
          </a:p>
        </p:txBody>
      </p:sp>
      <p:pic>
        <p:nvPicPr>
          <p:cNvPr id="23555" name="Picture 10">
            <a:extLst>
              <a:ext uri="{FF2B5EF4-FFF2-40B4-BE49-F238E27FC236}">
                <a16:creationId xmlns:a16="http://schemas.microsoft.com/office/drawing/2014/main" id="{0E9EBF3D-D4B7-0883-4E18-04324B9180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3" y="2344738"/>
            <a:ext cx="4757737" cy="415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a:extLst>
              <a:ext uri="{FF2B5EF4-FFF2-40B4-BE49-F238E27FC236}">
                <a16:creationId xmlns:a16="http://schemas.microsoft.com/office/drawing/2014/main" id="{4F5F85F0-CEEB-2094-6A82-AC8B481BC41C}"/>
              </a:ext>
            </a:extLst>
          </p:cNvPr>
          <p:cNvCxnSpPr/>
          <p:nvPr/>
        </p:nvCxnSpPr>
        <p:spPr>
          <a:xfrm flipH="1">
            <a:off x="301625" y="1714500"/>
            <a:ext cx="215900" cy="93503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3557" name="TextBox 13">
            <a:extLst>
              <a:ext uri="{FF2B5EF4-FFF2-40B4-BE49-F238E27FC236}">
                <a16:creationId xmlns:a16="http://schemas.microsoft.com/office/drawing/2014/main" id="{C5E7166D-DE07-8FC1-57F2-848BD770C063}"/>
              </a:ext>
            </a:extLst>
          </p:cNvPr>
          <p:cNvSpPr txBox="1">
            <a:spLocks noChangeArrowheads="1"/>
          </p:cNvSpPr>
          <p:nvPr/>
        </p:nvSpPr>
        <p:spPr bwMode="auto">
          <a:xfrm>
            <a:off x="0" y="1128713"/>
            <a:ext cx="55451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en-US" sz="1800"/>
              <a:t>This tab takes you to a list of all Lewisham schools and provides open day information</a:t>
            </a:r>
          </a:p>
        </p:txBody>
      </p:sp>
      <p:pic>
        <p:nvPicPr>
          <p:cNvPr id="23558" name="Picture 15">
            <a:extLst>
              <a:ext uri="{FF2B5EF4-FFF2-40B4-BE49-F238E27FC236}">
                <a16:creationId xmlns:a16="http://schemas.microsoft.com/office/drawing/2014/main" id="{BE113D9B-6239-2CA5-2F3B-888AA25039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950" y="2344738"/>
            <a:ext cx="4175125" cy="425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Box 17">
            <a:extLst>
              <a:ext uri="{FF2B5EF4-FFF2-40B4-BE49-F238E27FC236}">
                <a16:creationId xmlns:a16="http://schemas.microsoft.com/office/drawing/2014/main" id="{F1E8865D-102C-74E4-793D-E35CB107BCA3}"/>
              </a:ext>
            </a:extLst>
          </p:cNvPr>
          <p:cNvSpPr txBox="1">
            <a:spLocks noChangeArrowheads="1"/>
          </p:cNvSpPr>
          <p:nvPr/>
        </p:nvSpPr>
        <p:spPr bwMode="auto">
          <a:xfrm>
            <a:off x="6196013" y="1114425"/>
            <a:ext cx="29368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en-US" sz="1800"/>
              <a:t>This tab takes you to a list of all Southwark schools and provides open day information</a:t>
            </a:r>
          </a:p>
        </p:txBody>
      </p:sp>
      <p:cxnSp>
        <p:nvCxnSpPr>
          <p:cNvPr id="20" name="Straight Arrow Connector 19">
            <a:extLst>
              <a:ext uri="{FF2B5EF4-FFF2-40B4-BE49-F238E27FC236}">
                <a16:creationId xmlns:a16="http://schemas.microsoft.com/office/drawing/2014/main" id="{0CD23511-77B2-3A1D-F722-7F32609860CF}"/>
              </a:ext>
            </a:extLst>
          </p:cNvPr>
          <p:cNvCxnSpPr/>
          <p:nvPr/>
        </p:nvCxnSpPr>
        <p:spPr>
          <a:xfrm>
            <a:off x="8532813" y="2182813"/>
            <a:ext cx="142875" cy="21828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91FB781-9659-E5BB-CD92-A242CA271EC8}"/>
              </a:ext>
            </a:extLst>
          </p:cNvPr>
          <p:cNvSpPr>
            <a:spLocks noGrp="1" noChangeArrowheads="1"/>
          </p:cNvSpPr>
          <p:nvPr>
            <p:ph type="title"/>
          </p:nvPr>
        </p:nvSpPr>
        <p:spPr>
          <a:xfrm>
            <a:off x="457200" y="274638"/>
            <a:ext cx="8229600" cy="700087"/>
          </a:xfrm>
        </p:spPr>
        <p:txBody>
          <a:bodyPr rtlCol="0">
            <a:normAutofit fontScale="90000"/>
          </a:bodyPr>
          <a:lstStyle/>
          <a:p>
            <a:pPr fontAlgn="auto">
              <a:spcAft>
                <a:spcPts val="0"/>
              </a:spcAft>
              <a:defRPr/>
            </a:pPr>
            <a:r>
              <a:rPr lang="en-GB" altLang="en-US" dirty="0"/>
              <a:t>There is lots of additional info in the Southwark brochure do have a read</a:t>
            </a:r>
          </a:p>
        </p:txBody>
      </p:sp>
      <p:pic>
        <p:nvPicPr>
          <p:cNvPr id="3" name="Picture 2">
            <a:extLst>
              <a:ext uri="{FF2B5EF4-FFF2-40B4-BE49-F238E27FC236}">
                <a16:creationId xmlns:a16="http://schemas.microsoft.com/office/drawing/2014/main" id="{33631DD1-0327-112E-052B-6A4A865CE75C}"/>
              </a:ext>
            </a:extLst>
          </p:cNvPr>
          <p:cNvPicPr>
            <a:picLocks noChangeAspect="1"/>
          </p:cNvPicPr>
          <p:nvPr/>
        </p:nvPicPr>
        <p:blipFill>
          <a:blip r:embed="rId2"/>
          <a:stretch>
            <a:fillRect/>
          </a:stretch>
        </p:blipFill>
        <p:spPr>
          <a:xfrm>
            <a:off x="1359031" y="2122935"/>
            <a:ext cx="6669464" cy="460747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8C1A9D45-C2C0-B273-BE65-1BB1BA29BD19}"/>
              </a:ext>
            </a:extLst>
          </p:cNvPr>
          <p:cNvSpPr>
            <a:spLocks noGrp="1" noChangeArrowheads="1"/>
          </p:cNvSpPr>
          <p:nvPr>
            <p:ph type="title"/>
          </p:nvPr>
        </p:nvSpPr>
        <p:spPr>
          <a:xfrm>
            <a:off x="460375" y="111125"/>
            <a:ext cx="8229600" cy="836613"/>
          </a:xfrm>
        </p:spPr>
        <p:txBody>
          <a:bodyPr/>
          <a:lstStyle/>
          <a:p>
            <a:r>
              <a:rPr lang="en-GB" altLang="en-US"/>
              <a:t>Key Dates to Remember</a:t>
            </a:r>
          </a:p>
        </p:txBody>
      </p:sp>
      <p:sp>
        <p:nvSpPr>
          <p:cNvPr id="27651" name="Content Placeholder 2">
            <a:extLst>
              <a:ext uri="{FF2B5EF4-FFF2-40B4-BE49-F238E27FC236}">
                <a16:creationId xmlns:a16="http://schemas.microsoft.com/office/drawing/2014/main" id="{BBC5EB1E-B1B5-9A09-15CB-DF40F3F7CD02}"/>
              </a:ext>
            </a:extLst>
          </p:cNvPr>
          <p:cNvSpPr>
            <a:spLocks noGrp="1" noChangeArrowheads="1"/>
          </p:cNvSpPr>
          <p:nvPr>
            <p:ph idx="1"/>
          </p:nvPr>
        </p:nvSpPr>
        <p:spPr>
          <a:xfrm>
            <a:off x="307975" y="1196975"/>
            <a:ext cx="8229600" cy="5091113"/>
          </a:xfrm>
        </p:spPr>
        <p:txBody>
          <a:bodyPr vert="horz" lIns="91440" tIns="45720" rIns="91440" bIns="45720" rtlCol="0" anchor="t">
            <a:normAutofit/>
          </a:bodyPr>
          <a:lstStyle/>
          <a:p>
            <a:pPr marL="342900" indent="-342900"/>
            <a:r>
              <a:rPr lang="en-GB" altLang="en-US" sz="4000" dirty="0"/>
              <a:t>You can apply online from </a:t>
            </a:r>
            <a:r>
              <a:rPr lang="en-GB" altLang="en-US" sz="4000" b="1" dirty="0"/>
              <a:t>1</a:t>
            </a:r>
            <a:r>
              <a:rPr lang="en-GB" altLang="en-US" sz="4000" b="1" baseline="30000" dirty="0"/>
              <a:t>st</a:t>
            </a:r>
            <a:r>
              <a:rPr lang="en-GB" altLang="en-US" sz="4000" b="1" dirty="0"/>
              <a:t> September 2026</a:t>
            </a:r>
            <a:endParaRPr lang="en-US"/>
          </a:p>
          <a:p>
            <a:pPr marL="342900" indent="-342900">
              <a:buClr>
                <a:srgbClr val="8AD0D6"/>
              </a:buClr>
            </a:pPr>
            <a:r>
              <a:rPr lang="en-GB" sz="4000" b="1" dirty="0">
                <a:ea typeface="+mj-lt"/>
                <a:cs typeface="+mj-lt"/>
              </a:rPr>
              <a:t>Closing Date: </a:t>
            </a:r>
            <a:r>
              <a:rPr lang="en-GB" sz="4000" dirty="0">
                <a:ea typeface="+mj-lt"/>
                <a:cs typeface="+mj-lt"/>
              </a:rPr>
              <a:t>Saturday 31 October 2026, 11.59pm</a:t>
            </a:r>
            <a:endParaRPr lang="en-GB" dirty="0"/>
          </a:p>
          <a:p>
            <a:pPr marL="342900" indent="-342900"/>
            <a:r>
              <a:rPr lang="en-GB" altLang="en-US" sz="4000" b="1" dirty="0"/>
              <a:t>Aim to have completed your application by Friday 30</a:t>
            </a:r>
            <a:r>
              <a:rPr lang="en-GB" altLang="en-US" sz="4000" b="1" baseline="30000" dirty="0"/>
              <a:t>th</a:t>
            </a:r>
            <a:r>
              <a:rPr lang="en-GB" altLang="en-US" sz="4000" b="1" dirty="0"/>
              <a:t> October 2026</a:t>
            </a:r>
          </a:p>
        </p:txBody>
      </p:sp>
      <p:sp>
        <p:nvSpPr>
          <p:cNvPr id="27652" name="AutoShape 2" descr="Image result for calendar october 2018">
            <a:extLst>
              <a:ext uri="{FF2B5EF4-FFF2-40B4-BE49-F238E27FC236}">
                <a16:creationId xmlns:a16="http://schemas.microsoft.com/office/drawing/2014/main" id="{D5E6E18F-DD3D-215B-F919-AD50129DCB7D}"/>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endParaRPr lang="en-GB" altLang="en-US"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0B521F9D-A2F7-BB4D-3AA0-57512C7C6E87}"/>
              </a:ext>
            </a:extLst>
          </p:cNvPr>
          <p:cNvSpPr>
            <a:spLocks noGrp="1" noChangeArrowheads="1"/>
          </p:cNvSpPr>
          <p:nvPr>
            <p:ph type="title"/>
          </p:nvPr>
        </p:nvSpPr>
        <p:spPr>
          <a:xfrm>
            <a:off x="182563" y="463550"/>
            <a:ext cx="7735887" cy="1400175"/>
          </a:xfrm>
        </p:spPr>
        <p:txBody>
          <a:bodyPr/>
          <a:lstStyle/>
          <a:p>
            <a:r>
              <a:rPr lang="en-GB" altLang="en-US"/>
              <a:t>Confirmation of school offer</a:t>
            </a:r>
          </a:p>
        </p:txBody>
      </p:sp>
      <p:sp>
        <p:nvSpPr>
          <p:cNvPr id="3" name="Content Placeholder 2">
            <a:extLst>
              <a:ext uri="{FF2B5EF4-FFF2-40B4-BE49-F238E27FC236}">
                <a16:creationId xmlns:a16="http://schemas.microsoft.com/office/drawing/2014/main" id="{BC4BB010-945D-75AA-7943-32A74A922953}"/>
              </a:ext>
            </a:extLst>
          </p:cNvPr>
          <p:cNvSpPr>
            <a:spLocks noGrp="1" noChangeArrowheads="1"/>
          </p:cNvSpPr>
          <p:nvPr>
            <p:ph idx="1"/>
          </p:nvPr>
        </p:nvSpPr>
        <p:spPr>
          <a:xfrm>
            <a:off x="827088" y="2052638"/>
            <a:ext cx="7815262" cy="4195762"/>
          </a:xfrm>
        </p:spPr>
        <p:txBody>
          <a:bodyPr vert="horz" lIns="91440" tIns="45720" rIns="91440" bIns="45720" rtlCol="0" anchor="t">
            <a:normAutofit/>
          </a:bodyPr>
          <a:lstStyle/>
          <a:p>
            <a:pPr marL="342900" indent="-342900" fontAlgn="auto">
              <a:spcAft>
                <a:spcPts val="0"/>
              </a:spcAft>
              <a:buClr>
                <a:schemeClr val="accent1">
                  <a:lumMod val="60000"/>
                  <a:lumOff val="40000"/>
                </a:schemeClr>
              </a:buClr>
              <a:buFont typeface="Wingdings 3" charset="2"/>
              <a:buChar char=""/>
              <a:defRPr/>
            </a:pPr>
            <a:r>
              <a:rPr lang="en-GB" altLang="en-US" sz="2600" dirty="0">
                <a:solidFill>
                  <a:srgbClr val="FFC000"/>
                </a:solidFill>
              </a:rPr>
              <a:t>Applicants who apply on time will receive </a:t>
            </a:r>
            <a:r>
              <a:rPr lang="en-GB" altLang="en-US" sz="2600" dirty="0">
                <a:solidFill>
                  <a:schemeClr val="tx1">
                    <a:lumMod val="75000"/>
                    <a:lumOff val="25000"/>
                  </a:schemeClr>
                </a:solidFill>
              </a:rPr>
              <a:t>their child’s offer of a school place by email </a:t>
            </a:r>
            <a:r>
              <a:rPr lang="en-GB" altLang="en-US" sz="2600" dirty="0">
                <a:solidFill>
                  <a:srgbClr val="FFC000"/>
                </a:solidFill>
              </a:rPr>
              <a:t>on</a:t>
            </a:r>
            <a:r>
              <a:rPr lang="en-GB" altLang="en-US" sz="2600" dirty="0">
                <a:solidFill>
                  <a:srgbClr val="FF0000"/>
                </a:solidFill>
              </a:rPr>
              <a:t> </a:t>
            </a:r>
            <a:r>
              <a:rPr lang="en-GB" altLang="en-US" sz="2600" dirty="0">
                <a:solidFill>
                  <a:srgbClr val="FFC000"/>
                </a:solidFill>
              </a:rPr>
              <a:t>Monday, 1st March 2027 </a:t>
            </a:r>
            <a:r>
              <a:rPr lang="en-GB" altLang="en-US" sz="2600" dirty="0">
                <a:solidFill>
                  <a:schemeClr val="tx1">
                    <a:lumMod val="75000"/>
                    <a:lumOff val="25000"/>
                  </a:schemeClr>
                </a:solidFill>
              </a:rPr>
              <a:t>after 5pm. This email will also include information on what to do next.</a:t>
            </a:r>
            <a:endParaRPr lang="en-US">
              <a:solidFill>
                <a:schemeClr val="tx1">
                  <a:lumMod val="75000"/>
                  <a:lumOff val="25000"/>
                </a:schemeClr>
              </a:solidFill>
            </a:endParaRPr>
          </a:p>
          <a:p>
            <a:pPr fontAlgn="auto">
              <a:spcAft>
                <a:spcPts val="0"/>
              </a:spcAft>
              <a:buClr>
                <a:schemeClr val="accent1">
                  <a:lumMod val="60000"/>
                  <a:lumOff val="40000"/>
                </a:schemeClr>
              </a:buClr>
              <a:buFont typeface="Wingdings 3" charset="2"/>
              <a:buChar char=""/>
              <a:defRPr/>
            </a:pPr>
            <a:endParaRPr lang="en-GB" altLang="en-US" sz="2600" dirty="0">
              <a:solidFill>
                <a:schemeClr val="tx1">
                  <a:lumMod val="75000"/>
                  <a:lumOff val="25000"/>
                </a:schemeClr>
              </a:solidFill>
            </a:endParaRPr>
          </a:p>
          <a:p>
            <a:pPr fontAlgn="auto">
              <a:spcAft>
                <a:spcPts val="0"/>
              </a:spcAft>
              <a:buClr>
                <a:schemeClr val="accent1">
                  <a:lumMod val="60000"/>
                  <a:lumOff val="40000"/>
                </a:schemeClr>
              </a:buClr>
              <a:buFont typeface="Wingdings 3" charset="2"/>
              <a:buChar char=""/>
              <a:defRPr/>
            </a:pPr>
            <a:r>
              <a:rPr lang="en-GB" altLang="en-US" sz="2600" dirty="0">
                <a:solidFill>
                  <a:schemeClr val="tx1">
                    <a:lumMod val="75000"/>
                    <a:lumOff val="25000"/>
                  </a:schemeClr>
                </a:solidFill>
              </a:rPr>
              <a:t>Applicants can also view the outcome of their application during the evening at </a:t>
            </a:r>
            <a:r>
              <a:rPr lang="en-GB" altLang="en-US" sz="2600" dirty="0">
                <a:solidFill>
                  <a:srgbClr val="FFC000"/>
                </a:solidFill>
                <a:hlinkClick r:id="rId2"/>
              </a:rPr>
              <a:t>www.eadmissions.org.uk</a:t>
            </a:r>
            <a:r>
              <a:rPr lang="en-GB" altLang="en-US" sz="2600" dirty="0">
                <a:solidFill>
                  <a:srgbClr val="FFC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BA804FC-A257-5E68-827D-382E39BD257D}"/>
              </a:ext>
            </a:extLst>
          </p:cNvPr>
          <p:cNvSpPr>
            <a:spLocks noGrp="1" noChangeArrowheads="1"/>
          </p:cNvSpPr>
          <p:nvPr>
            <p:ph type="title"/>
          </p:nvPr>
        </p:nvSpPr>
        <p:spPr>
          <a:xfrm>
            <a:off x="457200" y="0"/>
            <a:ext cx="8229600" cy="1143000"/>
          </a:xfrm>
        </p:spPr>
        <p:txBody>
          <a:bodyPr/>
          <a:lstStyle/>
          <a:p>
            <a:r>
              <a:rPr lang="en-GB" altLang="en-US"/>
              <a:t>Rejecting an offer</a:t>
            </a:r>
          </a:p>
        </p:txBody>
      </p:sp>
      <p:sp>
        <p:nvSpPr>
          <p:cNvPr id="29699" name="Content Placeholder 2">
            <a:extLst>
              <a:ext uri="{FF2B5EF4-FFF2-40B4-BE49-F238E27FC236}">
                <a16:creationId xmlns:a16="http://schemas.microsoft.com/office/drawing/2014/main" id="{1DE0963A-4C3B-DA1E-0FAF-CD0159F4F77F}"/>
              </a:ext>
            </a:extLst>
          </p:cNvPr>
          <p:cNvSpPr>
            <a:spLocks noGrp="1" noChangeArrowheads="1"/>
          </p:cNvSpPr>
          <p:nvPr>
            <p:ph idx="1"/>
          </p:nvPr>
        </p:nvSpPr>
        <p:spPr>
          <a:xfrm>
            <a:off x="179388" y="981075"/>
            <a:ext cx="8713787" cy="5257800"/>
          </a:xfrm>
        </p:spPr>
        <p:txBody>
          <a:bodyPr vert="horz" lIns="91440" tIns="45720" rIns="91440" bIns="45720" rtlCol="0" anchor="t">
            <a:normAutofit fontScale="92500" lnSpcReduction="20000"/>
          </a:bodyPr>
          <a:lstStyle/>
          <a:p>
            <a:pPr marL="342900" indent="-342900"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Rejection:  </a:t>
            </a:r>
            <a:r>
              <a:rPr lang="en-GB" altLang="en-US" b="1" dirty="0">
                <a:solidFill>
                  <a:srgbClr val="FFC000"/>
                </a:solidFill>
              </a:rPr>
              <a:t>Monday, 15</a:t>
            </a:r>
            <a:r>
              <a:rPr lang="en-GB" altLang="en-US" b="1" baseline="30000" dirty="0">
                <a:solidFill>
                  <a:srgbClr val="FFC000"/>
                </a:solidFill>
              </a:rPr>
              <a:t>th</a:t>
            </a:r>
            <a:r>
              <a:rPr lang="en-GB" altLang="en-US" b="1" dirty="0">
                <a:solidFill>
                  <a:srgbClr val="FFC000"/>
                </a:solidFill>
              </a:rPr>
              <a:t> March 2027 </a:t>
            </a:r>
            <a:r>
              <a:rPr lang="en-GB" altLang="en-US" dirty="0">
                <a:solidFill>
                  <a:schemeClr val="tx1">
                    <a:lumMod val="75000"/>
                    <a:lumOff val="25000"/>
                  </a:schemeClr>
                </a:solidFill>
              </a:rPr>
              <a:t>rejection of offers must be returned by this date or they will automatically be accepted.</a:t>
            </a:r>
            <a:endParaRPr lang="en-US">
              <a:solidFill>
                <a:schemeClr val="tx1">
                  <a:lumMod val="75000"/>
                  <a:lumOff val="25000"/>
                </a:schemeClr>
              </a:solidFill>
            </a:endParaRP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Should you wish to reject the offer of a school place allocated to your child, you must notify the school admissions team by email at </a:t>
            </a:r>
            <a:r>
              <a:rPr lang="en-GB" altLang="en-US" b="1" dirty="0">
                <a:solidFill>
                  <a:schemeClr val="tx1">
                    <a:lumMod val="75000"/>
                    <a:lumOff val="25000"/>
                  </a:schemeClr>
                </a:solidFill>
              </a:rPr>
              <a:t>schools.admissions@southwark.gov.uk </a:t>
            </a:r>
            <a:r>
              <a:rPr lang="en-GB" altLang="en-US" dirty="0">
                <a:solidFill>
                  <a:schemeClr val="tx1">
                    <a:lumMod val="75000"/>
                    <a:lumOff val="25000"/>
                  </a:schemeClr>
                </a:solidFill>
              </a:rPr>
              <a:t>and include your unique application reference.</a:t>
            </a:r>
          </a:p>
          <a:p>
            <a:pPr fontAlgn="auto">
              <a:spcAft>
                <a:spcPts val="0"/>
              </a:spcAft>
              <a:buClr>
                <a:schemeClr val="accent1">
                  <a:lumMod val="60000"/>
                  <a:lumOff val="40000"/>
                </a:schemeClr>
              </a:buClr>
              <a:buFont typeface="Wingdings 3" charset="2"/>
              <a:buChar char=""/>
              <a:defRPr/>
            </a:pPr>
            <a:endParaRPr lang="en-GB" altLang="en-US">
              <a:solidFill>
                <a:schemeClr val="tx1">
                  <a:lumMod val="75000"/>
                  <a:lumOff val="25000"/>
                </a:schemeClr>
              </a:solidFill>
            </a:endParaRPr>
          </a:p>
          <a:p>
            <a:pPr marL="342900" indent="-342900" fontAlgn="auto">
              <a:spcAft>
                <a:spcPts val="0"/>
              </a:spcAft>
              <a:buClr>
                <a:schemeClr val="accent1">
                  <a:lumMod val="60000"/>
                  <a:lumOff val="40000"/>
                </a:schemeClr>
              </a:buClr>
              <a:buFont typeface="Wingdings 3" charset="2"/>
              <a:buChar char=""/>
              <a:defRPr/>
            </a:pPr>
            <a:r>
              <a:rPr lang="en-GB" altLang="en-US" b="1" dirty="0">
                <a:solidFill>
                  <a:schemeClr val="tx1">
                    <a:lumMod val="75000"/>
                    <a:lumOff val="25000"/>
                  </a:schemeClr>
                </a:solidFill>
              </a:rPr>
              <a:t>Waiting list </a:t>
            </a:r>
            <a:r>
              <a:rPr lang="en-GB" altLang="en-US" dirty="0">
                <a:solidFill>
                  <a:schemeClr val="tx1">
                    <a:lumMod val="75000"/>
                    <a:lumOff val="25000"/>
                  </a:schemeClr>
                </a:solidFill>
              </a:rPr>
              <a:t>that remain open until the </a:t>
            </a:r>
            <a:r>
              <a:rPr lang="en-GB" altLang="en-US" b="1" dirty="0">
                <a:solidFill>
                  <a:srgbClr val="FFC000"/>
                </a:solidFill>
              </a:rPr>
              <a:t>10</a:t>
            </a:r>
            <a:r>
              <a:rPr lang="en-GB" altLang="en-US" b="1" baseline="30000" dirty="0">
                <a:solidFill>
                  <a:srgbClr val="FFC000"/>
                </a:solidFill>
              </a:rPr>
              <a:t>th</a:t>
            </a:r>
            <a:r>
              <a:rPr lang="en-GB" altLang="en-US" b="1" dirty="0">
                <a:solidFill>
                  <a:srgbClr val="FFC000"/>
                </a:solidFill>
              </a:rPr>
              <a:t> July 2027</a:t>
            </a:r>
            <a:r>
              <a:rPr lang="en-GB" altLang="en-US" dirty="0">
                <a:solidFill>
                  <a:schemeClr val="tx1">
                    <a:lumMod val="75000"/>
                    <a:lumOff val="25000"/>
                  </a:schemeClr>
                </a:solidFill>
              </a:rPr>
              <a:t>.  If offered a place on a waiting list you have 5 days to accept the offer.</a:t>
            </a:r>
          </a:p>
          <a:p>
            <a:pPr fontAlgn="auto">
              <a:spcAft>
                <a:spcPts val="0"/>
              </a:spcAft>
              <a:buClr>
                <a:schemeClr val="accent1">
                  <a:lumMod val="60000"/>
                  <a:lumOff val="40000"/>
                </a:schemeClr>
              </a:buClr>
              <a:buFont typeface="Wingdings 3" charset="2"/>
              <a:buChar char=""/>
              <a:defRPr/>
            </a:pPr>
            <a:endParaRPr lang="en-GB" altLang="en-US">
              <a:solidFill>
                <a:schemeClr val="tx1">
                  <a:lumMod val="75000"/>
                  <a:lumOff val="25000"/>
                </a:schemeClr>
              </a:solidFill>
            </a:endParaRPr>
          </a:p>
          <a:p>
            <a:pPr fontAlgn="auto">
              <a:spcAft>
                <a:spcPts val="0"/>
              </a:spcAft>
              <a:buClr>
                <a:schemeClr val="accent1">
                  <a:lumMod val="60000"/>
                  <a:lumOff val="40000"/>
                </a:schemeClr>
              </a:buClr>
              <a:buFont typeface="Wingdings 3" charset="2"/>
              <a:buChar char=""/>
              <a:defRPr/>
            </a:pPr>
            <a:r>
              <a:rPr lang="en-GB" altLang="en-US" b="1" dirty="0">
                <a:solidFill>
                  <a:schemeClr val="tx1">
                    <a:lumMod val="75000"/>
                    <a:lumOff val="25000"/>
                  </a:schemeClr>
                </a:solidFill>
              </a:rPr>
              <a:t>Appeals</a:t>
            </a:r>
            <a:r>
              <a:rPr lang="en-GB" altLang="en-US" dirty="0">
                <a:solidFill>
                  <a:schemeClr val="tx1">
                    <a:lumMod val="75000"/>
                    <a:lumOff val="25000"/>
                  </a:schemeClr>
                </a:solidFill>
              </a:rPr>
              <a:t>:  Check dates of appeal hearings with individual schools. For further information about the appeals process contact Southwark Council’s school admissions team on 020 7525 5337 or by obtaining a copy of the School Admissions Appeals Code from the Department for Education (DfE), contact details on page 48 of the brochure.</a:t>
            </a:r>
          </a:p>
          <a:p>
            <a:pPr fontAlgn="auto">
              <a:spcAft>
                <a:spcPts val="0"/>
              </a:spcAft>
              <a:buClr>
                <a:schemeClr val="accent1">
                  <a:lumMod val="60000"/>
                  <a:lumOff val="40000"/>
                </a:schemeClr>
              </a:buClr>
              <a:buFont typeface="Wingdings 3" charset="2"/>
              <a:buChar char=""/>
              <a:defRPr/>
            </a:pPr>
            <a:endParaRPr lang="en-GB" altLang="en-US">
              <a:solidFill>
                <a:schemeClr val="tx1">
                  <a:lumMod val="75000"/>
                  <a:lumOff val="25000"/>
                </a:schemeClr>
              </a:solidFill>
            </a:endParaRPr>
          </a:p>
          <a:p>
            <a:pPr fontAlgn="auto">
              <a:spcAft>
                <a:spcPts val="0"/>
              </a:spcAft>
              <a:buClr>
                <a:schemeClr val="accent1">
                  <a:lumMod val="60000"/>
                  <a:lumOff val="40000"/>
                </a:schemeClr>
              </a:buClr>
              <a:buFont typeface="Wingdings 3" charset="2"/>
              <a:buChar char=""/>
              <a:defRPr/>
            </a:pPr>
            <a:r>
              <a:rPr lang="en-GB" altLang="en-US" dirty="0">
                <a:solidFill>
                  <a:schemeClr val="tx1">
                    <a:lumMod val="75000"/>
                    <a:lumOff val="25000"/>
                  </a:schemeClr>
                </a:solidFill>
              </a:rPr>
              <a:t>If you miss these dates, your chances of being offered a place at a preferred school will be reduced.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81C8EC3F-4175-32B5-679B-8FF5795F9B35}"/>
              </a:ext>
            </a:extLst>
          </p:cNvPr>
          <p:cNvSpPr>
            <a:spLocks noGrp="1" noChangeArrowheads="1"/>
          </p:cNvSpPr>
          <p:nvPr>
            <p:ph type="title"/>
          </p:nvPr>
        </p:nvSpPr>
        <p:spPr>
          <a:xfrm>
            <a:off x="415925" y="188913"/>
            <a:ext cx="8229600" cy="1143000"/>
          </a:xfrm>
        </p:spPr>
        <p:txBody>
          <a:bodyPr/>
          <a:lstStyle/>
          <a:p>
            <a:r>
              <a:rPr lang="en-GB" altLang="en-US"/>
              <a:t>How to apply</a:t>
            </a:r>
          </a:p>
        </p:txBody>
      </p:sp>
      <p:sp>
        <p:nvSpPr>
          <p:cNvPr id="3" name="Content Placeholder 2">
            <a:extLst>
              <a:ext uri="{FF2B5EF4-FFF2-40B4-BE49-F238E27FC236}">
                <a16:creationId xmlns:a16="http://schemas.microsoft.com/office/drawing/2014/main" id="{55C8A931-8B80-41C5-AAF7-D1AA20D4FCF7}"/>
              </a:ext>
            </a:extLst>
          </p:cNvPr>
          <p:cNvSpPr>
            <a:spLocks noGrp="1"/>
          </p:cNvSpPr>
          <p:nvPr>
            <p:ph idx="1"/>
          </p:nvPr>
        </p:nvSpPr>
        <p:spPr>
          <a:xfrm>
            <a:off x="419100" y="1131888"/>
            <a:ext cx="8229600" cy="4525962"/>
          </a:xfrm>
        </p:spPr>
        <p:txBody>
          <a:bodyPr vert="horz" lIns="91440" tIns="45720" rIns="91440" bIns="45720" rtlCol="0" anchor="t">
            <a:normAutofit/>
          </a:bodyPr>
          <a:lstStyle/>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If you are a </a:t>
            </a:r>
            <a:r>
              <a:rPr lang="en-GB" b="1" dirty="0">
                <a:solidFill>
                  <a:schemeClr val="tx1">
                    <a:lumMod val="75000"/>
                    <a:lumOff val="25000"/>
                  </a:schemeClr>
                </a:solidFill>
              </a:rPr>
              <a:t>Southwark resident up </a:t>
            </a:r>
            <a:r>
              <a:rPr lang="en-GB" dirty="0">
                <a:solidFill>
                  <a:schemeClr val="tx1">
                    <a:lumMod val="75000"/>
                    <a:lumOff val="25000"/>
                  </a:schemeClr>
                </a:solidFill>
              </a:rPr>
              <a:t>through </a:t>
            </a:r>
          </a:p>
          <a:p>
            <a:pPr marL="0" indent="0">
              <a:buNone/>
              <a:defRPr/>
            </a:pPr>
            <a:r>
              <a:rPr lang="en-GB" dirty="0">
                <a:solidFill>
                  <a:srgbClr val="FFC000"/>
                </a:solidFill>
                <a:ea typeface="+mj-lt"/>
                <a:cs typeface="+mj-lt"/>
                <a:hlinkClick r:id="rId2"/>
              </a:rPr>
              <a:t>https://www.southwark.gov.uk/schools-and-education/school-admissions</a:t>
            </a:r>
            <a:r>
              <a:rPr lang="en-GB" dirty="0">
                <a:solidFill>
                  <a:srgbClr val="FFC000"/>
                </a:solidFill>
                <a:ea typeface="+mj-lt"/>
                <a:cs typeface="+mj-lt"/>
              </a:rPr>
              <a:t> </a:t>
            </a:r>
            <a:endParaRPr lang="en-GB">
              <a:ea typeface="+mj-lt"/>
              <a:cs typeface="+mj-lt"/>
            </a:endParaRPr>
          </a:p>
          <a:p>
            <a:pPr marL="0" indent="0" defTabSz="457207" fontAlgn="auto">
              <a:spcAft>
                <a:spcPts val="0"/>
              </a:spcAft>
              <a:buClr>
                <a:schemeClr val="bg2">
                  <a:lumMod val="40000"/>
                  <a:lumOff val="60000"/>
                </a:schemeClr>
              </a:buClr>
              <a:buFont typeface="Wingdings 3" charset="2"/>
              <a:buNone/>
              <a:defRPr/>
            </a:pPr>
            <a:r>
              <a:rPr lang="en-GB" b="1" dirty="0">
                <a:solidFill>
                  <a:schemeClr val="tx1">
                    <a:lumMod val="75000"/>
                    <a:lumOff val="25000"/>
                  </a:schemeClr>
                </a:solidFill>
              </a:rPr>
              <a:t>Lewisham resident:</a:t>
            </a:r>
          </a:p>
          <a:p>
            <a:pPr marL="0" indent="0">
              <a:buNone/>
              <a:defRPr/>
            </a:pPr>
            <a:r>
              <a:rPr lang="en-GB" dirty="0">
                <a:solidFill>
                  <a:srgbClr val="FFC000"/>
                </a:solidFill>
                <a:ea typeface="+mj-lt"/>
                <a:cs typeface="+mj-lt"/>
                <a:hlinkClick r:id="rId3"/>
              </a:rPr>
              <a:t>https://lewisham.gov.uk/myservices/education/schools/school-admission/applying-to-start-secondary-school/secondary-school-admissions-preference-system</a:t>
            </a:r>
            <a:r>
              <a:rPr lang="en-GB" dirty="0">
                <a:solidFill>
                  <a:srgbClr val="FFC000"/>
                </a:solidFill>
                <a:ea typeface="+mj-lt"/>
                <a:cs typeface="+mj-lt"/>
              </a:rPr>
              <a:t> </a:t>
            </a:r>
            <a:endParaRPr lang="en-GB" dirty="0">
              <a:ea typeface="+mj-lt"/>
              <a:cs typeface="+mj-lt"/>
            </a:endParaRPr>
          </a:p>
          <a:p>
            <a:pPr marL="0" indent="0" defTabSz="457207" fontAlgn="auto">
              <a:spcAft>
                <a:spcPts val="0"/>
              </a:spcAft>
              <a:buClr>
                <a:schemeClr val="bg2">
                  <a:lumMod val="40000"/>
                  <a:lumOff val="60000"/>
                </a:schemeClr>
              </a:buClr>
              <a:buFont typeface="Wingdings 3" charset="2"/>
              <a:buNone/>
              <a:defRPr/>
            </a:pPr>
            <a:r>
              <a:rPr lang="en-GB" sz="1800" dirty="0">
                <a:solidFill>
                  <a:srgbClr val="FFC000"/>
                </a:solidFill>
                <a:hlinkClick r:id="rId4"/>
              </a:rPr>
              <a:t>https://www.eadmissions.org.uk</a:t>
            </a:r>
            <a:r>
              <a:rPr lang="en-GB" sz="2800" dirty="0">
                <a:solidFill>
                  <a:srgbClr val="FFC000"/>
                </a:solidFill>
                <a:hlinkClick r:id="rId4"/>
              </a:rPr>
              <a:t>/</a:t>
            </a:r>
            <a:endParaRPr lang="en-GB" sz="2800">
              <a:solidFill>
                <a:srgbClr val="FFC000"/>
              </a:solidFill>
            </a:endParaRPr>
          </a:p>
          <a:p>
            <a:pPr marL="342900" indent="-342900" defTabSz="457207" fontAlgn="auto">
              <a:spcAft>
                <a:spcPts val="0"/>
              </a:spcAft>
              <a:buClr>
                <a:schemeClr val="bg2">
                  <a:lumMod val="40000"/>
                  <a:lumOff val="60000"/>
                </a:schemeClr>
              </a:buClr>
              <a:buFont typeface="Wingdings 3" charset="2"/>
              <a:buChar char=""/>
              <a:defRPr/>
            </a:pPr>
            <a:endParaRPr lang="en-GB" sz="1800" dirty="0">
              <a:solidFill>
                <a:schemeClr val="tx1">
                  <a:lumMod val="75000"/>
                  <a:lumOff val="25000"/>
                </a:schemeClr>
              </a:solidFill>
            </a:endParaRPr>
          </a:p>
          <a:p>
            <a:pPr marL="0" indent="0" defTabSz="457207" fontAlgn="auto">
              <a:spcAft>
                <a:spcPts val="0"/>
              </a:spcAft>
              <a:buClr>
                <a:schemeClr val="bg2">
                  <a:lumMod val="40000"/>
                  <a:lumOff val="60000"/>
                </a:schemeClr>
              </a:buClr>
              <a:buFont typeface="Wingdings 3" charset="2"/>
              <a:buNone/>
              <a:defRPr/>
            </a:pPr>
            <a:endParaRPr lang="en-GB" sz="1800" dirty="0">
              <a:solidFill>
                <a:schemeClr val="tx1">
                  <a:lumMod val="75000"/>
                  <a:lumOff val="25000"/>
                </a:schemeClr>
              </a:solidFill>
            </a:endParaRPr>
          </a:p>
        </p:txBody>
      </p:sp>
      <p:sp>
        <p:nvSpPr>
          <p:cNvPr id="5" name="Rectangle 4">
            <a:extLst>
              <a:ext uri="{FF2B5EF4-FFF2-40B4-BE49-F238E27FC236}">
                <a16:creationId xmlns:a16="http://schemas.microsoft.com/office/drawing/2014/main" id="{D9E41007-7141-7C4E-F47E-E263414ED55A}"/>
              </a:ext>
            </a:extLst>
          </p:cNvPr>
          <p:cNvSpPr/>
          <p:nvPr/>
        </p:nvSpPr>
        <p:spPr>
          <a:xfrm>
            <a:off x="292100" y="4221163"/>
            <a:ext cx="4335463" cy="2509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a:t>Southwark Council</a:t>
            </a:r>
          </a:p>
          <a:p>
            <a:pPr eaLnBrk="1" fontAlgn="auto" hangingPunct="1">
              <a:spcBef>
                <a:spcPts val="0"/>
              </a:spcBef>
              <a:spcAft>
                <a:spcPts val="0"/>
              </a:spcAft>
              <a:defRPr/>
            </a:pPr>
            <a:r>
              <a:rPr lang="en-GB"/>
              <a:t>libraries offer free access to the internet. </a:t>
            </a:r>
          </a:p>
          <a:p>
            <a:pPr eaLnBrk="1" fontAlgn="auto" hangingPunct="1">
              <a:spcBef>
                <a:spcPts val="0"/>
              </a:spcBef>
              <a:spcAft>
                <a:spcPts val="0"/>
              </a:spcAft>
              <a:defRPr/>
            </a:pPr>
            <a:r>
              <a:rPr lang="en-GB"/>
              <a:t>Visit:</a:t>
            </a:r>
          </a:p>
          <a:p>
            <a:pPr eaLnBrk="1" fontAlgn="auto" hangingPunct="1">
              <a:spcBef>
                <a:spcPts val="0"/>
              </a:spcBef>
              <a:spcAft>
                <a:spcPts val="0"/>
              </a:spcAft>
              <a:defRPr/>
            </a:pPr>
            <a:r>
              <a:rPr lang="en-GB"/>
              <a:t>www.southwark.gov.uk/libraries or call</a:t>
            </a:r>
          </a:p>
          <a:p>
            <a:pPr eaLnBrk="1" fontAlgn="auto" hangingPunct="1">
              <a:spcBef>
                <a:spcPts val="0"/>
              </a:spcBef>
              <a:spcAft>
                <a:spcPts val="0"/>
              </a:spcAft>
              <a:defRPr/>
            </a:pPr>
            <a:r>
              <a:rPr lang="en-GB"/>
              <a:t>Southwark Council’s customer service centre on</a:t>
            </a:r>
          </a:p>
          <a:p>
            <a:pPr eaLnBrk="1" fontAlgn="auto" hangingPunct="1">
              <a:spcBef>
                <a:spcPts val="0"/>
              </a:spcBef>
              <a:spcAft>
                <a:spcPts val="0"/>
              </a:spcAft>
              <a:defRPr/>
            </a:pPr>
            <a:r>
              <a:rPr lang="en-GB"/>
              <a:t>020 7525 5000</a:t>
            </a:r>
          </a:p>
        </p:txBody>
      </p:sp>
      <p:pic>
        <p:nvPicPr>
          <p:cNvPr id="30725" name="Picture 5">
            <a:extLst>
              <a:ext uri="{FF2B5EF4-FFF2-40B4-BE49-F238E27FC236}">
                <a16:creationId xmlns:a16="http://schemas.microsoft.com/office/drawing/2014/main" id="{83C763B5-C43E-5437-1392-CDF5323DCB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1500" y="4652963"/>
            <a:ext cx="2547938"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051DA1A3-0319-CF74-84B7-22F96E4D9F82}"/>
              </a:ext>
            </a:extLst>
          </p:cNvPr>
          <p:cNvSpPr>
            <a:spLocks noGrp="1" noChangeArrowheads="1"/>
          </p:cNvSpPr>
          <p:nvPr>
            <p:ph type="title"/>
          </p:nvPr>
        </p:nvSpPr>
        <p:spPr/>
        <p:txBody>
          <a:bodyPr/>
          <a:lstStyle/>
          <a:p>
            <a:r>
              <a:rPr lang="en-GB" altLang="en-US"/>
              <a:t>To set up an account</a:t>
            </a:r>
          </a:p>
        </p:txBody>
      </p:sp>
      <p:sp>
        <p:nvSpPr>
          <p:cNvPr id="31747" name="Content Placeholder 2">
            <a:extLst>
              <a:ext uri="{FF2B5EF4-FFF2-40B4-BE49-F238E27FC236}">
                <a16:creationId xmlns:a16="http://schemas.microsoft.com/office/drawing/2014/main" id="{812BF37C-8062-7883-F5FB-A4D9DA4F12B9}"/>
              </a:ext>
            </a:extLst>
          </p:cNvPr>
          <p:cNvSpPr>
            <a:spLocks noGrp="1" noChangeArrowheads="1"/>
          </p:cNvSpPr>
          <p:nvPr>
            <p:ph idx="1"/>
          </p:nvPr>
        </p:nvSpPr>
        <p:spPr>
          <a:xfrm>
            <a:off x="827088" y="2052638"/>
            <a:ext cx="8045450" cy="4195762"/>
          </a:xfrm>
        </p:spPr>
        <p:txBody>
          <a:bodyPr/>
          <a:lstStyle/>
          <a:p>
            <a:r>
              <a:rPr lang="en-GB" altLang="en-US" sz="4300"/>
              <a:t>You will need an </a:t>
            </a:r>
            <a:r>
              <a:rPr lang="en-GB" altLang="en-US" sz="4300" b="1"/>
              <a:t>email address – google mail preferable</a:t>
            </a:r>
          </a:p>
          <a:p>
            <a:r>
              <a:rPr lang="en-GB" altLang="en-US" sz="4300"/>
              <a:t>You will need to set up an </a:t>
            </a:r>
            <a:r>
              <a:rPr lang="en-GB" altLang="en-US" sz="4300" b="1"/>
              <a:t>account on e-admissions</a:t>
            </a:r>
          </a:p>
          <a:p>
            <a:endParaRPr lang="en-GB" altLang="en-US"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E904C867-7646-98A0-3745-3E3C6C9426BD}"/>
              </a:ext>
            </a:extLst>
          </p:cNvPr>
          <p:cNvSpPr>
            <a:spLocks noGrp="1" noChangeArrowheads="1"/>
          </p:cNvSpPr>
          <p:nvPr>
            <p:ph type="title"/>
          </p:nvPr>
        </p:nvSpPr>
        <p:spPr/>
        <p:txBody>
          <a:bodyPr/>
          <a:lstStyle/>
          <a:p>
            <a:r>
              <a:rPr lang="en-GB" altLang="en-US" b="1"/>
              <a:t>Preferences</a:t>
            </a:r>
          </a:p>
        </p:txBody>
      </p:sp>
      <p:sp>
        <p:nvSpPr>
          <p:cNvPr id="32771" name="Content Placeholder 2">
            <a:extLst>
              <a:ext uri="{FF2B5EF4-FFF2-40B4-BE49-F238E27FC236}">
                <a16:creationId xmlns:a16="http://schemas.microsoft.com/office/drawing/2014/main" id="{85A1B338-66C7-F9FF-415F-45AE8D0D610A}"/>
              </a:ext>
            </a:extLst>
          </p:cNvPr>
          <p:cNvSpPr>
            <a:spLocks noGrp="1" noChangeArrowheads="1"/>
          </p:cNvSpPr>
          <p:nvPr>
            <p:ph idx="1"/>
          </p:nvPr>
        </p:nvSpPr>
        <p:spPr>
          <a:xfrm>
            <a:off x="454025" y="1728788"/>
            <a:ext cx="8434388" cy="4997450"/>
          </a:xfrm>
        </p:spPr>
        <p:txBody>
          <a:bodyPr/>
          <a:lstStyle/>
          <a:p>
            <a:r>
              <a:rPr lang="en-GB" altLang="en-US" sz="2800"/>
              <a:t>You are given the opportunity to express up to </a:t>
            </a:r>
            <a:r>
              <a:rPr lang="en-GB" altLang="en-US" sz="2800" b="1"/>
              <a:t>6 preferences </a:t>
            </a:r>
            <a:r>
              <a:rPr lang="en-GB" altLang="en-US" sz="2800"/>
              <a:t>for your child’s school placement.</a:t>
            </a:r>
          </a:p>
          <a:p>
            <a:r>
              <a:rPr lang="en-GB" altLang="en-US" sz="2800"/>
              <a:t>Make sure that your child meets the schools </a:t>
            </a:r>
            <a:r>
              <a:rPr lang="en-GB" altLang="en-US" sz="2800" b="1"/>
              <a:t>entrance requirements</a:t>
            </a:r>
            <a:r>
              <a:rPr lang="en-GB" altLang="en-US" sz="2800"/>
              <a:t>.</a:t>
            </a:r>
          </a:p>
          <a:p>
            <a:r>
              <a:rPr lang="en-GB" altLang="en-US" sz="2800"/>
              <a:t>Your child may not get your first choice so make sure you do include other preferences. </a:t>
            </a:r>
          </a:p>
          <a:p>
            <a:r>
              <a:rPr lang="en-GB" altLang="en-US" sz="2800"/>
              <a:t>You can select 6 schools whether they are in Southwark or within a different borough.</a:t>
            </a:r>
          </a:p>
        </p:txBody>
      </p:sp>
      <p:pic>
        <p:nvPicPr>
          <p:cNvPr id="32772" name="Picture 2" descr="https://tse1.mm.bing.net/th?&amp;id=OIP.M72f5f46f1bb55b9e508741e214ce82f0o0&amp;w=198&amp;h=157&amp;c=0&amp;pid=1.9&amp;rs=0&amp;p=0&amp;r=0">
            <a:hlinkClick r:id="rId2" tooltip="View image details"/>
            <a:extLst>
              <a:ext uri="{FF2B5EF4-FFF2-40B4-BE49-F238E27FC236}">
                <a16:creationId xmlns:a16="http://schemas.microsoft.com/office/drawing/2014/main" id="{10CEA91F-393F-7DC0-20FC-60793B05C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025" y="115888"/>
            <a:ext cx="1885950"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3CB9B67B-5190-15FD-6AF2-C3CA0ABD2F2B}"/>
              </a:ext>
            </a:extLst>
          </p:cNvPr>
          <p:cNvSpPr>
            <a:spLocks noGrp="1" noChangeArrowheads="1"/>
          </p:cNvSpPr>
          <p:nvPr>
            <p:ph type="title"/>
          </p:nvPr>
        </p:nvSpPr>
        <p:spPr>
          <a:xfrm>
            <a:off x="457200" y="0"/>
            <a:ext cx="8605838" cy="1143000"/>
          </a:xfrm>
        </p:spPr>
        <p:txBody>
          <a:bodyPr/>
          <a:lstStyle/>
          <a:p>
            <a:r>
              <a:rPr lang="en-GB" altLang="en-US" sz="3600" b="1"/>
              <a:t>Supplementary Information Form</a:t>
            </a:r>
          </a:p>
        </p:txBody>
      </p:sp>
      <p:sp>
        <p:nvSpPr>
          <p:cNvPr id="33795" name="Content Placeholder 2">
            <a:extLst>
              <a:ext uri="{FF2B5EF4-FFF2-40B4-BE49-F238E27FC236}">
                <a16:creationId xmlns:a16="http://schemas.microsoft.com/office/drawing/2014/main" id="{A14C2A5F-DC31-E774-05A9-E7E6F9784C75}"/>
              </a:ext>
            </a:extLst>
          </p:cNvPr>
          <p:cNvSpPr>
            <a:spLocks noGrp="1" noChangeArrowheads="1"/>
          </p:cNvSpPr>
          <p:nvPr>
            <p:ph idx="1"/>
          </p:nvPr>
        </p:nvSpPr>
        <p:spPr>
          <a:xfrm>
            <a:off x="460375" y="1052513"/>
            <a:ext cx="8229600" cy="5068887"/>
          </a:xfrm>
        </p:spPr>
        <p:txBody>
          <a:bodyPr/>
          <a:lstStyle/>
          <a:p>
            <a:r>
              <a:rPr lang="en-GB" altLang="en-US"/>
              <a:t>Referred to as the SIF</a:t>
            </a:r>
          </a:p>
          <a:p>
            <a:r>
              <a:rPr lang="en-GB" altLang="en-US"/>
              <a:t>You must complete a supplementary information form (SIF) if the school you have listed as one of your preferences requires this.</a:t>
            </a:r>
          </a:p>
          <a:p>
            <a:r>
              <a:rPr lang="en-GB" altLang="en-US"/>
              <a:t>It will appear on Southwark’s ‘Schools detail’ page if the school requires one.</a:t>
            </a:r>
          </a:p>
        </p:txBody>
      </p:sp>
      <p:pic>
        <p:nvPicPr>
          <p:cNvPr id="33796" name="Picture 6">
            <a:extLst>
              <a:ext uri="{FF2B5EF4-FFF2-40B4-BE49-F238E27FC236}">
                <a16:creationId xmlns:a16="http://schemas.microsoft.com/office/drawing/2014/main" id="{8E93A887-506E-0E18-B81A-C9AF46B969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41875"/>
            <a:ext cx="39243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Box 11">
            <a:extLst>
              <a:ext uri="{FF2B5EF4-FFF2-40B4-BE49-F238E27FC236}">
                <a16:creationId xmlns:a16="http://schemas.microsoft.com/office/drawing/2014/main" id="{8CB6671B-5567-E882-243A-A00490E219AD}"/>
              </a:ext>
            </a:extLst>
          </p:cNvPr>
          <p:cNvSpPr txBox="1">
            <a:spLocks noChangeArrowheads="1"/>
          </p:cNvSpPr>
          <p:nvPr/>
        </p:nvSpPr>
        <p:spPr bwMode="auto">
          <a:xfrm>
            <a:off x="4140200" y="5949950"/>
            <a:ext cx="4032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en-US" sz="1800"/>
              <a:t>Lewisham schools that require a SIF</a:t>
            </a:r>
          </a:p>
        </p:txBody>
      </p:sp>
      <p:pic>
        <p:nvPicPr>
          <p:cNvPr id="33798" name="Picture 4">
            <a:extLst>
              <a:ext uri="{FF2B5EF4-FFF2-40B4-BE49-F238E27FC236}">
                <a16:creationId xmlns:a16="http://schemas.microsoft.com/office/drawing/2014/main" id="{10137BBC-BD11-D3F1-2436-DA17028F3A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3244850"/>
            <a:ext cx="71120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a:extLst>
              <a:ext uri="{FF2B5EF4-FFF2-40B4-BE49-F238E27FC236}">
                <a16:creationId xmlns:a16="http://schemas.microsoft.com/office/drawing/2014/main" id="{D6008E28-093C-7D66-9DCA-75E5850A3D12}"/>
              </a:ext>
            </a:extLst>
          </p:cNvPr>
          <p:cNvCxnSpPr>
            <a:cxnSpLocks/>
          </p:cNvCxnSpPr>
          <p:nvPr/>
        </p:nvCxnSpPr>
        <p:spPr>
          <a:xfrm flipH="1">
            <a:off x="6932613" y="2740025"/>
            <a:ext cx="1168400" cy="103505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66FCB2D-E200-D515-47F7-6598374BC499}"/>
              </a:ext>
            </a:extLst>
          </p:cNvPr>
          <p:cNvSpPr/>
          <p:nvPr/>
        </p:nvSpPr>
        <p:spPr>
          <a:xfrm>
            <a:off x="6516688" y="160338"/>
            <a:ext cx="2087562" cy="719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4000"/>
              <a:t>SIF</a:t>
            </a:r>
          </a:p>
        </p:txBody>
      </p:sp>
      <p:sp>
        <p:nvSpPr>
          <p:cNvPr id="11" name="Rectangle 10">
            <a:extLst>
              <a:ext uri="{FF2B5EF4-FFF2-40B4-BE49-F238E27FC236}">
                <a16:creationId xmlns:a16="http://schemas.microsoft.com/office/drawing/2014/main" id="{10CDE318-C5F0-6AEE-8254-4D0EA7E412C2}"/>
              </a:ext>
            </a:extLst>
          </p:cNvPr>
          <p:cNvSpPr/>
          <p:nvPr/>
        </p:nvSpPr>
        <p:spPr>
          <a:xfrm>
            <a:off x="6516688" y="5946775"/>
            <a:ext cx="2411412"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2800"/>
              <a:t>Specialism</a:t>
            </a:r>
          </a:p>
        </p:txBody>
      </p:sp>
      <p:pic>
        <p:nvPicPr>
          <p:cNvPr id="34820" name="Picture 3">
            <a:extLst>
              <a:ext uri="{FF2B5EF4-FFF2-40B4-BE49-F238E27FC236}">
                <a16:creationId xmlns:a16="http://schemas.microsoft.com/office/drawing/2014/main" id="{4E3A3F73-E4CF-EF46-22D3-F9C927C49A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00" y="1093788"/>
            <a:ext cx="7391400"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6B28044D-0A35-FB92-03D7-8F8083D358B0}"/>
              </a:ext>
            </a:extLst>
          </p:cNvPr>
          <p:cNvCxnSpPr>
            <a:cxnSpLocks/>
          </p:cNvCxnSpPr>
          <p:nvPr/>
        </p:nvCxnSpPr>
        <p:spPr>
          <a:xfrm flipH="1">
            <a:off x="6357938" y="879475"/>
            <a:ext cx="877887" cy="36068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 name="Straight Arrow Connector 8">
            <a:extLst>
              <a:ext uri="{FF2B5EF4-FFF2-40B4-BE49-F238E27FC236}">
                <a16:creationId xmlns:a16="http://schemas.microsoft.com/office/drawing/2014/main" id="{43290545-421A-7D7A-D874-E084789BBB54}"/>
              </a:ext>
            </a:extLst>
          </p:cNvPr>
          <p:cNvCxnSpPr>
            <a:cxnSpLocks/>
          </p:cNvCxnSpPr>
          <p:nvPr/>
        </p:nvCxnSpPr>
        <p:spPr>
          <a:xfrm flipV="1">
            <a:off x="7181850" y="5049838"/>
            <a:ext cx="53975" cy="8620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F8717E-126E-7C23-59CE-A3BA2C83D268}"/>
              </a:ext>
            </a:extLst>
          </p:cNvPr>
          <p:cNvPicPr>
            <a:picLocks noChangeAspect="1"/>
          </p:cNvPicPr>
          <p:nvPr/>
        </p:nvPicPr>
        <p:blipFill>
          <a:blip r:embed="rId2"/>
          <a:stretch>
            <a:fillRect/>
          </a:stretch>
        </p:blipFill>
        <p:spPr>
          <a:xfrm>
            <a:off x="0" y="808230"/>
            <a:ext cx="9144000" cy="524154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1063F-3600-57B6-581C-FBDCA3B305A9}"/>
              </a:ext>
            </a:extLst>
          </p:cNvPr>
          <p:cNvSpPr>
            <a:spLocks noGrp="1"/>
          </p:cNvSpPr>
          <p:nvPr>
            <p:ph type="title"/>
          </p:nvPr>
        </p:nvSpPr>
        <p:spPr/>
        <p:txBody>
          <a:bodyPr rtlCol="0">
            <a:normAutofit fontScale="90000"/>
          </a:bodyPr>
          <a:lstStyle/>
          <a:p>
            <a:pPr defTabSz="457207" fontAlgn="auto">
              <a:spcAft>
                <a:spcPts val="0"/>
              </a:spcAft>
              <a:defRPr/>
            </a:pPr>
            <a:r>
              <a:rPr lang="en-GB" sz="3600" b="1"/>
              <a:t>Ability, aptitude and banding tests </a:t>
            </a:r>
            <a:br>
              <a:rPr lang="en-GB" sz="4400">
                <a:solidFill>
                  <a:srgbClr val="784494"/>
                </a:solidFill>
              </a:rPr>
            </a:br>
            <a:endParaRPr lang="en-GB"/>
          </a:p>
        </p:txBody>
      </p:sp>
      <p:sp>
        <p:nvSpPr>
          <p:cNvPr id="3" name="Content Placeholder 2">
            <a:extLst>
              <a:ext uri="{FF2B5EF4-FFF2-40B4-BE49-F238E27FC236}">
                <a16:creationId xmlns:a16="http://schemas.microsoft.com/office/drawing/2014/main" id="{DE419A14-4219-7219-6ACB-7C1B7315CDB3}"/>
              </a:ext>
            </a:extLst>
          </p:cNvPr>
          <p:cNvSpPr>
            <a:spLocks noGrp="1"/>
          </p:cNvSpPr>
          <p:nvPr>
            <p:ph idx="1"/>
          </p:nvPr>
        </p:nvSpPr>
        <p:spPr>
          <a:xfrm>
            <a:off x="365125" y="1449388"/>
            <a:ext cx="8396288" cy="5162550"/>
          </a:xfrm>
        </p:spPr>
        <p:txBody>
          <a:bodyPr vert="horz" lIns="91440" tIns="45720" rIns="91440" bIns="45720" rtlCol="0" anchor="t">
            <a:normAutofit lnSpcReduction="10000"/>
          </a:bodyPr>
          <a:lstStyle/>
          <a:p>
            <a:pPr defTabSz="457207" fontAlgn="auto">
              <a:spcAft>
                <a:spcPts val="0"/>
              </a:spcAft>
              <a:buClr>
                <a:schemeClr val="bg2">
                  <a:lumMod val="40000"/>
                  <a:lumOff val="60000"/>
                </a:schemeClr>
              </a:buClr>
              <a:buFont typeface="Wingdings 3" charset="2"/>
              <a:buChar char=""/>
              <a:defRPr/>
            </a:pPr>
            <a:r>
              <a:rPr lang="en-GB" sz="2400" dirty="0">
                <a:solidFill>
                  <a:schemeClr val="tx1">
                    <a:lumMod val="75000"/>
                    <a:lumOff val="25000"/>
                  </a:schemeClr>
                </a:solidFill>
              </a:rPr>
              <a:t>If you are applying to a secondary school that uses banding within its criteria, your child will be required to take a test. Please contact the school directly for further details on banding test arrangements. </a:t>
            </a:r>
            <a:endParaRPr lang="en-US"/>
          </a:p>
          <a:p>
            <a:pPr defTabSz="457207" fontAlgn="auto">
              <a:spcAft>
                <a:spcPts val="0"/>
              </a:spcAft>
              <a:buClr>
                <a:schemeClr val="bg2">
                  <a:lumMod val="40000"/>
                  <a:lumOff val="60000"/>
                </a:schemeClr>
              </a:buClr>
              <a:buFont typeface="Wingdings 3" charset="2"/>
              <a:buChar char=""/>
              <a:defRPr/>
            </a:pPr>
            <a:endParaRPr lang="en-GB" sz="2400" dirty="0">
              <a:solidFill>
                <a:schemeClr val="tx1">
                  <a:lumMod val="75000"/>
                  <a:lumOff val="25000"/>
                </a:schemeClr>
              </a:solidFill>
            </a:endParaRPr>
          </a:p>
          <a:p>
            <a:pPr marL="342900" indent="-342900" defTabSz="457207" fontAlgn="auto">
              <a:spcAft>
                <a:spcPts val="0"/>
              </a:spcAft>
              <a:buClr>
                <a:schemeClr val="bg2">
                  <a:lumMod val="40000"/>
                  <a:lumOff val="60000"/>
                </a:schemeClr>
              </a:buClr>
              <a:buFont typeface="Wingdings 3" charset="2"/>
              <a:buChar char=""/>
              <a:defRPr/>
            </a:pPr>
            <a:r>
              <a:rPr lang="en-GB" sz="2400" dirty="0">
                <a:solidFill>
                  <a:schemeClr val="tx1">
                    <a:lumMod val="75000"/>
                    <a:lumOff val="25000"/>
                  </a:schemeClr>
                </a:solidFill>
              </a:rPr>
              <a:t>If you are thinking of applying to a secondary school that tests a child for ability/aptitude for the purposes of admission, you must ensure that you </a:t>
            </a:r>
            <a:r>
              <a:rPr lang="en-GB" sz="2400" b="1" dirty="0">
                <a:solidFill>
                  <a:schemeClr val="tx1">
                    <a:lumMod val="75000"/>
                    <a:lumOff val="25000"/>
                  </a:schemeClr>
                </a:solidFill>
              </a:rPr>
              <a:t>register your child for the test before each school’s published deadline</a:t>
            </a:r>
            <a:r>
              <a:rPr lang="en-GB" sz="2400" dirty="0">
                <a:solidFill>
                  <a:schemeClr val="tx1">
                    <a:lumMod val="75000"/>
                    <a:lumOff val="25000"/>
                  </a:schemeClr>
                </a:solidFill>
              </a:rPr>
              <a:t> and you must also </a:t>
            </a:r>
            <a:r>
              <a:rPr lang="en-GB" sz="2400" b="1" dirty="0">
                <a:solidFill>
                  <a:schemeClr val="tx1">
                    <a:lumMod val="75000"/>
                    <a:lumOff val="25000"/>
                  </a:schemeClr>
                </a:solidFill>
              </a:rPr>
              <a:t>submit your child’s online admissions application</a:t>
            </a:r>
            <a:r>
              <a:rPr lang="en-GB" sz="2400" dirty="0">
                <a:solidFill>
                  <a:schemeClr val="tx1">
                    <a:lumMod val="75000"/>
                    <a:lumOff val="25000"/>
                  </a:schemeClr>
                </a:solidFill>
              </a:rPr>
              <a:t> by </a:t>
            </a:r>
            <a:r>
              <a:rPr lang="en-GB" sz="2400" b="1" dirty="0">
                <a:solidFill>
                  <a:schemeClr val="tx1">
                    <a:lumMod val="75000"/>
                    <a:lumOff val="25000"/>
                  </a:schemeClr>
                </a:solidFill>
              </a:rPr>
              <a:t>31 October 2026</a:t>
            </a:r>
            <a:r>
              <a:rPr lang="en-GB" sz="2400" dirty="0">
                <a:solidFill>
                  <a:schemeClr val="tx1">
                    <a:lumMod val="75000"/>
                    <a:lumOff val="25000"/>
                  </a:schemeClr>
                </a:solidFill>
              </a:rPr>
              <a:t>. Please check each school’s website or contact the school directly for further information about their test date and arrangements.</a:t>
            </a:r>
          </a:p>
          <a:p>
            <a:pPr defTabSz="457207" fontAlgn="auto">
              <a:spcAft>
                <a:spcPts val="0"/>
              </a:spcAft>
              <a:buClr>
                <a:schemeClr val="bg2">
                  <a:lumMod val="40000"/>
                  <a:lumOff val="60000"/>
                </a:schemeClr>
              </a:buClr>
              <a:buFont typeface="Wingdings 3" charset="2"/>
              <a:buChar char=""/>
              <a:defRPr/>
            </a:pPr>
            <a:endParaRPr lang="en-GB" dirty="0">
              <a:solidFill>
                <a:schemeClr val="tx1">
                  <a:lumMod val="75000"/>
                  <a:lumOff val="25000"/>
                </a:schemeClr>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C7A150D0-F4BA-FB39-FDDD-94A5D2256E86}"/>
              </a:ext>
            </a:extLst>
          </p:cNvPr>
          <p:cNvSpPr>
            <a:spLocks noGrp="1" noChangeArrowheads="1"/>
          </p:cNvSpPr>
          <p:nvPr>
            <p:ph type="title"/>
          </p:nvPr>
        </p:nvSpPr>
        <p:spPr/>
        <p:txBody>
          <a:bodyPr/>
          <a:lstStyle/>
          <a:p>
            <a:r>
              <a:rPr lang="en-GB" altLang="en-US" b="1"/>
              <a:t>Medical/Social Reason</a:t>
            </a:r>
          </a:p>
        </p:txBody>
      </p:sp>
      <p:sp>
        <p:nvSpPr>
          <p:cNvPr id="37891" name="Content Placeholder 2">
            <a:extLst>
              <a:ext uri="{FF2B5EF4-FFF2-40B4-BE49-F238E27FC236}">
                <a16:creationId xmlns:a16="http://schemas.microsoft.com/office/drawing/2014/main" id="{1C83AD62-8AA8-0392-2B3E-1618E99CF3CD}"/>
              </a:ext>
            </a:extLst>
          </p:cNvPr>
          <p:cNvSpPr>
            <a:spLocks noGrp="1" noChangeArrowheads="1"/>
          </p:cNvSpPr>
          <p:nvPr>
            <p:ph idx="1"/>
          </p:nvPr>
        </p:nvSpPr>
        <p:spPr>
          <a:xfrm>
            <a:off x="304800" y="1701800"/>
            <a:ext cx="8497888" cy="4194175"/>
          </a:xfrm>
        </p:spPr>
        <p:txBody>
          <a:bodyPr rtlCol="0">
            <a:normAutofit/>
          </a:bodyPr>
          <a:lstStyle/>
          <a:p>
            <a:pPr marL="0" indent="0" fontAlgn="auto">
              <a:spcAft>
                <a:spcPts val="0"/>
              </a:spcAft>
              <a:buClr>
                <a:schemeClr val="accent1">
                  <a:lumMod val="60000"/>
                  <a:lumOff val="40000"/>
                </a:schemeClr>
              </a:buClr>
              <a:buFont typeface="Wingdings 3" panose="05040102010807070707" pitchFamily="18" charset="2"/>
              <a:buNone/>
              <a:defRPr/>
            </a:pPr>
            <a:r>
              <a:rPr lang="en-GB" altLang="en-US" sz="2800" dirty="0">
                <a:solidFill>
                  <a:schemeClr val="tx1">
                    <a:lumMod val="75000"/>
                    <a:lumOff val="25000"/>
                  </a:schemeClr>
                </a:solidFill>
              </a:rPr>
              <a:t>If you have ticked the ‘social/medical’ box, you must provide additional information to support your application such as a recent medical/social report or letter from a professional. (This will need to be uploaded.)</a:t>
            </a:r>
          </a:p>
          <a:p>
            <a:pPr marL="0" indent="0" fontAlgn="auto">
              <a:spcAft>
                <a:spcPts val="0"/>
              </a:spcAft>
              <a:buClr>
                <a:schemeClr val="accent1">
                  <a:lumMod val="60000"/>
                  <a:lumOff val="40000"/>
                </a:schemeClr>
              </a:buClr>
              <a:buFont typeface="Wingdings 3" panose="05040102010807070707" pitchFamily="18" charset="2"/>
              <a:buNone/>
              <a:defRPr/>
            </a:pPr>
            <a:endParaRPr lang="en-GB" altLang="en-US" sz="2800" dirty="0">
              <a:solidFill>
                <a:schemeClr val="tx1">
                  <a:lumMod val="75000"/>
                  <a:lumOff val="25000"/>
                </a:schemeClr>
              </a:solidFill>
            </a:endParaRPr>
          </a:p>
          <a:p>
            <a:pPr marL="0" indent="0" fontAlgn="auto">
              <a:spcAft>
                <a:spcPts val="0"/>
              </a:spcAft>
              <a:buClr>
                <a:schemeClr val="accent1">
                  <a:lumMod val="60000"/>
                  <a:lumOff val="40000"/>
                </a:schemeClr>
              </a:buClr>
              <a:buFont typeface="Wingdings 3" panose="05040102010807070707" pitchFamily="18" charset="2"/>
              <a:buNone/>
              <a:defRPr/>
            </a:pPr>
            <a:r>
              <a:rPr lang="en-GB" altLang="en-US" sz="2800" dirty="0">
                <a:solidFill>
                  <a:schemeClr val="tx1">
                    <a:lumMod val="75000"/>
                    <a:lumOff val="25000"/>
                  </a:schemeClr>
                </a:solidFill>
              </a:rPr>
              <a:t>You must ensure that you click ‘Next’ each time you complete a page of the application or your information will not be saved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21F6F3D8-3D02-E6F5-46FF-4E765F563B00}"/>
              </a:ext>
            </a:extLst>
          </p:cNvPr>
          <p:cNvSpPr>
            <a:spLocks noGrp="1" noChangeArrowheads="1"/>
          </p:cNvSpPr>
          <p:nvPr>
            <p:ph type="title"/>
          </p:nvPr>
        </p:nvSpPr>
        <p:spPr>
          <a:xfrm>
            <a:off x="323850" y="0"/>
            <a:ext cx="3311525" cy="1143000"/>
          </a:xfrm>
        </p:spPr>
        <p:txBody>
          <a:bodyPr/>
          <a:lstStyle/>
          <a:p>
            <a:r>
              <a:rPr lang="en-GB" altLang="en-US"/>
              <a:t>Guidance</a:t>
            </a:r>
          </a:p>
        </p:txBody>
      </p:sp>
      <p:sp>
        <p:nvSpPr>
          <p:cNvPr id="38915" name="Content Placeholder 2">
            <a:extLst>
              <a:ext uri="{FF2B5EF4-FFF2-40B4-BE49-F238E27FC236}">
                <a16:creationId xmlns:a16="http://schemas.microsoft.com/office/drawing/2014/main" id="{75018ED6-99A8-F6EB-A8C0-24009E6963CD}"/>
              </a:ext>
            </a:extLst>
          </p:cNvPr>
          <p:cNvSpPr>
            <a:spLocks noGrp="1" noChangeArrowheads="1"/>
          </p:cNvSpPr>
          <p:nvPr>
            <p:ph idx="1"/>
          </p:nvPr>
        </p:nvSpPr>
        <p:spPr>
          <a:xfrm>
            <a:off x="4273550" y="6092825"/>
            <a:ext cx="4691063" cy="573088"/>
          </a:xfrm>
        </p:spPr>
        <p:txBody>
          <a:bodyPr/>
          <a:lstStyle/>
          <a:p>
            <a:pPr marL="0" indent="0">
              <a:buFont typeface="Wingdings 3" panose="05040102010807070707" pitchFamily="18" charset="2"/>
              <a:buNone/>
            </a:pPr>
            <a:r>
              <a:rPr lang="en-GB" altLang="en-US"/>
              <a:t>Lewisham’s online </a:t>
            </a:r>
          </a:p>
        </p:txBody>
      </p:sp>
      <p:pic>
        <p:nvPicPr>
          <p:cNvPr id="38916" name="Picture 5">
            <a:extLst>
              <a:ext uri="{FF2B5EF4-FFF2-40B4-BE49-F238E27FC236}">
                <a16:creationId xmlns:a16="http://schemas.microsoft.com/office/drawing/2014/main" id="{9741D960-D2F3-BF85-C411-533FD9BBF1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613"/>
            <a:ext cx="4259263" cy="602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Box 4">
            <a:extLst>
              <a:ext uri="{FF2B5EF4-FFF2-40B4-BE49-F238E27FC236}">
                <a16:creationId xmlns:a16="http://schemas.microsoft.com/office/drawing/2014/main" id="{306E3028-6B4F-3E9E-CC2A-C99695B899CD}"/>
              </a:ext>
            </a:extLst>
          </p:cNvPr>
          <p:cNvSpPr txBox="1">
            <a:spLocks noChangeArrowheads="1"/>
          </p:cNvSpPr>
          <p:nvPr/>
        </p:nvSpPr>
        <p:spPr bwMode="auto">
          <a:xfrm>
            <a:off x="5940425" y="5257800"/>
            <a:ext cx="4992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en-US" sz="1800"/>
              <a:t>Southwark in their brochure</a:t>
            </a:r>
          </a:p>
        </p:txBody>
      </p:sp>
      <p:pic>
        <p:nvPicPr>
          <p:cNvPr id="2" name="Picture 1">
            <a:extLst>
              <a:ext uri="{FF2B5EF4-FFF2-40B4-BE49-F238E27FC236}">
                <a16:creationId xmlns:a16="http://schemas.microsoft.com/office/drawing/2014/main" id="{EC6E0FB8-64AC-DAA0-0D95-3E2835FD7D94}"/>
              </a:ext>
            </a:extLst>
          </p:cNvPr>
          <p:cNvPicPr>
            <a:picLocks noChangeAspect="1"/>
          </p:cNvPicPr>
          <p:nvPr/>
        </p:nvPicPr>
        <p:blipFill>
          <a:blip r:embed="rId3"/>
          <a:stretch>
            <a:fillRect/>
          </a:stretch>
        </p:blipFill>
        <p:spPr>
          <a:xfrm>
            <a:off x="4555999" y="832701"/>
            <a:ext cx="4164084" cy="442274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404CB68E-2E7C-742E-C526-BA70B2FDF2D7}"/>
              </a:ext>
            </a:extLst>
          </p:cNvPr>
          <p:cNvSpPr>
            <a:spLocks noGrp="1" noChangeArrowheads="1"/>
          </p:cNvSpPr>
          <p:nvPr>
            <p:ph type="title"/>
          </p:nvPr>
        </p:nvSpPr>
        <p:spPr>
          <a:xfrm>
            <a:off x="484188" y="452438"/>
            <a:ext cx="7056437" cy="600075"/>
          </a:xfrm>
        </p:spPr>
        <p:txBody>
          <a:bodyPr rtlCol="0">
            <a:normAutofit fontScale="90000"/>
          </a:bodyPr>
          <a:lstStyle/>
          <a:p>
            <a:pPr fontAlgn="auto">
              <a:spcAft>
                <a:spcPts val="0"/>
              </a:spcAft>
              <a:defRPr/>
            </a:pPr>
            <a:r>
              <a:rPr lang="en-GB" altLang="en-US" sz="2700" dirty="0"/>
              <a:t>https://www.eadmissions.org.uk</a:t>
            </a:r>
            <a:r>
              <a:rPr lang="en-GB" altLang="en-US" dirty="0"/>
              <a:t>/</a:t>
            </a:r>
          </a:p>
        </p:txBody>
      </p:sp>
      <p:pic>
        <p:nvPicPr>
          <p:cNvPr id="2" name="Content Placeholder 1" descr="A screenshot of a computer&#10;&#10;AI-generated content may be incorrect.">
            <a:extLst>
              <a:ext uri="{FF2B5EF4-FFF2-40B4-BE49-F238E27FC236}">
                <a16:creationId xmlns:a16="http://schemas.microsoft.com/office/drawing/2014/main" id="{EF39D522-215E-5D13-355F-22410D177762}"/>
              </a:ext>
            </a:extLst>
          </p:cNvPr>
          <p:cNvPicPr>
            <a:picLocks noGrp="1" noChangeAspect="1"/>
          </p:cNvPicPr>
          <p:nvPr>
            <p:ph idx="1"/>
          </p:nvPr>
        </p:nvPicPr>
        <p:blipFill>
          <a:blip r:embed="rId2"/>
          <a:stretch>
            <a:fillRect/>
          </a:stretch>
        </p:blipFill>
        <p:spPr bwMode="auto">
          <a:xfrm>
            <a:off x="393794" y="1482779"/>
            <a:ext cx="8370420" cy="489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22E7E708-98BE-59C5-4869-1069DE917B77}"/>
              </a:ext>
            </a:extLst>
          </p:cNvPr>
          <p:cNvSpPr>
            <a:spLocks noChangeArrowheads="1"/>
          </p:cNvSpPr>
          <p:nvPr/>
        </p:nvSpPr>
        <p:spPr bwMode="auto">
          <a:xfrm>
            <a:off x="358775" y="409575"/>
            <a:ext cx="84978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en-US" sz="2400" b="1"/>
              <a:t>If you already have an account you have used within the past 3 years, login will be required so keep your username and password safe</a:t>
            </a:r>
          </a:p>
        </p:txBody>
      </p:sp>
      <p:pic>
        <p:nvPicPr>
          <p:cNvPr id="40963" name="Picture 3">
            <a:extLst>
              <a:ext uri="{FF2B5EF4-FFF2-40B4-BE49-F238E27FC236}">
                <a16:creationId xmlns:a16="http://schemas.microsoft.com/office/drawing/2014/main" id="{4702C797-AF09-5D7C-3CC5-7AED1E2F29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1916113"/>
            <a:ext cx="5868988"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a:extLst>
              <a:ext uri="{FF2B5EF4-FFF2-40B4-BE49-F238E27FC236}">
                <a16:creationId xmlns:a16="http://schemas.microsoft.com/office/drawing/2014/main" id="{995760CC-51A2-D925-1508-0702EC60AA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700213"/>
            <a:ext cx="2362200"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Box 5">
            <a:extLst>
              <a:ext uri="{FF2B5EF4-FFF2-40B4-BE49-F238E27FC236}">
                <a16:creationId xmlns:a16="http://schemas.microsoft.com/office/drawing/2014/main" id="{F8A7F6A0-3C1E-B3C7-B612-4594EFFFDC5D}"/>
              </a:ext>
            </a:extLst>
          </p:cNvPr>
          <p:cNvSpPr txBox="1">
            <a:spLocks noChangeArrowheads="1"/>
          </p:cNvSpPr>
          <p:nvPr/>
        </p:nvSpPr>
        <p:spPr bwMode="auto">
          <a:xfrm>
            <a:off x="323850" y="3789363"/>
            <a:ext cx="23764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en-US" sz="1600"/>
              <a:t>‘Forgotten your user</a:t>
            </a:r>
          </a:p>
          <a:p>
            <a:pPr eaLnBrk="1" hangingPunct="1">
              <a:spcBef>
                <a:spcPct val="0"/>
              </a:spcBef>
              <a:buClrTx/>
              <a:buSzTx/>
              <a:buFontTx/>
              <a:buNone/>
            </a:pPr>
            <a:r>
              <a:rPr lang="en-GB" altLang="en-US" sz="1600"/>
              <a:t>name or password?’ link and follow the</a:t>
            </a:r>
          </a:p>
          <a:p>
            <a:pPr eaLnBrk="1" hangingPunct="1">
              <a:spcBef>
                <a:spcPct val="0"/>
              </a:spcBef>
              <a:buClrTx/>
              <a:buSzTx/>
              <a:buFontTx/>
              <a:buNone/>
            </a:pPr>
            <a:r>
              <a:rPr lang="en-GB" altLang="en-US" sz="1600"/>
              <a:t>instructions. Your password can be re-sent to you by text message or to the email address you used when you first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a:extLst>
              <a:ext uri="{FF2B5EF4-FFF2-40B4-BE49-F238E27FC236}">
                <a16:creationId xmlns:a16="http://schemas.microsoft.com/office/drawing/2014/main" id="{5421E339-BDCD-42A7-CB75-ADCE0E21DD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038" y="188913"/>
            <a:ext cx="5438775" cy="650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1">
            <a:extLst>
              <a:ext uri="{FF2B5EF4-FFF2-40B4-BE49-F238E27FC236}">
                <a16:creationId xmlns:a16="http://schemas.microsoft.com/office/drawing/2014/main" id="{B7826EEA-833A-A789-AD1D-5BA4CFBB50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525" y="2060575"/>
            <a:ext cx="535305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B19A3594-FC01-5BA8-CA60-61FAA0BA977D}"/>
              </a:ext>
            </a:extLst>
          </p:cNvPr>
          <p:cNvPicPr>
            <a:picLocks noGrp="1" noChangeAspect="1"/>
          </p:cNvPicPr>
          <p:nvPr>
            <p:ph idx="1"/>
          </p:nvPr>
        </p:nvPicPr>
        <p:blipFill>
          <a:blip r:embed="rId2"/>
          <a:stretch>
            <a:fillRect/>
          </a:stretch>
        </p:blipFill>
        <p:spPr>
          <a:xfrm>
            <a:off x="273502" y="418946"/>
            <a:ext cx="8605616" cy="610440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ABBA4-CD5E-65F8-92ED-E70554BD9F8B}"/>
              </a:ext>
            </a:extLst>
          </p:cNvPr>
          <p:cNvSpPr>
            <a:spLocks noGrp="1"/>
          </p:cNvSpPr>
          <p:nvPr>
            <p:ph type="title"/>
          </p:nvPr>
        </p:nvSpPr>
        <p:spPr/>
        <p:txBody>
          <a:bodyPr rtlCol="0">
            <a:normAutofit fontScale="90000"/>
          </a:bodyPr>
          <a:lstStyle/>
          <a:p>
            <a:pPr defTabSz="457207" fontAlgn="auto">
              <a:spcAft>
                <a:spcPts val="0"/>
              </a:spcAft>
              <a:defRPr/>
            </a:pPr>
            <a:r>
              <a:rPr lang="en-GB" dirty="0"/>
              <a:t>Southwark Information Advice Support team (SIAS)</a:t>
            </a:r>
          </a:p>
        </p:txBody>
      </p:sp>
      <p:sp>
        <p:nvSpPr>
          <p:cNvPr id="3" name="Content Placeholder 2">
            <a:extLst>
              <a:ext uri="{FF2B5EF4-FFF2-40B4-BE49-F238E27FC236}">
                <a16:creationId xmlns:a16="http://schemas.microsoft.com/office/drawing/2014/main" id="{203FD177-964C-3EAE-5D2B-E3BE2CDA1076}"/>
              </a:ext>
            </a:extLst>
          </p:cNvPr>
          <p:cNvSpPr>
            <a:spLocks noGrp="1"/>
          </p:cNvSpPr>
          <p:nvPr>
            <p:ph idx="1"/>
          </p:nvPr>
        </p:nvSpPr>
        <p:spPr>
          <a:xfrm>
            <a:off x="365125" y="1852613"/>
            <a:ext cx="7705725" cy="4760912"/>
          </a:xfrm>
        </p:spPr>
        <p:txBody>
          <a:bodyPr vert="horz" lIns="91440" tIns="45720" rIns="91440" bIns="45720" rtlCol="0" anchor="t">
            <a:normAutofit fontScale="47500" lnSpcReduction="20000"/>
          </a:bodyPr>
          <a:lstStyle/>
          <a:p>
            <a:pPr marL="342906" indent="-342906" defTabSz="457207" fontAlgn="auto">
              <a:spcAft>
                <a:spcPts val="0"/>
              </a:spcAft>
              <a:buClr>
                <a:schemeClr val="bg2">
                  <a:lumMod val="40000"/>
                  <a:lumOff val="60000"/>
                </a:schemeClr>
              </a:buClr>
              <a:buFont typeface="Wingdings 3" charset="2"/>
              <a:buChar char=""/>
              <a:defRPr/>
            </a:pPr>
            <a:r>
              <a:rPr lang="en-GB" sz="5500" dirty="0">
                <a:solidFill>
                  <a:schemeClr val="tx1">
                    <a:lumMod val="75000"/>
                    <a:lumOff val="25000"/>
                  </a:schemeClr>
                </a:solidFill>
                <a:latin typeface="myriad-pro"/>
              </a:rPr>
              <a:t>This service is free to all parents, carers and young people who live in Southwark and parents who have children attending schools in Southwark.</a:t>
            </a:r>
          </a:p>
          <a:p>
            <a:pPr marL="342906" indent="-342906" defTabSz="457207" fontAlgn="auto">
              <a:spcAft>
                <a:spcPts val="0"/>
              </a:spcAft>
              <a:buClr>
                <a:schemeClr val="bg2">
                  <a:lumMod val="40000"/>
                  <a:lumOff val="60000"/>
                </a:schemeClr>
              </a:buClr>
              <a:buFont typeface="Wingdings 3" charset="2"/>
              <a:buChar char=""/>
              <a:defRPr/>
            </a:pPr>
            <a:endParaRPr lang="en-GB" sz="5500" dirty="0">
              <a:solidFill>
                <a:schemeClr val="tx1">
                  <a:lumMod val="75000"/>
                  <a:lumOff val="25000"/>
                </a:schemeClr>
              </a:solidFill>
              <a:latin typeface="myriad-pro"/>
            </a:endParaRPr>
          </a:p>
          <a:p>
            <a:pPr marL="0" indent="0" defTabSz="457207" fontAlgn="auto">
              <a:spcAft>
                <a:spcPts val="0"/>
              </a:spcAft>
              <a:buClr>
                <a:schemeClr val="bg2">
                  <a:lumMod val="40000"/>
                  <a:lumOff val="60000"/>
                </a:schemeClr>
              </a:buClr>
              <a:buFont typeface="Wingdings 3" charset="2"/>
              <a:buNone/>
              <a:defRPr/>
            </a:pPr>
            <a:r>
              <a:rPr lang="en-GB" sz="5500" b="1" dirty="0">
                <a:solidFill>
                  <a:schemeClr val="tx1">
                    <a:lumMod val="75000"/>
                    <a:lumOff val="25000"/>
                  </a:schemeClr>
                </a:solidFill>
                <a:latin typeface="myriad-pro"/>
              </a:rPr>
              <a:t>Drop-in sessions</a:t>
            </a:r>
          </a:p>
          <a:p>
            <a:pPr marL="0" indent="0" defTabSz="457207" fontAlgn="auto">
              <a:spcAft>
                <a:spcPts val="0"/>
              </a:spcAft>
              <a:buClr>
                <a:schemeClr val="bg2">
                  <a:lumMod val="40000"/>
                  <a:lumOff val="60000"/>
                </a:schemeClr>
              </a:buClr>
              <a:buNone/>
              <a:defRPr/>
            </a:pPr>
            <a:endParaRPr lang="en-GB" sz="5500" dirty="0">
              <a:solidFill>
                <a:schemeClr val="tx1">
                  <a:lumMod val="75000"/>
                  <a:lumOff val="25000"/>
                </a:schemeClr>
              </a:solidFill>
              <a:latin typeface="myriad-pro"/>
            </a:endParaRPr>
          </a:p>
          <a:p>
            <a:pPr marL="342906" indent="-342906" defTabSz="457207" fontAlgn="auto">
              <a:spcAft>
                <a:spcPts val="0"/>
              </a:spcAft>
              <a:buClr>
                <a:schemeClr val="bg2">
                  <a:lumMod val="40000"/>
                  <a:lumOff val="60000"/>
                </a:schemeClr>
              </a:buClr>
              <a:buFont typeface="Wingdings 3" charset="2"/>
              <a:buChar char=""/>
              <a:defRPr/>
            </a:pPr>
            <a:r>
              <a:rPr lang="en-GB" sz="5500" b="1" dirty="0">
                <a:solidFill>
                  <a:schemeClr val="tx1">
                    <a:lumMod val="75000"/>
                    <a:lumOff val="25000"/>
                  </a:schemeClr>
                </a:solidFill>
                <a:latin typeface="myriad-pro"/>
              </a:rPr>
              <a:t>More information</a:t>
            </a:r>
          </a:p>
          <a:p>
            <a:pPr marL="342906" indent="-342906" defTabSz="457207" fontAlgn="auto">
              <a:spcAft>
                <a:spcPts val="0"/>
              </a:spcAft>
              <a:buClr>
                <a:schemeClr val="bg2">
                  <a:lumMod val="40000"/>
                  <a:lumOff val="60000"/>
                </a:schemeClr>
              </a:buClr>
              <a:buFont typeface="Arial" panose="020B0604020202020204" pitchFamily="34" charset="0"/>
              <a:buChar char="•"/>
              <a:defRPr/>
            </a:pPr>
            <a:r>
              <a:rPr lang="en-GB" sz="5500" dirty="0">
                <a:solidFill>
                  <a:schemeClr val="tx1">
                    <a:lumMod val="75000"/>
                    <a:lumOff val="25000"/>
                  </a:schemeClr>
                </a:solidFill>
                <a:latin typeface="myriad-pro"/>
              </a:rPr>
              <a:t>Telephone 0207 525 3104</a:t>
            </a:r>
          </a:p>
          <a:p>
            <a:pPr marL="342906" indent="-342906" defTabSz="457207" fontAlgn="auto">
              <a:spcAft>
                <a:spcPts val="0"/>
              </a:spcAft>
              <a:buClr>
                <a:schemeClr val="bg2">
                  <a:lumMod val="40000"/>
                  <a:lumOff val="60000"/>
                </a:schemeClr>
              </a:buClr>
              <a:buFont typeface="Arial" panose="020B0604020202020204" pitchFamily="34" charset="0"/>
              <a:buChar char="•"/>
              <a:defRPr/>
            </a:pPr>
            <a:r>
              <a:rPr lang="en-GB" sz="5500" dirty="0">
                <a:solidFill>
                  <a:schemeClr val="tx1">
                    <a:lumMod val="75000"/>
                    <a:lumOff val="25000"/>
                  </a:schemeClr>
                </a:solidFill>
                <a:latin typeface="myriad-pro"/>
              </a:rPr>
              <a:t>email </a:t>
            </a:r>
            <a:r>
              <a:rPr lang="en-GB" sz="5500" u="sng" dirty="0">
                <a:solidFill>
                  <a:srgbClr val="FFC000"/>
                </a:solidFill>
                <a:latin typeface="myriad-pro"/>
                <a:hlinkClick r:id="rId2"/>
              </a:rPr>
              <a:t>sias@southwark.gov.uk</a:t>
            </a:r>
            <a:endParaRPr lang="en-GB" sz="5500" dirty="0">
              <a:solidFill>
                <a:srgbClr val="FFC000"/>
              </a:solidFill>
              <a:latin typeface="myriad-pro"/>
            </a:endParaRPr>
          </a:p>
          <a:p>
            <a:pPr marL="342906" indent="-342906" defTabSz="457207" fontAlgn="auto">
              <a:spcAft>
                <a:spcPts val="0"/>
              </a:spcAft>
              <a:buClr>
                <a:schemeClr val="bg2">
                  <a:lumMod val="40000"/>
                  <a:lumOff val="60000"/>
                </a:schemeClr>
              </a:buClr>
              <a:buFont typeface="Arial" panose="020B0604020202020204" pitchFamily="34" charset="0"/>
              <a:buChar char="•"/>
              <a:defRPr/>
            </a:pPr>
            <a:r>
              <a:rPr lang="en-GB" sz="5500" dirty="0">
                <a:solidFill>
                  <a:schemeClr val="tx1">
                    <a:lumMod val="75000"/>
                    <a:lumOff val="25000"/>
                  </a:schemeClr>
                </a:solidFill>
                <a:latin typeface="myriad-pro"/>
              </a:rPr>
              <a:t>visit our </a:t>
            </a:r>
            <a:r>
              <a:rPr lang="en-GB" sz="5500" u="sng" dirty="0">
                <a:solidFill>
                  <a:schemeClr val="tx1">
                    <a:lumMod val="75000"/>
                    <a:lumOff val="25000"/>
                  </a:schemeClr>
                </a:solidFill>
                <a:latin typeface="myriad-pro"/>
                <a:hlinkClick r:id="rId3"/>
              </a:rPr>
              <a:t>local offer</a:t>
            </a:r>
            <a:r>
              <a:rPr lang="en-GB" sz="5500" dirty="0">
                <a:solidFill>
                  <a:schemeClr val="tx1">
                    <a:lumMod val="75000"/>
                    <a:lumOff val="25000"/>
                  </a:schemeClr>
                </a:solidFill>
                <a:latin typeface="myriad-pro"/>
              </a:rPr>
              <a:t> web page</a:t>
            </a:r>
          </a:p>
          <a:p>
            <a:pPr marL="342906" indent="-342906" defTabSz="457207" fontAlgn="auto">
              <a:spcAft>
                <a:spcPts val="0"/>
              </a:spcAft>
              <a:buClr>
                <a:schemeClr val="bg2">
                  <a:lumMod val="40000"/>
                  <a:lumOff val="60000"/>
                </a:schemeClr>
              </a:buClr>
              <a:buFont typeface="Wingdings 3" charset="2"/>
              <a:buChar char=""/>
              <a:defRPr/>
            </a:pPr>
            <a:endParaRPr lang="en-GB" dirty="0">
              <a:solidFill>
                <a:schemeClr val="tx1">
                  <a:lumMod val="75000"/>
                  <a:lumOff val="25000"/>
                </a:schemeClr>
              </a:solidFill>
            </a:endParaRPr>
          </a:p>
        </p:txBody>
      </p:sp>
      <p:pic>
        <p:nvPicPr>
          <p:cNvPr id="44036" name="Picture 4">
            <a:extLst>
              <a:ext uri="{FF2B5EF4-FFF2-40B4-BE49-F238E27FC236}">
                <a16:creationId xmlns:a16="http://schemas.microsoft.com/office/drawing/2014/main" id="{5D61B7ED-15CF-5A98-5961-53AA7D639B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5021263"/>
            <a:ext cx="15843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47FA302C-0578-C384-B71E-99272B47FE97}"/>
              </a:ext>
            </a:extLst>
          </p:cNvPr>
          <p:cNvSpPr>
            <a:spLocks noGrp="1" noChangeArrowheads="1"/>
          </p:cNvSpPr>
          <p:nvPr>
            <p:ph type="title"/>
          </p:nvPr>
        </p:nvSpPr>
        <p:spPr>
          <a:xfrm>
            <a:off x="323850" y="-7938"/>
            <a:ext cx="8229600" cy="1143001"/>
          </a:xfrm>
        </p:spPr>
        <p:txBody>
          <a:bodyPr/>
          <a:lstStyle/>
          <a:p>
            <a:r>
              <a:rPr lang="en-GB" altLang="en-US"/>
              <a:t>When applying</a:t>
            </a:r>
          </a:p>
        </p:txBody>
      </p:sp>
      <p:sp>
        <p:nvSpPr>
          <p:cNvPr id="3" name="Content Placeholder 2">
            <a:extLst>
              <a:ext uri="{FF2B5EF4-FFF2-40B4-BE49-F238E27FC236}">
                <a16:creationId xmlns:a16="http://schemas.microsoft.com/office/drawing/2014/main" id="{9F3747AC-CF7B-3DCB-24F1-475682B02F91}"/>
              </a:ext>
            </a:extLst>
          </p:cNvPr>
          <p:cNvSpPr>
            <a:spLocks noGrp="1"/>
          </p:cNvSpPr>
          <p:nvPr>
            <p:ph idx="1"/>
          </p:nvPr>
        </p:nvSpPr>
        <p:spPr>
          <a:xfrm>
            <a:off x="219075" y="923925"/>
            <a:ext cx="8229600" cy="4525963"/>
          </a:xfrm>
        </p:spPr>
        <p:txBody>
          <a:bodyPr rtlCol="0">
            <a:normAutofit fontScale="25000" lnSpcReduction="20000"/>
          </a:bodyPr>
          <a:lstStyle/>
          <a:p>
            <a:pPr marL="342906" indent="-342906" defTabSz="457207" fontAlgn="auto">
              <a:spcAft>
                <a:spcPts val="0"/>
              </a:spcAft>
              <a:buClr>
                <a:schemeClr val="bg2">
                  <a:lumMod val="40000"/>
                  <a:lumOff val="60000"/>
                </a:schemeClr>
              </a:buClr>
              <a:buFont typeface="Wingdings 3" charset="2"/>
              <a:buChar char=""/>
              <a:defRPr/>
            </a:pPr>
            <a:r>
              <a:rPr lang="en-GB" sz="8000" dirty="0">
                <a:solidFill>
                  <a:schemeClr val="tx1">
                    <a:lumMod val="75000"/>
                    <a:lumOff val="25000"/>
                  </a:schemeClr>
                </a:solidFill>
              </a:rPr>
              <a:t>If your child has a sibling (brother or sister), at one of your preferential schools, please ensure that you tick the sibling box.  </a:t>
            </a:r>
          </a:p>
          <a:p>
            <a:pPr marL="0" indent="0" defTabSz="457207" fontAlgn="auto">
              <a:spcAft>
                <a:spcPts val="0"/>
              </a:spcAft>
              <a:buClr>
                <a:schemeClr val="bg2">
                  <a:lumMod val="40000"/>
                  <a:lumOff val="60000"/>
                </a:schemeClr>
              </a:buClr>
              <a:buFont typeface="Wingdings 3" charset="2"/>
              <a:buNone/>
              <a:defRPr/>
            </a:pPr>
            <a:endParaRPr lang="en-GB" sz="8000" dirty="0">
              <a:solidFill>
                <a:schemeClr val="tx1">
                  <a:lumMod val="75000"/>
                  <a:lumOff val="25000"/>
                </a:schemeClr>
              </a:solidFill>
            </a:endParaRPr>
          </a:p>
          <a:p>
            <a:pPr marL="342906" indent="-342906" defTabSz="457207" fontAlgn="auto">
              <a:spcAft>
                <a:spcPts val="0"/>
              </a:spcAft>
              <a:buClr>
                <a:schemeClr val="bg2">
                  <a:lumMod val="40000"/>
                  <a:lumOff val="60000"/>
                </a:schemeClr>
              </a:buClr>
              <a:buFont typeface="Wingdings 3" charset="2"/>
              <a:buChar char=""/>
              <a:defRPr/>
            </a:pPr>
            <a:r>
              <a:rPr lang="en-GB" sz="8000" dirty="0">
                <a:solidFill>
                  <a:schemeClr val="tx1">
                    <a:lumMod val="75000"/>
                    <a:lumOff val="25000"/>
                  </a:schemeClr>
                </a:solidFill>
              </a:rPr>
              <a:t>Once you have completed your online application</a:t>
            </a:r>
            <a:r>
              <a:rPr lang="en-GB" sz="8000" dirty="0">
                <a:solidFill>
                  <a:srgbClr val="000000"/>
                </a:solidFill>
              </a:rPr>
              <a:t> </a:t>
            </a:r>
            <a:r>
              <a:rPr lang="en-GB" sz="8000" dirty="0">
                <a:solidFill>
                  <a:srgbClr val="FFC000"/>
                </a:solidFill>
              </a:rPr>
              <a:t>use the </a:t>
            </a:r>
            <a:r>
              <a:rPr lang="en-GB" sz="8000" b="1" dirty="0">
                <a:solidFill>
                  <a:srgbClr val="FFC000"/>
                </a:solidFill>
              </a:rPr>
              <a:t>‘Submit Application’ </a:t>
            </a:r>
            <a:r>
              <a:rPr lang="en-GB" sz="8000" dirty="0">
                <a:solidFill>
                  <a:srgbClr val="FFC000"/>
                </a:solidFill>
              </a:rPr>
              <a:t>button to submit your application. </a:t>
            </a:r>
          </a:p>
          <a:p>
            <a:pPr marL="342906" indent="-342906" defTabSz="457207" fontAlgn="auto">
              <a:spcAft>
                <a:spcPts val="0"/>
              </a:spcAft>
              <a:buClr>
                <a:schemeClr val="bg2">
                  <a:lumMod val="40000"/>
                  <a:lumOff val="60000"/>
                </a:schemeClr>
              </a:buClr>
              <a:buFont typeface="Wingdings 3" charset="2"/>
              <a:buChar char=""/>
              <a:defRPr/>
            </a:pPr>
            <a:endParaRPr lang="en-GB" sz="8000" dirty="0">
              <a:solidFill>
                <a:srgbClr val="FFC000"/>
              </a:solidFill>
            </a:endParaRPr>
          </a:p>
          <a:p>
            <a:pPr marL="342906" indent="-342906" defTabSz="457207" fontAlgn="auto">
              <a:spcAft>
                <a:spcPts val="0"/>
              </a:spcAft>
              <a:buClr>
                <a:schemeClr val="bg2">
                  <a:lumMod val="40000"/>
                  <a:lumOff val="60000"/>
                </a:schemeClr>
              </a:buClr>
              <a:buFont typeface="Wingdings 3" charset="2"/>
              <a:buChar char=""/>
              <a:defRPr/>
            </a:pPr>
            <a:r>
              <a:rPr lang="en-GB" sz="8000" dirty="0">
                <a:solidFill>
                  <a:schemeClr val="tx1">
                    <a:lumMod val="75000"/>
                    <a:lumOff val="25000"/>
                  </a:schemeClr>
                </a:solidFill>
              </a:rPr>
              <a:t>You should receive an email with your </a:t>
            </a:r>
            <a:r>
              <a:rPr lang="en-GB" sz="8000" b="1" dirty="0">
                <a:solidFill>
                  <a:schemeClr val="tx1">
                    <a:lumMod val="75000"/>
                    <a:lumOff val="25000"/>
                  </a:schemeClr>
                </a:solidFill>
              </a:rPr>
              <a:t>16 digit application reference number starting with 210</a:t>
            </a:r>
            <a:r>
              <a:rPr lang="en-GB" sz="8000" dirty="0">
                <a:solidFill>
                  <a:schemeClr val="tx1">
                    <a:lumMod val="75000"/>
                    <a:lumOff val="25000"/>
                  </a:schemeClr>
                </a:solidFill>
              </a:rPr>
              <a:t> similar to this: </a:t>
            </a:r>
            <a:r>
              <a:rPr lang="en-GB" sz="8000" dirty="0">
                <a:solidFill>
                  <a:srgbClr val="000000"/>
                </a:solidFill>
              </a:rPr>
              <a:t> </a:t>
            </a:r>
            <a:r>
              <a:rPr lang="en-GB" sz="8000" dirty="0">
                <a:solidFill>
                  <a:srgbClr val="FFC000"/>
                </a:solidFill>
              </a:rPr>
              <a:t>210-2024-09-E- 123456. </a:t>
            </a:r>
            <a:endParaRPr lang="en-GB" sz="8000" b="1" dirty="0">
              <a:solidFill>
                <a:schemeClr val="tx1">
                  <a:lumMod val="75000"/>
                  <a:lumOff val="25000"/>
                </a:schemeClr>
              </a:solidFill>
            </a:endParaRPr>
          </a:p>
          <a:p>
            <a:pPr marL="342906" indent="-342906" defTabSz="457207" fontAlgn="auto">
              <a:spcAft>
                <a:spcPts val="0"/>
              </a:spcAft>
              <a:buClr>
                <a:schemeClr val="bg2">
                  <a:lumMod val="40000"/>
                  <a:lumOff val="60000"/>
                </a:schemeClr>
              </a:buClr>
              <a:buFont typeface="Wingdings 3" charset="2"/>
              <a:buChar char=""/>
              <a:defRPr/>
            </a:pPr>
            <a:endParaRPr lang="en-GB" sz="8000" b="1" dirty="0">
              <a:solidFill>
                <a:schemeClr val="tx1">
                  <a:lumMod val="75000"/>
                  <a:lumOff val="25000"/>
                </a:schemeClr>
              </a:solidFill>
            </a:endParaRPr>
          </a:p>
          <a:p>
            <a:pPr marL="342906" indent="-342906" defTabSz="457207" fontAlgn="auto">
              <a:spcAft>
                <a:spcPts val="0"/>
              </a:spcAft>
              <a:buClr>
                <a:schemeClr val="bg2">
                  <a:lumMod val="40000"/>
                  <a:lumOff val="60000"/>
                </a:schemeClr>
              </a:buClr>
              <a:buFont typeface="Wingdings 3" charset="2"/>
              <a:buChar char=""/>
              <a:defRPr/>
            </a:pPr>
            <a:r>
              <a:rPr lang="en-GB" sz="8000" dirty="0">
                <a:solidFill>
                  <a:schemeClr val="tx1">
                    <a:lumMod val="75000"/>
                    <a:lumOff val="25000"/>
                  </a:schemeClr>
                </a:solidFill>
              </a:rPr>
              <a:t>If you do not receive a </a:t>
            </a:r>
            <a:r>
              <a:rPr lang="en-GB" sz="8000" b="1" dirty="0">
                <a:solidFill>
                  <a:schemeClr val="tx1">
                    <a:lumMod val="75000"/>
                    <a:lumOff val="25000"/>
                  </a:schemeClr>
                </a:solidFill>
              </a:rPr>
              <a:t>unique reference number </a:t>
            </a:r>
            <a:r>
              <a:rPr lang="en-GB" sz="8000" dirty="0">
                <a:solidFill>
                  <a:schemeClr val="tx1">
                    <a:lumMod val="75000"/>
                    <a:lumOff val="25000"/>
                  </a:schemeClr>
                </a:solidFill>
              </a:rPr>
              <a:t>it means your application has not been received and you will need to resubmit your application. </a:t>
            </a:r>
          </a:p>
          <a:p>
            <a:pPr marL="342906" indent="-342906" defTabSz="457207" fontAlgn="auto">
              <a:spcAft>
                <a:spcPts val="0"/>
              </a:spcAft>
              <a:buClr>
                <a:schemeClr val="bg2">
                  <a:lumMod val="40000"/>
                  <a:lumOff val="60000"/>
                </a:schemeClr>
              </a:buClr>
              <a:buFont typeface="Wingdings 3" charset="2"/>
              <a:buChar char=""/>
              <a:defRPr/>
            </a:pPr>
            <a:endParaRPr lang="en-GB" sz="8000" dirty="0">
              <a:solidFill>
                <a:schemeClr val="tx1">
                  <a:lumMod val="75000"/>
                  <a:lumOff val="25000"/>
                </a:schemeClr>
              </a:solidFill>
            </a:endParaRPr>
          </a:p>
          <a:p>
            <a:pPr marL="342906" indent="-342906" defTabSz="457207" fontAlgn="auto">
              <a:spcAft>
                <a:spcPts val="0"/>
              </a:spcAft>
              <a:buClr>
                <a:schemeClr val="bg2">
                  <a:lumMod val="40000"/>
                  <a:lumOff val="60000"/>
                </a:schemeClr>
              </a:buClr>
              <a:buFont typeface="Wingdings 3" charset="2"/>
              <a:buChar char=""/>
              <a:defRPr/>
            </a:pPr>
            <a:r>
              <a:rPr lang="en-GB" sz="8000" dirty="0">
                <a:solidFill>
                  <a:schemeClr val="tx1">
                    <a:lumMod val="75000"/>
                    <a:lumOff val="25000"/>
                  </a:schemeClr>
                </a:solidFill>
              </a:rPr>
              <a:t>Keep a record of your unique user name, password and application number which you will use for your application. It is important to keep this information safe so that you can log in and look at your application and review the results</a:t>
            </a:r>
            <a:endParaRPr lang="en-GB" sz="8000" b="1" dirty="0">
              <a:solidFill>
                <a:schemeClr val="tx1">
                  <a:lumMod val="75000"/>
                  <a:lumOff val="25000"/>
                </a:schemeClr>
              </a:solidFill>
            </a:endParaRPr>
          </a:p>
          <a:p>
            <a:pPr marL="342906" indent="-342906" defTabSz="457207" fontAlgn="auto">
              <a:spcAft>
                <a:spcPts val="0"/>
              </a:spcAft>
              <a:buClr>
                <a:schemeClr val="bg2">
                  <a:lumMod val="40000"/>
                  <a:lumOff val="60000"/>
                </a:schemeClr>
              </a:buClr>
              <a:buFont typeface="Wingdings 3" charset="2"/>
              <a:buChar char=""/>
              <a:defRPr/>
            </a:pPr>
            <a:endParaRPr lang="en-GB" dirty="0">
              <a:solidFill>
                <a:schemeClr val="tx1">
                  <a:lumMod val="75000"/>
                  <a:lumOff val="2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a:extLst>
              <a:ext uri="{FF2B5EF4-FFF2-40B4-BE49-F238E27FC236}">
                <a16:creationId xmlns:a16="http://schemas.microsoft.com/office/drawing/2014/main" id="{0ED8F9E8-AEC9-FEC6-A74A-C5929B006DD9}"/>
              </a:ext>
            </a:extLst>
          </p:cNvPr>
          <p:cNvSpPr>
            <a:spLocks noChangeArrowheads="1"/>
          </p:cNvSpPr>
          <p:nvPr/>
        </p:nvSpPr>
        <p:spPr bwMode="auto">
          <a:xfrm>
            <a:off x="323850" y="373063"/>
            <a:ext cx="8569325" cy="661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ts val="1000"/>
              </a:spcBef>
              <a:buClr>
                <a:srgbClr val="EF53A5"/>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EF53A5"/>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EF53A5"/>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fontAlgn="base">
              <a:spcBef>
                <a:spcPts val="1000"/>
              </a:spcBef>
              <a:spcAft>
                <a:spcPct val="0"/>
              </a:spcAft>
              <a:buClr>
                <a:srgbClr val="EF53A5"/>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en-US" sz="3200" b="1" dirty="0">
                <a:latin typeface="Century Gothic"/>
              </a:rPr>
              <a:t>Late applications</a:t>
            </a:r>
          </a:p>
          <a:p>
            <a:pPr eaLnBrk="1" hangingPunct="1">
              <a:spcBef>
                <a:spcPct val="0"/>
              </a:spcBef>
              <a:buClrTx/>
              <a:buSzTx/>
              <a:buFontTx/>
              <a:buNone/>
            </a:pPr>
            <a:endParaRPr lang="en-GB" altLang="en-US" sz="2800" b="1">
              <a:solidFill>
                <a:srgbClr val="3D00D2"/>
              </a:solidFill>
              <a:latin typeface="Frutiger-Bold"/>
            </a:endParaRPr>
          </a:p>
          <a:p>
            <a:pPr eaLnBrk="1" hangingPunct="1">
              <a:spcBef>
                <a:spcPct val="0"/>
              </a:spcBef>
              <a:buClrTx/>
              <a:buSzTx/>
              <a:buFontTx/>
              <a:buNone/>
            </a:pPr>
            <a:r>
              <a:rPr lang="en-GB" altLang="en-US" sz="2800" dirty="0">
                <a:latin typeface="Century Gothic"/>
              </a:rPr>
              <a:t>If you are making a late application between</a:t>
            </a:r>
          </a:p>
          <a:p>
            <a:pPr eaLnBrk="1" hangingPunct="1">
              <a:spcBef>
                <a:spcPct val="0"/>
              </a:spcBef>
              <a:buClrTx/>
              <a:buSzTx/>
              <a:buFontTx/>
              <a:buNone/>
            </a:pPr>
            <a:r>
              <a:rPr lang="en-GB" altLang="en-US" sz="2800" dirty="0">
                <a:solidFill>
                  <a:srgbClr val="FFC000"/>
                </a:solidFill>
                <a:latin typeface="Century Gothic"/>
              </a:rPr>
              <a:t>1</a:t>
            </a:r>
            <a:r>
              <a:rPr lang="en-GB" altLang="en-US" sz="2800" baseline="30000" dirty="0">
                <a:solidFill>
                  <a:srgbClr val="FFC000"/>
                </a:solidFill>
                <a:latin typeface="Century Gothic"/>
              </a:rPr>
              <a:t>st</a:t>
            </a:r>
            <a:r>
              <a:rPr lang="en-GB" altLang="en-US" sz="2800" dirty="0">
                <a:solidFill>
                  <a:srgbClr val="FFC000"/>
                </a:solidFill>
                <a:latin typeface="Century Gothic"/>
              </a:rPr>
              <a:t> November 2026</a:t>
            </a:r>
            <a:r>
              <a:rPr lang="en-GB" altLang="en-US" sz="2800" dirty="0">
                <a:latin typeface="Century Gothic"/>
              </a:rPr>
              <a:t> and </a:t>
            </a:r>
            <a:r>
              <a:rPr lang="en-GB" altLang="en-US" sz="2800" dirty="0">
                <a:solidFill>
                  <a:srgbClr val="FFC000"/>
                </a:solidFill>
                <a:latin typeface="Century Gothic"/>
              </a:rPr>
              <a:t>18</a:t>
            </a:r>
            <a:r>
              <a:rPr lang="en-GB" altLang="en-US" sz="2800" baseline="30000" dirty="0">
                <a:solidFill>
                  <a:srgbClr val="FFC000"/>
                </a:solidFill>
                <a:latin typeface="Century Gothic"/>
              </a:rPr>
              <a:t>th</a:t>
            </a:r>
            <a:r>
              <a:rPr lang="en-GB" altLang="en-US" sz="2800" dirty="0">
                <a:solidFill>
                  <a:srgbClr val="FFC000"/>
                </a:solidFill>
                <a:latin typeface="Century Gothic"/>
              </a:rPr>
              <a:t> August 2027, </a:t>
            </a:r>
            <a:r>
              <a:rPr lang="en-GB" altLang="en-US" sz="2800" dirty="0">
                <a:latin typeface="Century Gothic"/>
              </a:rPr>
              <a:t>you must complete and submit an online application at www.eadmissions.org.uk </a:t>
            </a:r>
          </a:p>
          <a:p>
            <a:pPr eaLnBrk="1" hangingPunct="1">
              <a:spcBef>
                <a:spcPct val="0"/>
              </a:spcBef>
              <a:buClrTx/>
              <a:buSzTx/>
              <a:buFontTx/>
              <a:buNone/>
            </a:pPr>
            <a:endParaRPr lang="en-GB" altLang="en-US" sz="2800">
              <a:solidFill>
                <a:srgbClr val="000000"/>
              </a:solidFill>
            </a:endParaRPr>
          </a:p>
          <a:p>
            <a:pPr eaLnBrk="1" hangingPunct="1">
              <a:spcBef>
                <a:spcPct val="0"/>
              </a:spcBef>
              <a:buClrTx/>
              <a:buSzTx/>
              <a:buNone/>
            </a:pPr>
            <a:r>
              <a:rPr lang="en-GB" altLang="en-US" sz="2800" dirty="0">
                <a:latin typeface="Century Gothic"/>
              </a:rPr>
              <a:t>All late applications received after </a:t>
            </a:r>
            <a:r>
              <a:rPr lang="en-GB" altLang="en-US" sz="2800" dirty="0">
                <a:solidFill>
                  <a:srgbClr val="FFC000"/>
                </a:solidFill>
                <a:latin typeface="Century Gothic"/>
              </a:rPr>
              <a:t>31</a:t>
            </a:r>
            <a:r>
              <a:rPr lang="en-GB" altLang="en-US" sz="2800" baseline="30000" dirty="0">
                <a:solidFill>
                  <a:srgbClr val="FFC000"/>
                </a:solidFill>
                <a:latin typeface="Century Gothic"/>
              </a:rPr>
              <a:t>st</a:t>
            </a:r>
            <a:r>
              <a:rPr lang="en-GB" altLang="en-US" sz="2800" dirty="0">
                <a:solidFill>
                  <a:srgbClr val="FFC000"/>
                </a:solidFill>
                <a:latin typeface="Century Gothic"/>
              </a:rPr>
              <a:t> October 2026</a:t>
            </a:r>
            <a:r>
              <a:rPr lang="en-GB" altLang="en-US" sz="2800" dirty="0">
                <a:latin typeface="Century Gothic"/>
              </a:rPr>
              <a:t> (except those regarded as exceptional circumstance) will not be considered for a school place until after the initial offer of places on </a:t>
            </a:r>
            <a:r>
              <a:rPr lang="en-GB" altLang="en-US" sz="2800" dirty="0">
                <a:solidFill>
                  <a:srgbClr val="FFC000"/>
                </a:solidFill>
                <a:latin typeface="Century Gothic"/>
              </a:rPr>
              <a:t>1st March 2027.</a:t>
            </a:r>
          </a:p>
          <a:p>
            <a:pPr eaLnBrk="1" hangingPunct="1">
              <a:spcBef>
                <a:spcPct val="0"/>
              </a:spcBef>
              <a:buClrTx/>
              <a:buSzTx/>
              <a:buFontTx/>
              <a:buNone/>
            </a:pPr>
            <a:endParaRPr lang="en-GB" altLang="en-US" sz="2800">
              <a:solidFill>
                <a:srgbClr val="000000"/>
              </a:solidFill>
            </a:endParaRPr>
          </a:p>
          <a:p>
            <a:pPr eaLnBrk="1" hangingPunct="1">
              <a:spcBef>
                <a:spcPct val="0"/>
              </a:spcBef>
              <a:buClrTx/>
              <a:buSzTx/>
              <a:buFontTx/>
              <a:buNone/>
            </a:pPr>
            <a:endParaRPr lang="en-GB" altLang="en-US" sz="2800">
              <a:solidFill>
                <a:srgbClr val="000000"/>
              </a:solidFill>
            </a:endParaRPr>
          </a:p>
          <a:p>
            <a:pPr eaLnBrk="1" hangingPunct="1">
              <a:spcBef>
                <a:spcPct val="0"/>
              </a:spcBef>
              <a:buClrTx/>
              <a:buSzTx/>
              <a:buFontTx/>
              <a:buNone/>
            </a:pPr>
            <a:endParaRPr lang="en-GB" altLang="en-US" sz="2800">
              <a:solidFill>
                <a:srgbClr val="000000"/>
              </a:solidFill>
              <a:latin typeface="Frutiger-Roman"/>
            </a:endParaRPr>
          </a:p>
        </p:txBody>
      </p:sp>
      <p:pic>
        <p:nvPicPr>
          <p:cNvPr id="47107" name="Picture 1">
            <a:extLst>
              <a:ext uri="{FF2B5EF4-FFF2-40B4-BE49-F238E27FC236}">
                <a16:creationId xmlns:a16="http://schemas.microsoft.com/office/drawing/2014/main" id="{CB26B01B-83E0-7E9F-4590-B7DD769A7A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9900" y="5302250"/>
            <a:ext cx="30178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A1CC4731-48A1-F8DD-8B25-DF9639747132}"/>
              </a:ext>
            </a:extLst>
          </p:cNvPr>
          <p:cNvSpPr>
            <a:spLocks noGrp="1" noChangeArrowheads="1"/>
          </p:cNvSpPr>
          <p:nvPr>
            <p:ph type="title"/>
          </p:nvPr>
        </p:nvSpPr>
        <p:spPr>
          <a:xfrm>
            <a:off x="179388" y="274638"/>
            <a:ext cx="8507412" cy="1143000"/>
          </a:xfrm>
        </p:spPr>
        <p:txBody>
          <a:bodyPr/>
          <a:lstStyle/>
          <a:p>
            <a:r>
              <a:rPr lang="en-GB" altLang="en-US" sz="3600" b="1" dirty="0"/>
              <a:t>Late applications after August 27</a:t>
            </a:r>
          </a:p>
        </p:txBody>
      </p:sp>
      <p:sp>
        <p:nvSpPr>
          <p:cNvPr id="3" name="Content Placeholder 2">
            <a:extLst>
              <a:ext uri="{FF2B5EF4-FFF2-40B4-BE49-F238E27FC236}">
                <a16:creationId xmlns:a16="http://schemas.microsoft.com/office/drawing/2014/main" id="{28A12F8B-D3E9-A5FB-F9FC-DFAC47BBD101}"/>
              </a:ext>
            </a:extLst>
          </p:cNvPr>
          <p:cNvSpPr>
            <a:spLocks noGrp="1"/>
          </p:cNvSpPr>
          <p:nvPr>
            <p:ph idx="1"/>
          </p:nvPr>
        </p:nvSpPr>
        <p:spPr>
          <a:xfrm>
            <a:off x="455613" y="1270000"/>
            <a:ext cx="8229600" cy="4525963"/>
          </a:xfrm>
        </p:spPr>
        <p:txBody>
          <a:bodyPr vert="horz" lIns="91440" tIns="45720" rIns="91440" bIns="45720" rtlCol="0" anchor="t">
            <a:normAutofit/>
          </a:bodyPr>
          <a:lstStyle/>
          <a:p>
            <a:pPr defTabSz="457207" fontAlgn="auto">
              <a:spcAft>
                <a:spcPts val="0"/>
              </a:spcAft>
              <a:buClr>
                <a:schemeClr val="bg2">
                  <a:lumMod val="40000"/>
                  <a:lumOff val="60000"/>
                </a:schemeClr>
              </a:buClr>
              <a:buFont typeface="Wingdings 3" charset="2"/>
              <a:buChar char=""/>
              <a:defRPr/>
            </a:pPr>
            <a:endParaRPr lang="en-GB" dirty="0">
              <a:solidFill>
                <a:srgbClr val="000000"/>
              </a:solidFill>
              <a:latin typeface="Frutiger LT Pro 45 Light"/>
            </a:endParaRPr>
          </a:p>
          <a:p>
            <a:pPr marL="0" indent="0">
              <a:buNone/>
              <a:defRPr/>
            </a:pPr>
            <a:r>
              <a:rPr lang="en-GB" sz="2400" dirty="0">
                <a:solidFill>
                  <a:schemeClr val="tx1">
                    <a:lumMod val="75000"/>
                    <a:lumOff val="25000"/>
                  </a:schemeClr>
                </a:solidFill>
              </a:rPr>
              <a:t>If you are making a late application </a:t>
            </a:r>
            <a:r>
              <a:rPr lang="en-GB" sz="2400" b="1" dirty="0">
                <a:solidFill>
                  <a:schemeClr val="tx1">
                    <a:lumMod val="75000"/>
                    <a:lumOff val="25000"/>
                  </a:schemeClr>
                </a:solidFill>
              </a:rPr>
              <a:t>after 18</a:t>
            </a:r>
            <a:r>
              <a:rPr lang="en-GB" sz="2400" b="1" baseline="30000" dirty="0">
                <a:solidFill>
                  <a:schemeClr val="tx1">
                    <a:lumMod val="75000"/>
                    <a:lumOff val="25000"/>
                  </a:schemeClr>
                </a:solidFill>
              </a:rPr>
              <a:t>th</a:t>
            </a:r>
            <a:r>
              <a:rPr lang="en-GB" sz="2400" b="1" dirty="0">
                <a:solidFill>
                  <a:schemeClr val="tx1">
                    <a:lumMod val="75000"/>
                    <a:lumOff val="25000"/>
                  </a:schemeClr>
                </a:solidFill>
              </a:rPr>
              <a:t> August 2027, </a:t>
            </a:r>
            <a:r>
              <a:rPr lang="en-GB" sz="2400" dirty="0">
                <a:solidFill>
                  <a:schemeClr val="tx1">
                    <a:lumMod val="75000"/>
                    <a:lumOff val="25000"/>
                  </a:schemeClr>
                </a:solidFill>
              </a:rPr>
              <a:t>you must apply for an in year place for your child, as the online application system will no longer be available. You can find further information about the in year admissions process at </a:t>
            </a:r>
            <a:r>
              <a:rPr lang="en-GB" sz="2400" dirty="0">
                <a:solidFill>
                  <a:schemeClr val="tx1">
                    <a:lumMod val="75000"/>
                    <a:lumOff val="25000"/>
                  </a:schemeClr>
                </a:solidFill>
                <a:ea typeface="+mj-lt"/>
                <a:cs typeface="+mj-lt"/>
                <a:hlinkClick r:id="rId2">
                  <a:extLst>
                    <a:ext uri="{A12FA001-AC4F-418D-AE19-62706E023703}">
                      <ahyp:hlinkClr xmlns:ahyp="http://schemas.microsoft.com/office/drawing/2018/hyperlinkcolor" val="tx"/>
                    </a:ext>
                  </a:extLst>
                </a:hlinkClick>
              </a:rPr>
              <a:t>https://www.southwark.gov.uk/schools-and-education/school-admissions/year-admissions</a:t>
            </a:r>
            <a:r>
              <a:rPr lang="en-GB" sz="2400" dirty="0">
                <a:solidFill>
                  <a:schemeClr val="tx1">
                    <a:lumMod val="75000"/>
                    <a:lumOff val="25000"/>
                  </a:schemeClr>
                </a:solidFill>
                <a:ea typeface="+mj-lt"/>
                <a:cs typeface="+mj-lt"/>
              </a:rPr>
              <a:t> </a:t>
            </a:r>
            <a:endParaRPr lang="en-GB" sz="2400" dirty="0">
              <a:solidFill>
                <a:schemeClr val="tx1">
                  <a:lumMod val="75000"/>
                  <a:lumOff val="25000"/>
                </a:schemeClr>
              </a:solidFill>
            </a:endParaRPr>
          </a:p>
          <a:p>
            <a:pPr marL="0" indent="0" defTabSz="457207" fontAlgn="auto">
              <a:spcAft>
                <a:spcPts val="0"/>
              </a:spcAft>
              <a:buClr>
                <a:schemeClr val="bg2">
                  <a:lumMod val="40000"/>
                  <a:lumOff val="60000"/>
                </a:schemeClr>
              </a:buClr>
              <a:buFont typeface="Wingdings 3" charset="2"/>
              <a:buNone/>
              <a:defRPr/>
            </a:pPr>
            <a:endParaRPr lang="en-GB" dirty="0">
              <a:solidFill>
                <a:schemeClr val="tx1">
                  <a:lumMod val="75000"/>
                  <a:lumOff val="25000"/>
                </a:schemeClr>
              </a:solidFill>
            </a:endParaRPr>
          </a:p>
        </p:txBody>
      </p:sp>
      <p:pic>
        <p:nvPicPr>
          <p:cNvPr id="48132" name="Picture 4">
            <a:extLst>
              <a:ext uri="{FF2B5EF4-FFF2-40B4-BE49-F238E27FC236}">
                <a16:creationId xmlns:a16="http://schemas.microsoft.com/office/drawing/2014/main" id="{C71E4570-DBDB-3EF4-CA63-6BEA1D61C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2313" y="5649913"/>
            <a:ext cx="2071687" cy="120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CD5C9BD7-5C98-4C41-8AF2-E06DFEB7CE9D}"/>
              </a:ext>
            </a:extLst>
          </p:cNvPr>
          <p:cNvSpPr>
            <a:spLocks noGrp="1" noChangeArrowheads="1"/>
          </p:cNvSpPr>
          <p:nvPr>
            <p:ph type="title"/>
          </p:nvPr>
        </p:nvSpPr>
        <p:spPr/>
        <p:txBody>
          <a:bodyPr/>
          <a:lstStyle/>
          <a:p>
            <a:r>
              <a:rPr lang="en-GB" altLang="en-US"/>
              <a:t>Southwark Admissions</a:t>
            </a:r>
          </a:p>
        </p:txBody>
      </p:sp>
      <p:sp>
        <p:nvSpPr>
          <p:cNvPr id="3" name="Content Placeholder 2">
            <a:extLst>
              <a:ext uri="{FF2B5EF4-FFF2-40B4-BE49-F238E27FC236}">
                <a16:creationId xmlns:a16="http://schemas.microsoft.com/office/drawing/2014/main" id="{B5A58995-C658-EE66-BFEC-E40465934D7F}"/>
              </a:ext>
            </a:extLst>
          </p:cNvPr>
          <p:cNvSpPr>
            <a:spLocks noGrp="1"/>
          </p:cNvSpPr>
          <p:nvPr>
            <p:ph idx="1"/>
          </p:nvPr>
        </p:nvSpPr>
        <p:spPr>
          <a:xfrm>
            <a:off x="457200" y="1196975"/>
            <a:ext cx="8229600" cy="4997450"/>
          </a:xfrm>
        </p:spPr>
        <p:txBody>
          <a:bodyPr rtlCol="0">
            <a:normAutofit/>
          </a:bodyPr>
          <a:lstStyle/>
          <a:p>
            <a:pPr marL="0" indent="0" defTabSz="457207" fontAlgn="auto">
              <a:spcAft>
                <a:spcPts val="0"/>
              </a:spcAft>
              <a:buClr>
                <a:schemeClr val="bg2">
                  <a:lumMod val="40000"/>
                  <a:lumOff val="60000"/>
                </a:schemeClr>
              </a:buClr>
              <a:buFont typeface="Wingdings 3" charset="2"/>
              <a:buNone/>
              <a:defRPr/>
            </a:pPr>
            <a:br>
              <a:rPr lang="en-GB" dirty="0">
                <a:solidFill>
                  <a:schemeClr val="tx1">
                    <a:lumMod val="75000"/>
                    <a:lumOff val="25000"/>
                  </a:schemeClr>
                </a:solidFill>
              </a:rPr>
            </a:br>
            <a:r>
              <a:rPr lang="en-GB" dirty="0">
                <a:solidFill>
                  <a:schemeClr val="tx1">
                    <a:lumMod val="75000"/>
                    <a:lumOff val="25000"/>
                  </a:schemeClr>
                </a:solidFill>
              </a:rPr>
              <a:t>School admissions team 4th floor, </a:t>
            </a: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Hub 2 Children’s and adults services Southwark Council </a:t>
            </a: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PO Box 64529 </a:t>
            </a: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London SE1P 5LX       </a:t>
            </a:r>
          </a:p>
          <a:p>
            <a:pPr marL="0" indent="0" defTabSz="457207" fontAlgn="auto">
              <a:spcAft>
                <a:spcPts val="0"/>
              </a:spcAft>
              <a:buClr>
                <a:schemeClr val="bg2">
                  <a:lumMod val="40000"/>
                  <a:lumOff val="60000"/>
                </a:schemeClr>
              </a:buClr>
              <a:buFont typeface="Wingdings 3" charset="2"/>
              <a:buNone/>
              <a:defRPr/>
            </a:pPr>
            <a:endParaRPr lang="en-GB" dirty="0">
              <a:solidFill>
                <a:schemeClr val="tx1">
                  <a:lumMod val="75000"/>
                  <a:lumOff val="25000"/>
                </a:schemeClr>
              </a:solidFill>
            </a:endParaRP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www.southwark.gov.uk/schooladmissions       </a:t>
            </a: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Email:  </a:t>
            </a:r>
            <a:r>
              <a:rPr lang="en-GB" dirty="0">
                <a:solidFill>
                  <a:srgbClr val="FFC000"/>
                </a:solidFill>
                <a:hlinkClick r:id="rId2"/>
              </a:rPr>
              <a:t>schools.admissions@southwark.gov.uk</a:t>
            </a:r>
            <a:endParaRPr lang="en-GB" dirty="0">
              <a:solidFill>
                <a:srgbClr val="FFC000"/>
              </a:solidFill>
            </a:endParaRP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       </a:t>
            </a:r>
          </a:p>
          <a:p>
            <a:pPr marL="0" indent="0" defTabSz="457207" fontAlgn="auto">
              <a:spcAft>
                <a:spcPts val="0"/>
              </a:spcAft>
              <a:buClr>
                <a:schemeClr val="bg2">
                  <a:lumMod val="40000"/>
                  <a:lumOff val="60000"/>
                </a:schemeClr>
              </a:buClr>
              <a:buFont typeface="Wingdings 3" charset="2"/>
              <a:buNone/>
              <a:defRPr/>
            </a:pPr>
            <a:r>
              <a:rPr lang="en-GB" dirty="0">
                <a:solidFill>
                  <a:schemeClr val="tx1">
                    <a:lumMod val="75000"/>
                    <a:lumOff val="25000"/>
                  </a:schemeClr>
                </a:solidFill>
              </a:rPr>
              <a:t>Phone: 020 7525 5337</a:t>
            </a:r>
          </a:p>
          <a:p>
            <a:pPr marL="342906" indent="-342906" defTabSz="457207" fontAlgn="auto">
              <a:spcAft>
                <a:spcPts val="0"/>
              </a:spcAft>
              <a:buClr>
                <a:schemeClr val="bg2">
                  <a:lumMod val="40000"/>
                  <a:lumOff val="60000"/>
                </a:schemeClr>
              </a:buClr>
              <a:buFont typeface="Wingdings 3" charset="2"/>
              <a:buChar char=""/>
              <a:defRPr/>
            </a:pPr>
            <a:endParaRPr lang="en-GB" dirty="0">
              <a:solidFill>
                <a:schemeClr val="tx1">
                  <a:lumMod val="75000"/>
                  <a:lumOff val="25000"/>
                </a:schemeClr>
              </a:solidFill>
            </a:endParaRPr>
          </a:p>
          <a:p>
            <a:pPr marL="342906" indent="-342906" defTabSz="457207" fontAlgn="auto">
              <a:spcAft>
                <a:spcPts val="0"/>
              </a:spcAft>
              <a:buClr>
                <a:schemeClr val="bg2">
                  <a:lumMod val="40000"/>
                  <a:lumOff val="60000"/>
                </a:schemeClr>
              </a:buClr>
              <a:buFont typeface="Wingdings 3" charset="2"/>
              <a:buChar char=""/>
              <a:defRPr/>
            </a:pPr>
            <a:endParaRPr lang="en-GB" dirty="0">
              <a:solidFill>
                <a:schemeClr val="tx1">
                  <a:lumMod val="75000"/>
                  <a:lumOff val="25000"/>
                </a:schemeClr>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C226D671-1CEC-258C-5BAF-21C885B493AB}"/>
              </a:ext>
            </a:extLst>
          </p:cNvPr>
          <p:cNvSpPr>
            <a:spLocks noGrp="1" noChangeArrowheads="1"/>
          </p:cNvSpPr>
          <p:nvPr>
            <p:ph type="title"/>
          </p:nvPr>
        </p:nvSpPr>
        <p:spPr/>
        <p:txBody>
          <a:bodyPr/>
          <a:lstStyle/>
          <a:p>
            <a:r>
              <a:rPr lang="en-GB" altLang="en-US"/>
              <a:t>Lewisham Admissions</a:t>
            </a:r>
          </a:p>
        </p:txBody>
      </p:sp>
      <p:sp>
        <p:nvSpPr>
          <p:cNvPr id="3" name="Content Placeholder 2">
            <a:extLst>
              <a:ext uri="{FF2B5EF4-FFF2-40B4-BE49-F238E27FC236}">
                <a16:creationId xmlns:a16="http://schemas.microsoft.com/office/drawing/2014/main" id="{E5E313D3-2332-4391-56C9-B63FE70AEA49}"/>
              </a:ext>
            </a:extLst>
          </p:cNvPr>
          <p:cNvSpPr>
            <a:spLocks noGrp="1"/>
          </p:cNvSpPr>
          <p:nvPr>
            <p:ph idx="1"/>
          </p:nvPr>
        </p:nvSpPr>
        <p:spPr/>
        <p:txBody>
          <a:bodyPr rtlCol="0">
            <a:normAutofit/>
          </a:bodyPr>
          <a:lstStyle/>
          <a:p>
            <a:pPr marL="0" indent="0" defTabSz="457207" fontAlgn="auto">
              <a:spcAft>
                <a:spcPts val="0"/>
              </a:spcAft>
              <a:buClr>
                <a:schemeClr val="bg2">
                  <a:lumMod val="40000"/>
                  <a:lumOff val="60000"/>
                </a:schemeClr>
              </a:buClr>
              <a:buFont typeface="Wingdings 3" charset="2"/>
              <a:buNone/>
              <a:defRPr/>
            </a:pPr>
            <a:r>
              <a:rPr lang="en-GB" b="1" dirty="0">
                <a:solidFill>
                  <a:schemeClr val="tx1">
                    <a:lumMod val="75000"/>
                    <a:lumOff val="25000"/>
                  </a:schemeClr>
                </a:solidFill>
              </a:rPr>
              <a:t>Admissions Team</a:t>
            </a:r>
            <a:endParaRPr lang="en-GB" dirty="0">
              <a:solidFill>
                <a:schemeClr val="tx1">
                  <a:lumMod val="75000"/>
                  <a:lumOff val="25000"/>
                </a:schemeClr>
              </a:solidFill>
            </a:endParaRPr>
          </a:p>
          <a:p>
            <a:pPr marL="342906" indent="-342906" defTabSz="457207" fontAlgn="auto">
              <a:spcAft>
                <a:spcPts val="0"/>
              </a:spcAft>
              <a:buClr>
                <a:schemeClr val="bg2">
                  <a:lumMod val="40000"/>
                  <a:lumOff val="60000"/>
                </a:schemeClr>
              </a:buClr>
              <a:buFont typeface="Wingdings 3" charset="2"/>
              <a:buChar char=""/>
              <a:defRPr/>
            </a:pPr>
            <a:r>
              <a:rPr lang="en-GB" dirty="0">
                <a:solidFill>
                  <a:schemeClr val="tx1">
                    <a:lumMod val="75000"/>
                    <a:lumOff val="25000"/>
                  </a:schemeClr>
                </a:solidFill>
              </a:rPr>
              <a:t>3rd Floor</a:t>
            </a:r>
            <a:br>
              <a:rPr lang="en-GB" dirty="0">
                <a:solidFill>
                  <a:schemeClr val="tx1">
                    <a:lumMod val="75000"/>
                    <a:lumOff val="25000"/>
                  </a:schemeClr>
                </a:solidFill>
              </a:rPr>
            </a:br>
            <a:r>
              <a:rPr lang="en-GB" dirty="0">
                <a:solidFill>
                  <a:schemeClr val="tx1">
                    <a:lumMod val="75000"/>
                    <a:lumOff val="25000"/>
                  </a:schemeClr>
                </a:solidFill>
              </a:rPr>
              <a:t>Laurence House</a:t>
            </a:r>
            <a:br>
              <a:rPr lang="en-GB" dirty="0">
                <a:solidFill>
                  <a:schemeClr val="tx1">
                    <a:lumMod val="75000"/>
                    <a:lumOff val="25000"/>
                  </a:schemeClr>
                </a:solidFill>
              </a:rPr>
            </a:br>
            <a:r>
              <a:rPr lang="en-GB" dirty="0">
                <a:solidFill>
                  <a:schemeClr val="tx1">
                    <a:lumMod val="75000"/>
                    <a:lumOff val="25000"/>
                  </a:schemeClr>
                </a:solidFill>
              </a:rPr>
              <a:t>1 Catford Road</a:t>
            </a:r>
            <a:br>
              <a:rPr lang="en-GB" dirty="0">
                <a:solidFill>
                  <a:schemeClr val="tx1">
                    <a:lumMod val="75000"/>
                    <a:lumOff val="25000"/>
                  </a:schemeClr>
                </a:solidFill>
              </a:rPr>
            </a:br>
            <a:r>
              <a:rPr lang="en-GB" dirty="0">
                <a:solidFill>
                  <a:schemeClr val="tx1">
                    <a:lumMod val="75000"/>
                    <a:lumOff val="25000"/>
                  </a:schemeClr>
                </a:solidFill>
              </a:rPr>
              <a:t>London</a:t>
            </a:r>
            <a:br>
              <a:rPr lang="en-GB" dirty="0">
                <a:solidFill>
                  <a:schemeClr val="tx1">
                    <a:lumMod val="75000"/>
                    <a:lumOff val="25000"/>
                  </a:schemeClr>
                </a:solidFill>
              </a:rPr>
            </a:br>
            <a:r>
              <a:rPr lang="en-GB" dirty="0">
                <a:solidFill>
                  <a:schemeClr val="tx1">
                    <a:lumMod val="75000"/>
                    <a:lumOff val="25000"/>
                  </a:schemeClr>
                </a:solidFill>
              </a:rPr>
              <a:t>SE6 4RU </a:t>
            </a:r>
            <a:br>
              <a:rPr lang="en-GB" dirty="0">
                <a:solidFill>
                  <a:schemeClr val="tx1">
                    <a:lumMod val="75000"/>
                    <a:lumOff val="25000"/>
                  </a:schemeClr>
                </a:solidFill>
              </a:rPr>
            </a:br>
            <a:br>
              <a:rPr lang="en-GB" dirty="0">
                <a:solidFill>
                  <a:schemeClr val="tx1">
                    <a:lumMod val="75000"/>
                    <a:lumOff val="25000"/>
                  </a:schemeClr>
                </a:solidFill>
              </a:rPr>
            </a:br>
            <a:r>
              <a:rPr lang="en-GB" dirty="0">
                <a:solidFill>
                  <a:schemeClr val="tx1">
                    <a:lumMod val="75000"/>
                    <a:lumOff val="25000"/>
                  </a:schemeClr>
                </a:solidFill>
              </a:rPr>
              <a:t>Phone: 020 8314 8282</a:t>
            </a:r>
            <a:br>
              <a:rPr lang="en-GB" dirty="0">
                <a:solidFill>
                  <a:schemeClr val="tx1">
                    <a:lumMod val="75000"/>
                    <a:lumOff val="25000"/>
                  </a:schemeClr>
                </a:solidFill>
              </a:rPr>
            </a:br>
            <a:r>
              <a:rPr lang="en-GB" dirty="0">
                <a:solidFill>
                  <a:schemeClr val="tx1">
                    <a:lumMod val="75000"/>
                    <a:lumOff val="25000"/>
                  </a:schemeClr>
                </a:solidFill>
              </a:rPr>
              <a:t>Email: </a:t>
            </a:r>
            <a:r>
              <a:rPr lang="en-GB" dirty="0">
                <a:solidFill>
                  <a:srgbClr val="FFC000"/>
                </a:solidFill>
                <a:hlinkClick r:id="rId2"/>
              </a:rPr>
              <a:t>schooladmissions@lewisham.gov.uk</a:t>
            </a:r>
            <a:endParaRPr lang="en-GB" dirty="0">
              <a:solidFill>
                <a:srgbClr val="FFC000"/>
              </a:solidFill>
            </a:endParaRPr>
          </a:p>
          <a:p>
            <a:pPr marL="342906" indent="-342906" defTabSz="457207" fontAlgn="auto">
              <a:spcAft>
                <a:spcPts val="0"/>
              </a:spcAft>
              <a:buClr>
                <a:schemeClr val="bg2">
                  <a:lumMod val="40000"/>
                  <a:lumOff val="60000"/>
                </a:schemeClr>
              </a:buClr>
              <a:buFont typeface="Wingdings 3" charset="2"/>
              <a:buChar char=""/>
              <a:defRPr/>
            </a:pPr>
            <a:endParaRPr lang="en-GB" dirty="0">
              <a:solidFill>
                <a:schemeClr val="tx1">
                  <a:lumMod val="75000"/>
                  <a:lumOff val="25000"/>
                </a:schemeClr>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Content Placeholder 4">
            <a:extLst>
              <a:ext uri="{FF2B5EF4-FFF2-40B4-BE49-F238E27FC236}">
                <a16:creationId xmlns:a16="http://schemas.microsoft.com/office/drawing/2014/main" id="{803C673B-8919-C30F-DF84-FDCACD9593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46288" y="504825"/>
            <a:ext cx="4505325" cy="6003925"/>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A7326899-6F1C-5EF0-7287-EABA7FB21CB8}"/>
              </a:ext>
            </a:extLst>
          </p:cNvPr>
          <p:cNvSpPr>
            <a:spLocks noGrp="1" noChangeArrowheads="1"/>
          </p:cNvSpPr>
          <p:nvPr>
            <p:ph type="title"/>
          </p:nvPr>
        </p:nvSpPr>
        <p:spPr/>
        <p:txBody>
          <a:bodyPr/>
          <a:lstStyle/>
          <a:p>
            <a:r>
              <a:rPr lang="en-GB" altLang="en-US"/>
              <a:t>Online Application Support</a:t>
            </a:r>
          </a:p>
        </p:txBody>
      </p:sp>
      <p:sp>
        <p:nvSpPr>
          <p:cNvPr id="52227" name="Content Placeholder 2">
            <a:extLst>
              <a:ext uri="{FF2B5EF4-FFF2-40B4-BE49-F238E27FC236}">
                <a16:creationId xmlns:a16="http://schemas.microsoft.com/office/drawing/2014/main" id="{6648FD11-101B-2390-21C2-D4B3B1013501}"/>
              </a:ext>
            </a:extLst>
          </p:cNvPr>
          <p:cNvSpPr>
            <a:spLocks noGrp="1" noChangeArrowheads="1"/>
          </p:cNvSpPr>
          <p:nvPr>
            <p:ph idx="1"/>
          </p:nvPr>
        </p:nvSpPr>
        <p:spPr/>
        <p:txBody>
          <a:bodyPr/>
          <a:lstStyle/>
          <a:p>
            <a:pPr marL="0" indent="0" algn="ctr">
              <a:buFont typeface="Wingdings 3" panose="05040102010807070707" pitchFamily="18" charset="2"/>
              <a:buNone/>
            </a:pPr>
            <a:r>
              <a:rPr lang="en-GB" altLang="en-US"/>
              <a:t>If you require further support with your application, please contact the school office to make an appointment and we will endeavour to help you in any way we can.</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C6FE8E712F684BACEAE9262CE7043E" ma:contentTypeVersion="19" ma:contentTypeDescription="Create a new document." ma:contentTypeScope="" ma:versionID="5ccda518907cb24324cf9550425517b0">
  <xsd:schema xmlns:xsd="http://www.w3.org/2001/XMLSchema" xmlns:xs="http://www.w3.org/2001/XMLSchema" xmlns:p="http://schemas.microsoft.com/office/2006/metadata/properties" xmlns:ns2="2460e0a3-52bb-49eb-882b-c21cbacaa6a6" xmlns:ns3="a8f9ebb2-eb60-4a38-b63e-d9e1142074ab" xmlns:ns4="b42ab54c-3ccc-420f-9dec-d8557292fef6" targetNamespace="http://schemas.microsoft.com/office/2006/metadata/properties" ma:root="true" ma:fieldsID="d05eb891a23efd11c430fb6ef064991d" ns2:_="" ns3:_="" ns4:_="">
    <xsd:import namespace="2460e0a3-52bb-49eb-882b-c21cbacaa6a6"/>
    <xsd:import namespace="a8f9ebb2-eb60-4a38-b63e-d9e1142074ab"/>
    <xsd:import namespace="b42ab54c-3ccc-420f-9dec-d8557292fef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60e0a3-52bb-49eb-882b-c21cbacaa6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2ee9a29-5d3b-47f4-bb28-73bb36778aa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f9ebb2-eb60-4a38-b63e-d9e1142074a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42ab54c-3ccc-420f-9dec-d8557292fef6"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debb01f-d3d0-4d37-b937-29c69ee7f5be}" ma:internalName="TaxCatchAll" ma:showField="CatchAllData" ma:web="b42ab54c-3ccc-420f-9dec-d8557292f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42ab54c-3ccc-420f-9dec-d8557292fef6" xsi:nil="true"/>
    <lcf76f155ced4ddcb4097134ff3c332f xmlns="2460e0a3-52bb-49eb-882b-c21cbacaa6a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D10181-0668-43D1-86BA-7E96B0AA00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60e0a3-52bb-49eb-882b-c21cbacaa6a6"/>
    <ds:schemaRef ds:uri="a8f9ebb2-eb60-4a38-b63e-d9e1142074ab"/>
    <ds:schemaRef ds:uri="b42ab54c-3ccc-420f-9dec-d8557292fe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5DA47C-9A1E-47D1-9D2D-B79529F700AD}">
  <ds:schemaRefs>
    <ds:schemaRef ds:uri="2460e0a3-52bb-49eb-882b-c21cbacaa6a6"/>
    <ds:schemaRef ds:uri="b42ab54c-3ccc-420f-9dec-d8557292fef6"/>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2D12CC2-DA30-4119-A559-BAF87F0A38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Words>1839</Words>
  <Application>Microsoft Office PowerPoint</Application>
  <PresentationFormat>On-screen Show (4:3)</PresentationFormat>
  <Paragraphs>165</Paragraphs>
  <Slides>39</Slides>
  <Notes>2</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Ion</vt:lpstr>
      <vt:lpstr>Secondary School Applications </vt:lpstr>
      <vt:lpstr>When choosing a school, think about….</vt:lpstr>
      <vt:lpstr>Types of secondary schools</vt:lpstr>
      <vt:lpstr>Before you choose your school</vt:lpstr>
      <vt:lpstr>PowerPoint Presentation</vt:lpstr>
      <vt:lpstr>PowerPoint Presentation</vt:lpstr>
      <vt:lpstr>PowerPoint Presentation</vt:lpstr>
      <vt:lpstr>Bacon's College</vt:lpstr>
      <vt:lpstr>PowerPoint Presentation</vt:lpstr>
      <vt:lpstr>PowerPoint Presentation</vt:lpstr>
      <vt:lpstr>PowerPoint Presentation</vt:lpstr>
      <vt:lpstr>You can find schools across the country using the link on eAdmissions</vt:lpstr>
      <vt:lpstr>PowerPoint Presentation</vt:lpstr>
      <vt:lpstr>Links are easy to find on the LA website</vt:lpstr>
      <vt:lpstr>There is lots of additional info in the Southwark brochure do have a read</vt:lpstr>
      <vt:lpstr>Key Dates to Remember</vt:lpstr>
      <vt:lpstr>Confirmation of school offer</vt:lpstr>
      <vt:lpstr>Rejecting an offer</vt:lpstr>
      <vt:lpstr>How to apply</vt:lpstr>
      <vt:lpstr>To set up an account</vt:lpstr>
      <vt:lpstr>Preferences</vt:lpstr>
      <vt:lpstr>Supplementary Information Form</vt:lpstr>
      <vt:lpstr>PowerPoint Presentation</vt:lpstr>
      <vt:lpstr>PowerPoint Presentation</vt:lpstr>
      <vt:lpstr>Ability, aptitude and banding tests  </vt:lpstr>
      <vt:lpstr>Medical/Social Reason</vt:lpstr>
      <vt:lpstr>Guidance</vt:lpstr>
      <vt:lpstr>https://www.eadmissions.org.uk/</vt:lpstr>
      <vt:lpstr>PowerPoint Presentation</vt:lpstr>
      <vt:lpstr>PowerPoint Presentation</vt:lpstr>
      <vt:lpstr>PowerPoint Presentation</vt:lpstr>
      <vt:lpstr>Southwark Information Advice Support team (SIAS)</vt:lpstr>
      <vt:lpstr>When applying</vt:lpstr>
      <vt:lpstr>PowerPoint Presentation</vt:lpstr>
      <vt:lpstr>Late applications after August 27</vt:lpstr>
      <vt:lpstr>Southwark Admissions</vt:lpstr>
      <vt:lpstr>Lewisham Admissions</vt:lpstr>
      <vt:lpstr>PowerPoint Presentation</vt:lpstr>
      <vt:lpstr>Online Application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Secondary School Applications</dc:title>
  <dc:creator>Lorram Black</dc:creator>
  <cp:lastModifiedBy>Leah Grant-Muller</cp:lastModifiedBy>
  <cp:revision>186</cp:revision>
  <dcterms:created xsi:type="dcterms:W3CDTF">2016-10-02T20:06:58Z</dcterms:created>
  <dcterms:modified xsi:type="dcterms:W3CDTF">2026-09-11T16:55:19Z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0x010100D6C6FE8E712F684BACEAE9262CE7043E</vt:lpwstr>
  </property>
  <property fmtid="{D5CDD505-2E9C-101B-9397-08002B2CF9AE}" pid="3" name="MediaServiceImageTags">
    <vt:lpwstr/>
  </property>
</Properties>
</file>