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1" r:id="rId4"/>
  </p:sldMasterIdLst>
  <p:notesMasterIdLst>
    <p:notesMasterId r:id="rId6"/>
  </p:notesMasterIdLst>
  <p:handoutMasterIdLst>
    <p:handoutMasterId r:id="rId7"/>
  </p:handoutMasterIdLst>
  <p:sldIdLst>
    <p:sldId id="273" r:id="rId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10" autoAdjust="0"/>
    <p:restoredTop sz="95775"/>
  </p:normalViewPr>
  <p:slideViewPr>
    <p:cSldViewPr>
      <p:cViewPr varScale="1">
        <p:scale>
          <a:sx n="117" d="100"/>
          <a:sy n="117" d="100"/>
        </p:scale>
        <p:origin x="153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C7B89-8DB8-4C67-8A78-0464DF45DB5C}" type="datetimeFigureOut">
              <a:rPr lang="en-US" smtClean="0"/>
              <a:pPr/>
              <a:t>9/17/26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C79FC-0FB6-4E3B-9EDB-1DD514CF4A2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0845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76AFB-C3B6-4DD2-B6B2-3D3ED9CEE935}" type="datetimeFigureOut">
              <a:rPr lang="en-GB" smtClean="0"/>
              <a:pPr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FFBA86-31B6-448B-B350-20EA37305B9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203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9/17/26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305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9/17/26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492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9/17/26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046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9/17/26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144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9/17/26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806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9/17/26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260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9/17/26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716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9/17/26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306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9/17/26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91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9/17/26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441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7B9EB-4624-F342-861D-14C8E1356FF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9/17/26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ABE7F-8977-004B-8E5B-076C75796A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815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8AD7B9EB-4624-F342-861D-14C8E1356FF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9/17/26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368ABE7F-8977-004B-8E5B-076C75796A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574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/>
            </a:gs>
            <a:gs pos="74000">
              <a:schemeClr val="accent5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038" y="2709876"/>
            <a:ext cx="2990280" cy="19439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9292" y="203095"/>
            <a:ext cx="2791991" cy="9848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PSHE </a:t>
            </a:r>
            <a:r>
              <a:rPr lang="en-GB" sz="1000" dirty="0">
                <a:solidFill>
                  <a:schemeClr val="tx2"/>
                </a:solidFill>
              </a:rPr>
              <a:t>Learning about the brain</a:t>
            </a:r>
          </a:p>
          <a:p>
            <a:pPr marL="171450" indent="-171450" defTabSz="457200">
              <a:buFont typeface="Arial"/>
              <a:buChar char="•"/>
            </a:pPr>
            <a:r>
              <a:rPr lang="en-GB" sz="1000" dirty="0">
                <a:solidFill>
                  <a:schemeClr val="tx2"/>
                </a:solidFill>
              </a:rPr>
              <a:t>Introduction to Brain Breaks/Mindful Breathing </a:t>
            </a:r>
          </a:p>
          <a:p>
            <a:pPr marL="171450" indent="-171450" defTabSz="457200">
              <a:buFont typeface="Arial"/>
              <a:buChar char="•"/>
            </a:pPr>
            <a:r>
              <a:rPr lang="en-GB" sz="1000" dirty="0">
                <a:solidFill>
                  <a:schemeClr val="tx2"/>
                </a:solidFill>
              </a:rPr>
              <a:t>Jigsaw PSHE: ‘Being Me In My World’ &amp; ‘Celebrating Differences’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53447" y="541647"/>
            <a:ext cx="3014738" cy="17851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defTabSz="457200"/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English</a:t>
            </a:r>
          </a:p>
          <a:p>
            <a:pPr defTabSz="457200"/>
            <a:r>
              <a:rPr lang="en-US" sz="1000" b="1" dirty="0">
                <a:solidFill>
                  <a:schemeClr val="tx2"/>
                </a:solidFill>
              </a:rPr>
              <a:t>Writing</a:t>
            </a:r>
          </a:p>
          <a:p>
            <a:pPr marL="171450" indent="-171450" defTabSz="457200">
              <a:buFont typeface="Arial"/>
              <a:buChar char="•"/>
            </a:pPr>
            <a:r>
              <a:rPr lang="en-US" sz="1000" dirty="0">
                <a:solidFill>
                  <a:schemeClr val="tx2"/>
                </a:solidFill>
              </a:rPr>
              <a:t>Writing based on " Beegu" by Alexi Deacon, “Whatever Next” by Jill Murphy</a:t>
            </a:r>
            <a:endParaRPr lang="en-US" sz="1000" dirty="0">
              <a:solidFill>
                <a:schemeClr val="tx2"/>
              </a:solidFill>
              <a:cs typeface="Calibri"/>
            </a:endParaRPr>
          </a:p>
          <a:p>
            <a:pPr marL="171450" indent="-171450" defTabSz="457200">
              <a:buFont typeface="Arial"/>
              <a:buChar char="•"/>
            </a:pPr>
            <a:r>
              <a:rPr lang="en-US" sz="1000" dirty="0">
                <a:solidFill>
                  <a:schemeClr val="tx2"/>
                </a:solidFill>
              </a:rPr>
              <a:t>Drawing and labelling a story map </a:t>
            </a:r>
          </a:p>
          <a:p>
            <a:pPr marL="171450" indent="-171450" defTabSz="457200">
              <a:buFont typeface="Arial"/>
              <a:buChar char="•"/>
            </a:pPr>
            <a:r>
              <a:rPr lang="en-US" sz="1000" dirty="0">
                <a:solidFill>
                  <a:schemeClr val="tx2"/>
                </a:solidFill>
              </a:rPr>
              <a:t>Writing a list using simple adjectives </a:t>
            </a:r>
            <a:endParaRPr lang="en-US" sz="1000" dirty="0">
              <a:solidFill>
                <a:schemeClr val="tx2"/>
              </a:solidFill>
              <a:cs typeface="Calibri"/>
            </a:endParaRPr>
          </a:p>
          <a:p>
            <a:pPr marL="171450" indent="-171450" defTabSz="457200">
              <a:buFont typeface="Arial"/>
              <a:buChar char="•"/>
            </a:pPr>
            <a:r>
              <a:rPr lang="en-US" sz="1000" dirty="0">
                <a:solidFill>
                  <a:schemeClr val="tx2"/>
                </a:solidFill>
              </a:rPr>
              <a:t>Writing a postcard - use and to join words and clause.</a:t>
            </a:r>
          </a:p>
          <a:p>
            <a:pPr marL="171450" indent="-171450" defTabSz="457200">
              <a:buFont typeface="Arial"/>
              <a:buChar char="•"/>
            </a:pPr>
            <a:r>
              <a:rPr lang="en-US" sz="1000" dirty="0">
                <a:solidFill>
                  <a:schemeClr val="tx2"/>
                </a:solidFill>
                <a:cs typeface="Calibri"/>
              </a:rPr>
              <a:t>Poetry – to listen and identify poetic features of a poem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35469" y="541647"/>
            <a:ext cx="2791991" cy="16004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schemeClr val="accent4"/>
                </a:solidFill>
              </a:rPr>
              <a:t>Numeracy</a:t>
            </a:r>
          </a:p>
          <a:p>
            <a:pPr marL="171450" indent="-171450" defTabSz="457200">
              <a:buFont typeface="Arial"/>
              <a:buChar char="•"/>
            </a:pPr>
            <a:r>
              <a:rPr lang="en-US" sz="1000" dirty="0">
                <a:solidFill>
                  <a:schemeClr val="tx2"/>
                </a:solidFill>
              </a:rPr>
              <a:t>Following the Mathematics mastery scheme</a:t>
            </a:r>
          </a:p>
          <a:p>
            <a:pPr marL="171450" indent="-171450" defTabSz="457200">
              <a:buFont typeface="Arial"/>
              <a:buChar char="•"/>
            </a:pPr>
            <a:r>
              <a:rPr lang="en-GB" sz="1000" dirty="0">
                <a:solidFill>
                  <a:schemeClr val="tx2"/>
                </a:solidFill>
              </a:rPr>
              <a:t>Numbers to 10 </a:t>
            </a:r>
          </a:p>
          <a:p>
            <a:pPr marL="171450" indent="-171450" defTabSz="457200">
              <a:buFont typeface="Arial"/>
              <a:buChar char="•"/>
            </a:pPr>
            <a:r>
              <a:rPr lang="en-GB" sz="1000" dirty="0">
                <a:solidFill>
                  <a:schemeClr val="tx2"/>
                </a:solidFill>
              </a:rPr>
              <a:t>Count, read, write, identify, represent, double and half and use comparative language</a:t>
            </a:r>
          </a:p>
          <a:p>
            <a:pPr marL="171450" indent="-171450" defTabSz="457200">
              <a:buFont typeface="Arial"/>
              <a:buChar char="•"/>
            </a:pPr>
            <a:r>
              <a:rPr lang="en-GB" sz="1000" dirty="0">
                <a:solidFill>
                  <a:schemeClr val="tx2"/>
                </a:solidFill>
              </a:rPr>
              <a:t>Addition and subtraction within 10</a:t>
            </a:r>
          </a:p>
          <a:p>
            <a:pPr marL="171450" indent="-171450" defTabSz="457200">
              <a:buFont typeface="Arial"/>
              <a:buChar char="•"/>
            </a:pPr>
            <a:r>
              <a:rPr lang="en-GB" sz="1000" dirty="0">
                <a:solidFill>
                  <a:schemeClr val="tx2"/>
                </a:solidFill>
              </a:rPr>
              <a:t>Represent and use number bonds; read, write, interpret, represent and solve</a:t>
            </a:r>
          </a:p>
          <a:p>
            <a:pPr marL="171450" indent="-171450" defTabSz="457200">
              <a:buFont typeface="Arial"/>
              <a:buChar char="•"/>
            </a:pPr>
            <a:r>
              <a:rPr lang="en-GB" sz="1000" dirty="0">
                <a:solidFill>
                  <a:schemeClr val="tx2"/>
                </a:solidFill>
              </a:rPr>
              <a:t>Shapes and patterns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160" y="1263326"/>
            <a:ext cx="2791991" cy="14465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schemeClr val="tx2"/>
                </a:solidFill>
              </a:rPr>
              <a:t>PE</a:t>
            </a:r>
          </a:p>
          <a:p>
            <a:pPr marL="171450" indent="-171450" defTabSz="457200">
              <a:buFont typeface="Arial"/>
              <a:buChar char="•"/>
            </a:pPr>
            <a:r>
              <a:rPr lang="en-US" sz="1000" dirty="0">
                <a:solidFill>
                  <a:schemeClr val="tx2"/>
                </a:solidFill>
              </a:rPr>
              <a:t>Each lesson will be built around a scenario that will focus on a different aspect of physical development culminating in teamwork</a:t>
            </a:r>
          </a:p>
          <a:p>
            <a:pPr marL="171450" indent="-171450" defTabSz="457200">
              <a:buFont typeface="Arial"/>
              <a:buChar char="•"/>
            </a:pPr>
            <a:r>
              <a:rPr lang="en-US" sz="1000" dirty="0">
                <a:solidFill>
                  <a:schemeClr val="tx2"/>
                </a:solidFill>
              </a:rPr>
              <a:t>Running, jumping, balancing, climbing and teamwork</a:t>
            </a:r>
          </a:p>
          <a:p>
            <a:pPr marL="171450" indent="-171450" defTabSz="457200">
              <a:buFont typeface="Arial"/>
              <a:buChar char="•"/>
            </a:pPr>
            <a:r>
              <a:rPr lang="en-GB" sz="1000" dirty="0">
                <a:solidFill>
                  <a:schemeClr val="tx2"/>
                </a:solidFill>
              </a:rPr>
              <a:t>Fundamental movements, balancing skills and dance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0714" y="5732724"/>
            <a:ext cx="2791991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defTabSz="457200"/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Art and Design</a:t>
            </a:r>
          </a:p>
          <a:p>
            <a:r>
              <a:rPr lang="en-GB" sz="1050" dirty="0">
                <a:solidFill>
                  <a:schemeClr val="tx2"/>
                </a:solidFill>
              </a:rPr>
              <a:t>Drawing: Make your mark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>
                <a:solidFill>
                  <a:schemeClr val="tx2"/>
                </a:solidFill>
              </a:rPr>
              <a:t>Explore mark making and line; work and experiment with different materials through observational and collaborative pieces.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83223" y="4707092"/>
            <a:ext cx="2838676" cy="9848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srgbClr val="FF0000"/>
                </a:solidFill>
              </a:rPr>
              <a:t>Computing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2"/>
                </a:solidFill>
              </a:rPr>
              <a:t>Define and use technology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2"/>
                </a:solidFill>
              </a:rPr>
              <a:t>Mouse and keyboard skills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2"/>
                </a:solidFill>
              </a:rPr>
              <a:t>Computer safety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2"/>
                </a:solidFill>
              </a:rPr>
              <a:t>Discussions about staying safe online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58369" y="3090532"/>
            <a:ext cx="2791991" cy="16004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srgbClr val="FFC000"/>
                </a:solidFill>
              </a:rPr>
              <a:t>History</a:t>
            </a:r>
          </a:p>
          <a:p>
            <a:pPr defTabSz="457200"/>
            <a:r>
              <a:rPr lang="en-GB" sz="1000" dirty="0">
                <a:solidFill>
                  <a:schemeClr val="tx2"/>
                </a:solidFill>
              </a:rPr>
              <a:t>Learning about the lives of significant individuals in the past who have contributed to national and international achievements.</a:t>
            </a:r>
          </a:p>
          <a:p>
            <a:pPr marL="171450" indent="-171450" defTabSz="457200">
              <a:buFont typeface="Arial"/>
              <a:buChar char="•"/>
            </a:pPr>
            <a:r>
              <a:rPr lang="en-GB" sz="1000" dirty="0">
                <a:solidFill>
                  <a:schemeClr val="tx2"/>
                </a:solidFill>
              </a:rPr>
              <a:t>Learning about Neil Armstrong and the Apollo 11 mission to the Moon</a:t>
            </a:r>
          </a:p>
          <a:p>
            <a:pPr marL="171450" indent="-171450" defTabSz="457200">
              <a:buFont typeface="Arial"/>
              <a:buChar char="•"/>
            </a:pPr>
            <a:r>
              <a:rPr lang="en-GB" sz="1000" dirty="0">
                <a:solidFill>
                  <a:schemeClr val="tx2"/>
                </a:solidFill>
              </a:rPr>
              <a:t>Learn about the achievements of the first black woman in space (Mae Jemison) </a:t>
            </a:r>
          </a:p>
          <a:p>
            <a:pPr marL="171450" indent="-171450" defTabSz="457200">
              <a:buFont typeface="Arial"/>
              <a:buChar char="•"/>
            </a:pPr>
            <a:r>
              <a:rPr lang="en-GB" sz="1000" dirty="0">
                <a:solidFill>
                  <a:schemeClr val="tx2"/>
                </a:solidFill>
              </a:rPr>
              <a:t>Black History Month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7551" y="2771890"/>
            <a:ext cx="2791991" cy="19543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defTabSz="457200"/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Science</a:t>
            </a:r>
          </a:p>
          <a:p>
            <a:pPr lvl="0"/>
            <a:r>
              <a:rPr lang="en-GB" sz="1050" dirty="0">
                <a:solidFill>
                  <a:schemeClr val="tx2"/>
                </a:solidFill>
              </a:rPr>
              <a:t>Learning about animals including human beings.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50" dirty="0">
                <a:solidFill>
                  <a:schemeClr val="tx2"/>
                </a:solidFill>
              </a:rPr>
              <a:t>Identify, name and label parts of the body</a:t>
            </a:r>
            <a:endParaRPr lang="en-GB" sz="1050" dirty="0">
              <a:solidFill>
                <a:schemeClr val="tx2"/>
              </a:solidFill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>
                <a:solidFill>
                  <a:schemeClr val="tx2"/>
                </a:solidFill>
              </a:rPr>
              <a:t>Identify the 5 senses (sight, taste...)</a:t>
            </a:r>
            <a:endParaRPr lang="en-GB" sz="1050" dirty="0">
              <a:solidFill>
                <a:schemeClr val="tx2"/>
              </a:solidFill>
              <a:cs typeface="Calibri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50" dirty="0">
                <a:solidFill>
                  <a:schemeClr val="tx2"/>
                </a:solidFill>
              </a:rPr>
              <a:t>Say which part of the body is associated with each sense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50" dirty="0">
                <a:solidFill>
                  <a:schemeClr val="tx2"/>
                </a:solidFill>
              </a:rPr>
              <a:t>Find and name common animals that are birds, fish, amphibians, reptiles, mammals and invertebrates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>
                <a:solidFill>
                  <a:schemeClr val="tx2"/>
                </a:solidFill>
              </a:rPr>
              <a:t>Find and name common animals that are carnivores, herbivores and omnivores</a:t>
            </a:r>
            <a:endParaRPr lang="en-US" sz="1050" dirty="0">
              <a:solidFill>
                <a:schemeClr val="tx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47295" y="92710"/>
            <a:ext cx="4193777" cy="3693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none" lIns="91440" tIns="45720" rIns="91440" bIns="45720" rtlCol="0" anchor="t">
            <a:spAutoFit/>
          </a:bodyPr>
          <a:lstStyle/>
          <a:p>
            <a:pPr defTabSz="457200"/>
            <a:r>
              <a:rPr lang="en-US" b="1" dirty="0">
                <a:solidFill>
                  <a:srgbClr val="FFFF00"/>
                </a:solidFill>
                <a:latin typeface="Comic Sans MS"/>
                <a:cs typeface="Comic Sans MS"/>
              </a:rPr>
              <a:t>Topic Web – Year 1 – Autumn 1 2026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1297" y="4854412"/>
            <a:ext cx="5836129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srgbClr val="00B050"/>
                </a:solidFill>
              </a:rPr>
              <a:t>RE</a:t>
            </a:r>
          </a:p>
          <a:p>
            <a:pPr defTabSz="457200"/>
            <a:r>
              <a:rPr lang="en-GB" sz="1000" dirty="0"/>
              <a:t>• Identify things which are natural and man-made.</a:t>
            </a:r>
          </a:p>
          <a:p>
            <a:pPr defTabSz="457200"/>
            <a:r>
              <a:rPr lang="en-GB" sz="1000" dirty="0"/>
              <a:t>• Discuss ideas about how natural things were created.</a:t>
            </a:r>
          </a:p>
          <a:p>
            <a:pPr defTabSz="457200"/>
            <a:r>
              <a:rPr lang="en-GB" sz="1000" dirty="0"/>
              <a:t>• Recall the key elements of the Jewish and Christian creation story in the correct order.</a:t>
            </a:r>
          </a:p>
          <a:p>
            <a:pPr defTabSz="457200"/>
            <a:r>
              <a:rPr lang="en-GB" sz="1000" dirty="0"/>
              <a:t>•Understand that some Christian and Jewish people believe the story explains how the world was created.</a:t>
            </a:r>
          </a:p>
          <a:p>
            <a:pPr defTabSz="457200"/>
            <a:r>
              <a:rPr lang="en-GB" sz="1000" dirty="0"/>
              <a:t>• Correctly order the key events of a Hindu creation story.</a:t>
            </a:r>
          </a:p>
          <a:p>
            <a:pPr defTabSz="457200"/>
            <a:r>
              <a:rPr lang="en-GB" sz="1000" dirty="0"/>
              <a:t>• Make some links between the Hindu creation story and the Christian and Jewish creation story.</a:t>
            </a:r>
          </a:p>
          <a:p>
            <a:pPr defTabSz="457200"/>
            <a:r>
              <a:rPr lang="en-GB" sz="1000" dirty="0"/>
              <a:t>• Share their own ‘I wonder’ questions.</a:t>
            </a:r>
          </a:p>
          <a:p>
            <a:pPr defTabSz="457200"/>
            <a:r>
              <a:rPr lang="en-GB" sz="1000" dirty="0"/>
              <a:t>• Recognise that Humanists use evidence to understand how the world began.</a:t>
            </a:r>
          </a:p>
          <a:p>
            <a:pPr defTabSz="457200"/>
            <a:r>
              <a:rPr lang="en-GB" sz="1000" dirty="0"/>
              <a:t>•Create a thoughtful representation that reflects the Humanist belief of how the world began.</a:t>
            </a:r>
          </a:p>
        </p:txBody>
      </p:sp>
      <p:sp>
        <p:nvSpPr>
          <p:cNvPr id="2" name="Rectangle 1"/>
          <p:cNvSpPr/>
          <p:nvPr/>
        </p:nvSpPr>
        <p:spPr>
          <a:xfrm>
            <a:off x="3160072" y="2326751"/>
            <a:ext cx="2713701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dirty="0">
                <a:ln w="22225">
                  <a:noFill/>
                  <a:prstDash val="solid"/>
                </a:ln>
                <a:solidFill>
                  <a:srgbClr val="FFC000"/>
                </a:solidFill>
                <a:cs typeface="Calibri"/>
              </a:rPr>
              <a:t>Reach for the Stars!</a:t>
            </a:r>
            <a:endParaRPr lang="en-US" sz="2400" b="1" cap="none" spc="0" dirty="0">
              <a:ln w="22225">
                <a:noFill/>
                <a:prstDash val="solid"/>
              </a:ln>
              <a:solidFill>
                <a:srgbClr val="FFC000"/>
              </a:solidFill>
              <a:effectLst/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3E41BB-E9F3-4DCD-A3BC-0839836FD82C}"/>
              </a:ext>
            </a:extLst>
          </p:cNvPr>
          <p:cNvSpPr txBox="1"/>
          <p:nvPr/>
        </p:nvSpPr>
        <p:spPr>
          <a:xfrm>
            <a:off x="6135469" y="2200810"/>
            <a:ext cx="279199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Music</a:t>
            </a:r>
          </a:p>
          <a:p>
            <a:pPr marL="171450" indent="-171450" defTabSz="457200">
              <a:buFont typeface="Arial"/>
              <a:buChar char="•"/>
            </a:pPr>
            <a:r>
              <a:rPr lang="en-GB" sz="1000" dirty="0">
                <a:solidFill>
                  <a:schemeClr val="tx2"/>
                </a:solidFill>
              </a:rPr>
              <a:t>use their voices expressively and creatively by singing songs and speaking chants and rhymes  </a:t>
            </a:r>
          </a:p>
        </p:txBody>
      </p:sp>
      <p:sp>
        <p:nvSpPr>
          <p:cNvPr id="11" name="Explosion 1 10"/>
          <p:cNvSpPr/>
          <p:nvPr/>
        </p:nvSpPr>
        <p:spPr>
          <a:xfrm>
            <a:off x="3160072" y="4149080"/>
            <a:ext cx="2857354" cy="1015985"/>
          </a:xfrm>
          <a:prstGeom prst="irregularSeal1">
            <a:avLst/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200" b="1" dirty="0">
                <a:solidFill>
                  <a:srgbClr val="FF0000"/>
                </a:solidFill>
                <a:latin typeface="Comic Sans MS"/>
                <a:cs typeface="Comic Sans MS"/>
              </a:rPr>
              <a:t>5,4,3,2,1..blast off!</a:t>
            </a:r>
          </a:p>
        </p:txBody>
      </p:sp>
    </p:spTree>
    <p:extLst>
      <p:ext uri="{BB962C8B-B14F-4D97-AF65-F5344CB8AC3E}">
        <p14:creationId xmlns:p14="http://schemas.microsoft.com/office/powerpoint/2010/main" val="260023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42ab54c-3ccc-420f-9dec-d8557292fef6" xsi:nil="true"/>
    <lcf76f155ced4ddcb4097134ff3c332f xmlns="2460e0a3-52bb-49eb-882b-c21cbacaa6a6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C6FE8E712F684BACEAE9262CE7043E" ma:contentTypeVersion="17" ma:contentTypeDescription="Create a new document." ma:contentTypeScope="" ma:versionID="abee4ab87397773864713b01e616ab31">
  <xsd:schema xmlns:xsd="http://www.w3.org/2001/XMLSchema" xmlns:xs="http://www.w3.org/2001/XMLSchema" xmlns:p="http://schemas.microsoft.com/office/2006/metadata/properties" xmlns:ns2="2460e0a3-52bb-49eb-882b-c21cbacaa6a6" xmlns:ns3="a8f9ebb2-eb60-4a38-b63e-d9e1142074ab" xmlns:ns4="b42ab54c-3ccc-420f-9dec-d8557292fef6" targetNamespace="http://schemas.microsoft.com/office/2006/metadata/properties" ma:root="true" ma:fieldsID="3a03d25cbea0e48022349e4336ac8e85" ns2:_="" ns3:_="" ns4:_="">
    <xsd:import namespace="2460e0a3-52bb-49eb-882b-c21cbacaa6a6"/>
    <xsd:import namespace="a8f9ebb2-eb60-4a38-b63e-d9e1142074ab"/>
    <xsd:import namespace="b42ab54c-3ccc-420f-9dec-d8557292fe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60e0a3-52bb-49eb-882b-c21cbacaa6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2ee9a29-5d3b-47f4-bb28-73bb36778a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f9ebb2-eb60-4a38-b63e-d9e1142074a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2ab54c-3ccc-420f-9dec-d8557292fef6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6debb01f-d3d0-4d37-b937-29c69ee7f5be}" ma:internalName="TaxCatchAll" ma:showField="CatchAllData" ma:web="b42ab54c-3ccc-420f-9dec-d8557292fe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FA95D3-44CA-4795-93A6-7B3FFC873D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BADBB2-EAAA-4123-9507-50DC4E2C80CB}">
  <ds:schemaRefs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a8f9ebb2-eb60-4a38-b63e-d9e1142074ab"/>
    <ds:schemaRef ds:uri="2460e0a3-52bb-49eb-882b-c21cbacaa6a6"/>
    <ds:schemaRef ds:uri="http://purl.org/dc/terms/"/>
    <ds:schemaRef ds:uri="b42ab54c-3ccc-420f-9dec-d8557292fef6"/>
  </ds:schemaRefs>
</ds:datastoreItem>
</file>

<file path=customXml/itemProps3.xml><?xml version="1.0" encoding="utf-8"?>
<ds:datastoreItem xmlns:ds="http://schemas.openxmlformats.org/officeDocument/2006/customXml" ds:itemID="{292096E2-B08A-46B4-833F-EE5FEA5A32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60e0a3-52bb-49eb-882b-c21cbacaa6a6"/>
    <ds:schemaRef ds:uri="a8f9ebb2-eb60-4a38-b63e-d9e1142074ab"/>
    <ds:schemaRef ds:uri="b42ab54c-3ccc-420f-9dec-d8557292fe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63</TotalTime>
  <Words>484</Words>
  <Application>Microsoft Macintosh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Comic Sans MS</vt:lpstr>
      <vt:lpstr>Office Theme</vt:lpstr>
      <vt:lpstr>PowerPoint Presentation</vt:lpstr>
    </vt:vector>
  </TitlesOfParts>
  <Company>DKH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2</dc:title>
  <dc:creator>mrsdavey</dc:creator>
  <cp:lastModifiedBy>Sarah Butler</cp:lastModifiedBy>
  <cp:revision>93</cp:revision>
  <cp:lastPrinted>2014-09-08T12:55:38Z</cp:lastPrinted>
  <dcterms:created xsi:type="dcterms:W3CDTF">2012-09-26T16:07:48Z</dcterms:created>
  <dcterms:modified xsi:type="dcterms:W3CDTF">2026-09-17T12:35:15Z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0x010100D6C6FE8E712F684BACEAE9262CE7043E</vt:lpwstr>
  </property>
  <property fmtid="{D5CDD505-2E9C-101B-9397-08002B2CF9AE}" pid="3" name="Order">
    <vt:r8>425000</vt:r8>
  </property>
</Properties>
</file>