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9" r:id="rId5"/>
  </p:sldMasterIdLst>
  <p:notesMasterIdLst>
    <p:notesMasterId r:id="rId29"/>
  </p:notesMasterIdLst>
  <p:handoutMasterIdLst>
    <p:handoutMasterId r:id="rId30"/>
  </p:handoutMasterIdLst>
  <p:sldIdLst>
    <p:sldId id="368" r:id="rId6"/>
    <p:sldId id="309" r:id="rId7"/>
    <p:sldId id="381" r:id="rId8"/>
    <p:sldId id="396" r:id="rId9"/>
    <p:sldId id="390" r:id="rId10"/>
    <p:sldId id="357" r:id="rId11"/>
    <p:sldId id="391" r:id="rId12"/>
    <p:sldId id="401" r:id="rId13"/>
    <p:sldId id="387" r:id="rId14"/>
    <p:sldId id="388" r:id="rId15"/>
    <p:sldId id="378" r:id="rId16"/>
    <p:sldId id="403" r:id="rId17"/>
    <p:sldId id="389" r:id="rId18"/>
    <p:sldId id="399" r:id="rId19"/>
    <p:sldId id="397" r:id="rId20"/>
    <p:sldId id="342" r:id="rId21"/>
    <p:sldId id="398" r:id="rId22"/>
    <p:sldId id="394" r:id="rId23"/>
    <p:sldId id="341" r:id="rId24"/>
    <p:sldId id="400" r:id="rId25"/>
    <p:sldId id="402" r:id="rId26"/>
    <p:sldId id="256" r:id="rId27"/>
    <p:sldId id="395" r:id="rId28"/>
  </p:sldIdLst>
  <p:sldSz cx="9144000" cy="6858000" type="screen4x3"/>
  <p:notesSz cx="6797675" cy="992663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CC00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72" dt="2026-09-04T19:31:14.4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67" autoAdjust="0"/>
    <p:restoredTop sz="95969" autoAdjust="0"/>
  </p:normalViewPr>
  <p:slideViewPr>
    <p:cSldViewPr>
      <p:cViewPr varScale="1">
        <p:scale>
          <a:sx n="115" d="100"/>
          <a:sy n="115" d="100"/>
        </p:scale>
        <p:origin x="200" y="3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35" Type="http://schemas.microsoft.com/office/2015/10/relationships/revisionInfo" Target="revisionInfo.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711A8A-99DA-46D0-9C99-C02B2078E4B5}" type="doc">
      <dgm:prSet loTypeId="urn:microsoft.com/office/officeart/2016/7/layout/RepeatingBendingProcessNew" loCatId="process" qsTypeId="urn:microsoft.com/office/officeart/2005/8/quickstyle/simple1#1" qsCatId="simple" csTypeId="urn:microsoft.com/office/officeart/2005/8/colors/colorful1#1" csCatId="colorful"/>
      <dgm:spPr/>
      <dgm:t>
        <a:bodyPr/>
        <a:lstStyle/>
        <a:p>
          <a:endParaRPr lang="en-US"/>
        </a:p>
      </dgm:t>
    </dgm:pt>
    <dgm:pt modelId="{A61DEA8A-C45F-4809-AAC1-A0F0693E69FA}">
      <dgm:prSet/>
      <dgm:spPr/>
      <dgm:t>
        <a:bodyPr/>
        <a:lstStyle/>
        <a:p>
          <a:r>
            <a:rPr lang="en-GB"/>
            <a:t>Relationships education is </a:t>
          </a:r>
          <a:r>
            <a:rPr lang="en-GB" b="1"/>
            <a:t>statutory</a:t>
          </a:r>
          <a:r>
            <a:rPr lang="en-GB"/>
            <a:t> in all primary schools in England. In line with government guidance.</a:t>
          </a:r>
          <a:endParaRPr lang="en-US"/>
        </a:p>
      </dgm:t>
    </dgm:pt>
    <dgm:pt modelId="{C3794A2E-D92B-46C5-A3F7-FF85B53610C6}" type="parTrans" cxnId="{22C6516E-C501-4819-B35F-05425187505F}">
      <dgm:prSet/>
      <dgm:spPr/>
      <dgm:t>
        <a:bodyPr/>
        <a:lstStyle/>
        <a:p>
          <a:endParaRPr lang="en-US"/>
        </a:p>
      </dgm:t>
    </dgm:pt>
    <dgm:pt modelId="{DAE2EAC3-4A2F-40C6-998D-0048D4F90852}" type="sibTrans" cxnId="{22C6516E-C501-4819-B35F-05425187505F}">
      <dgm:prSet/>
      <dgm:spPr/>
      <dgm:t>
        <a:bodyPr/>
        <a:lstStyle/>
        <a:p>
          <a:endParaRPr lang="en-US"/>
        </a:p>
      </dgm:t>
    </dgm:pt>
    <dgm:pt modelId="{F3CD8BE3-1057-4B52-BFDF-4A4D4BC5CA16}">
      <dgm:prSet/>
      <dgm:spPr/>
      <dgm:t>
        <a:bodyPr/>
        <a:lstStyle/>
        <a:p>
          <a:r>
            <a:rPr lang="en-GB"/>
            <a:t>We will continue delivering the Christopher Winter’s Programme. CWP's success is based on a thorough understanding of what constitutes effective teaching and learning for both teachers and pupils. They have been awarded the Award for Excellence in SRE.</a:t>
          </a:r>
          <a:endParaRPr lang="en-US"/>
        </a:p>
      </dgm:t>
    </dgm:pt>
    <dgm:pt modelId="{F15C55A0-FA25-45AD-B48B-2CDBE937DDCE}" type="parTrans" cxnId="{8089DAAF-A97E-487A-8890-B1EEE0E80CF8}">
      <dgm:prSet/>
      <dgm:spPr/>
      <dgm:t>
        <a:bodyPr/>
        <a:lstStyle/>
        <a:p>
          <a:endParaRPr lang="en-US"/>
        </a:p>
      </dgm:t>
    </dgm:pt>
    <dgm:pt modelId="{EF3B7103-542D-47CD-88B4-F59E0FB80102}" type="sibTrans" cxnId="{8089DAAF-A97E-487A-8890-B1EEE0E80CF8}">
      <dgm:prSet/>
      <dgm:spPr/>
      <dgm:t>
        <a:bodyPr/>
        <a:lstStyle/>
        <a:p>
          <a:endParaRPr lang="en-US"/>
        </a:p>
      </dgm:t>
    </dgm:pt>
    <dgm:pt modelId="{49817CC4-C8A8-4A86-AB9F-23341ED701D5}">
      <dgm:prSet/>
      <dgm:spPr/>
      <dgm:t>
        <a:bodyPr/>
        <a:lstStyle/>
        <a:p>
          <a:r>
            <a:rPr lang="en-GB"/>
            <a:t>A video of frequently asked questions is available on the Christopher Winters Project Website.</a:t>
          </a:r>
          <a:endParaRPr lang="en-US"/>
        </a:p>
      </dgm:t>
    </dgm:pt>
    <dgm:pt modelId="{33048193-E950-49AF-8C7E-D61A2F5A5AB9}" type="parTrans" cxnId="{999E95AC-91C9-4E55-8DCB-41962EAD1642}">
      <dgm:prSet/>
      <dgm:spPr/>
      <dgm:t>
        <a:bodyPr/>
        <a:lstStyle/>
        <a:p>
          <a:endParaRPr lang="en-US"/>
        </a:p>
      </dgm:t>
    </dgm:pt>
    <dgm:pt modelId="{9F669F0E-FD1F-4DB4-9DB4-E22CFF4D0393}" type="sibTrans" cxnId="{999E95AC-91C9-4E55-8DCB-41962EAD1642}">
      <dgm:prSet/>
      <dgm:spPr/>
      <dgm:t>
        <a:bodyPr/>
        <a:lstStyle/>
        <a:p>
          <a:endParaRPr lang="en-US"/>
        </a:p>
      </dgm:t>
    </dgm:pt>
    <dgm:pt modelId="{E8894A60-90EB-460F-AA44-9560BFCE31C7}">
      <dgm:prSet/>
      <dgm:spPr/>
      <dgm:t>
        <a:bodyPr/>
        <a:lstStyle/>
        <a:p>
          <a:r>
            <a:rPr lang="en-GB"/>
            <a:t>Lessons are delivered in the Summer Term 2</a:t>
          </a:r>
          <a:endParaRPr lang="en-US"/>
        </a:p>
      </dgm:t>
    </dgm:pt>
    <dgm:pt modelId="{7F7214EF-D5F1-4442-9CE3-CC85E2C3D95F}" type="parTrans" cxnId="{CD6F5E6D-F86B-4643-8BB1-098BF512C4DA}">
      <dgm:prSet/>
      <dgm:spPr/>
      <dgm:t>
        <a:bodyPr/>
        <a:lstStyle/>
        <a:p>
          <a:endParaRPr lang="en-US"/>
        </a:p>
      </dgm:t>
    </dgm:pt>
    <dgm:pt modelId="{EBA15D79-462A-4596-BFF1-97ACD8B2F352}" type="sibTrans" cxnId="{CD6F5E6D-F86B-4643-8BB1-098BF512C4DA}">
      <dgm:prSet/>
      <dgm:spPr/>
      <dgm:t>
        <a:bodyPr/>
        <a:lstStyle/>
        <a:p>
          <a:endParaRPr lang="en-US"/>
        </a:p>
      </dgm:t>
    </dgm:pt>
    <dgm:pt modelId="{2750A074-E2BB-42BE-96B5-62DBFB6F2ED8}">
      <dgm:prSet/>
      <dgm:spPr/>
      <dgm:t>
        <a:bodyPr/>
        <a:lstStyle/>
        <a:p>
          <a:r>
            <a:rPr lang="en-GB"/>
            <a:t>The focus is on science and changes and an overview of all lessons is available on our website in addition to a video of FAQs.</a:t>
          </a:r>
          <a:endParaRPr lang="en-US"/>
        </a:p>
      </dgm:t>
    </dgm:pt>
    <dgm:pt modelId="{52CFBF86-728F-4E1D-91F8-E139C0F42633}" type="parTrans" cxnId="{5230EB27-C914-4D20-A839-32923CF319C8}">
      <dgm:prSet/>
      <dgm:spPr/>
      <dgm:t>
        <a:bodyPr/>
        <a:lstStyle/>
        <a:p>
          <a:endParaRPr lang="en-US"/>
        </a:p>
      </dgm:t>
    </dgm:pt>
    <dgm:pt modelId="{7774F209-2455-4C3B-A353-08B9B9C4DD43}" type="sibTrans" cxnId="{5230EB27-C914-4D20-A839-32923CF319C8}">
      <dgm:prSet/>
      <dgm:spPr/>
      <dgm:t>
        <a:bodyPr/>
        <a:lstStyle/>
        <a:p>
          <a:endParaRPr lang="en-US"/>
        </a:p>
      </dgm:t>
    </dgm:pt>
    <dgm:pt modelId="{49F46D66-A371-4D05-9A14-DFB2687ACF5F}" type="pres">
      <dgm:prSet presAssocID="{73711A8A-99DA-46D0-9C99-C02B2078E4B5}" presName="Name0" presStyleCnt="0">
        <dgm:presLayoutVars>
          <dgm:dir/>
          <dgm:resizeHandles val="exact"/>
        </dgm:presLayoutVars>
      </dgm:prSet>
      <dgm:spPr/>
    </dgm:pt>
    <dgm:pt modelId="{770DE677-F9F6-431D-830C-84AB6D62D67C}" type="pres">
      <dgm:prSet presAssocID="{A61DEA8A-C45F-4809-AAC1-A0F0693E69FA}" presName="node" presStyleLbl="node1" presStyleIdx="0" presStyleCnt="5">
        <dgm:presLayoutVars>
          <dgm:bulletEnabled val="1"/>
        </dgm:presLayoutVars>
      </dgm:prSet>
      <dgm:spPr/>
    </dgm:pt>
    <dgm:pt modelId="{0E568193-1282-4A9D-977D-B9800D284456}" type="pres">
      <dgm:prSet presAssocID="{DAE2EAC3-4A2F-40C6-998D-0048D4F90852}" presName="sibTrans" presStyleLbl="sibTrans1D1" presStyleIdx="0" presStyleCnt="4"/>
      <dgm:spPr/>
    </dgm:pt>
    <dgm:pt modelId="{8A510C4C-E31C-4875-801D-83673C42CFDF}" type="pres">
      <dgm:prSet presAssocID="{DAE2EAC3-4A2F-40C6-998D-0048D4F90852}" presName="connectorText" presStyleLbl="sibTrans1D1" presStyleIdx="0" presStyleCnt="4"/>
      <dgm:spPr/>
    </dgm:pt>
    <dgm:pt modelId="{B2C13656-2E52-4BE0-BAC5-3BBF0521BF32}" type="pres">
      <dgm:prSet presAssocID="{F3CD8BE3-1057-4B52-BFDF-4A4D4BC5CA16}" presName="node" presStyleLbl="node1" presStyleIdx="1" presStyleCnt="5">
        <dgm:presLayoutVars>
          <dgm:bulletEnabled val="1"/>
        </dgm:presLayoutVars>
      </dgm:prSet>
      <dgm:spPr/>
    </dgm:pt>
    <dgm:pt modelId="{3ED6FAB5-258D-47A7-A996-5D73164D5DB9}" type="pres">
      <dgm:prSet presAssocID="{EF3B7103-542D-47CD-88B4-F59E0FB80102}" presName="sibTrans" presStyleLbl="sibTrans1D1" presStyleIdx="1" presStyleCnt="4"/>
      <dgm:spPr/>
    </dgm:pt>
    <dgm:pt modelId="{393CC352-7E1B-4540-ADF1-2D70A7C742BC}" type="pres">
      <dgm:prSet presAssocID="{EF3B7103-542D-47CD-88B4-F59E0FB80102}" presName="connectorText" presStyleLbl="sibTrans1D1" presStyleIdx="1" presStyleCnt="4"/>
      <dgm:spPr/>
    </dgm:pt>
    <dgm:pt modelId="{A534C619-2228-4D54-803C-02E4ECC8146A}" type="pres">
      <dgm:prSet presAssocID="{49817CC4-C8A8-4A86-AB9F-23341ED701D5}" presName="node" presStyleLbl="node1" presStyleIdx="2" presStyleCnt="5">
        <dgm:presLayoutVars>
          <dgm:bulletEnabled val="1"/>
        </dgm:presLayoutVars>
      </dgm:prSet>
      <dgm:spPr/>
    </dgm:pt>
    <dgm:pt modelId="{1F8B62AD-2D0A-4075-B299-A324D5EA8384}" type="pres">
      <dgm:prSet presAssocID="{9F669F0E-FD1F-4DB4-9DB4-E22CFF4D0393}" presName="sibTrans" presStyleLbl="sibTrans1D1" presStyleIdx="2" presStyleCnt="4"/>
      <dgm:spPr/>
    </dgm:pt>
    <dgm:pt modelId="{EE6E41BA-8AF7-4E63-B1E9-BC987BA35806}" type="pres">
      <dgm:prSet presAssocID="{9F669F0E-FD1F-4DB4-9DB4-E22CFF4D0393}" presName="connectorText" presStyleLbl="sibTrans1D1" presStyleIdx="2" presStyleCnt="4"/>
      <dgm:spPr/>
    </dgm:pt>
    <dgm:pt modelId="{63A74BC7-4C30-4C2F-A7F8-76085867E6B3}" type="pres">
      <dgm:prSet presAssocID="{E8894A60-90EB-460F-AA44-9560BFCE31C7}" presName="node" presStyleLbl="node1" presStyleIdx="3" presStyleCnt="5">
        <dgm:presLayoutVars>
          <dgm:bulletEnabled val="1"/>
        </dgm:presLayoutVars>
      </dgm:prSet>
      <dgm:spPr/>
    </dgm:pt>
    <dgm:pt modelId="{170458ED-303D-496B-A8D0-ACAAC96F3AB1}" type="pres">
      <dgm:prSet presAssocID="{EBA15D79-462A-4596-BFF1-97ACD8B2F352}" presName="sibTrans" presStyleLbl="sibTrans1D1" presStyleIdx="3" presStyleCnt="4"/>
      <dgm:spPr/>
    </dgm:pt>
    <dgm:pt modelId="{3EE0F86F-6243-4152-A4C7-9093A62BF92A}" type="pres">
      <dgm:prSet presAssocID="{EBA15D79-462A-4596-BFF1-97ACD8B2F352}" presName="connectorText" presStyleLbl="sibTrans1D1" presStyleIdx="3" presStyleCnt="4"/>
      <dgm:spPr/>
    </dgm:pt>
    <dgm:pt modelId="{F4D4B22D-68E0-4F70-9CC0-D2092DA4E7F5}" type="pres">
      <dgm:prSet presAssocID="{2750A074-E2BB-42BE-96B5-62DBFB6F2ED8}" presName="node" presStyleLbl="node1" presStyleIdx="4" presStyleCnt="5">
        <dgm:presLayoutVars>
          <dgm:bulletEnabled val="1"/>
        </dgm:presLayoutVars>
      </dgm:prSet>
      <dgm:spPr/>
    </dgm:pt>
  </dgm:ptLst>
  <dgm:cxnLst>
    <dgm:cxn modelId="{DD71D203-38E7-4159-A625-7C6C1FECA296}" type="presOf" srcId="{F3CD8BE3-1057-4B52-BFDF-4A4D4BC5CA16}" destId="{B2C13656-2E52-4BE0-BAC5-3BBF0521BF32}" srcOrd="0" destOrd="0" presId="urn:microsoft.com/office/officeart/2016/7/layout/RepeatingBendingProcessNew"/>
    <dgm:cxn modelId="{F6D3B40C-5708-4978-9131-021E887A0C21}" type="presOf" srcId="{A61DEA8A-C45F-4809-AAC1-A0F0693E69FA}" destId="{770DE677-F9F6-431D-830C-84AB6D62D67C}" srcOrd="0" destOrd="0" presId="urn:microsoft.com/office/officeart/2016/7/layout/RepeatingBendingProcessNew"/>
    <dgm:cxn modelId="{53348225-915E-4818-AA0A-12D4A0A72409}" type="presOf" srcId="{9F669F0E-FD1F-4DB4-9DB4-E22CFF4D0393}" destId="{1F8B62AD-2D0A-4075-B299-A324D5EA8384}" srcOrd="0" destOrd="0" presId="urn:microsoft.com/office/officeart/2016/7/layout/RepeatingBendingProcessNew"/>
    <dgm:cxn modelId="{F3716D26-B239-4DE7-B6B2-7A587C7CB0A4}" type="presOf" srcId="{73711A8A-99DA-46D0-9C99-C02B2078E4B5}" destId="{49F46D66-A371-4D05-9A14-DFB2687ACF5F}" srcOrd="0" destOrd="0" presId="urn:microsoft.com/office/officeart/2016/7/layout/RepeatingBendingProcessNew"/>
    <dgm:cxn modelId="{5230EB27-C914-4D20-A839-32923CF319C8}" srcId="{73711A8A-99DA-46D0-9C99-C02B2078E4B5}" destId="{2750A074-E2BB-42BE-96B5-62DBFB6F2ED8}" srcOrd="4" destOrd="0" parTransId="{52CFBF86-728F-4E1D-91F8-E139C0F42633}" sibTransId="{7774F209-2455-4C3B-A353-08B9B9C4DD43}"/>
    <dgm:cxn modelId="{2FFDC229-9918-49BA-861B-6EB6B9D53CAB}" type="presOf" srcId="{E8894A60-90EB-460F-AA44-9560BFCE31C7}" destId="{63A74BC7-4C30-4C2F-A7F8-76085867E6B3}" srcOrd="0" destOrd="0" presId="urn:microsoft.com/office/officeart/2016/7/layout/RepeatingBendingProcessNew"/>
    <dgm:cxn modelId="{71272C2A-6817-475A-AAE3-6868F8358417}" type="presOf" srcId="{EBA15D79-462A-4596-BFF1-97ACD8B2F352}" destId="{3EE0F86F-6243-4152-A4C7-9093A62BF92A}" srcOrd="1" destOrd="0" presId="urn:microsoft.com/office/officeart/2016/7/layout/RepeatingBendingProcessNew"/>
    <dgm:cxn modelId="{AA5F9230-8007-48AB-9194-D4BCAB7B8DD0}" type="presOf" srcId="{2750A074-E2BB-42BE-96B5-62DBFB6F2ED8}" destId="{F4D4B22D-68E0-4F70-9CC0-D2092DA4E7F5}" srcOrd="0" destOrd="0" presId="urn:microsoft.com/office/officeart/2016/7/layout/RepeatingBendingProcessNew"/>
    <dgm:cxn modelId="{1D6FCD54-BFF5-468E-AAB5-ACEFA28BA5C5}" type="presOf" srcId="{DAE2EAC3-4A2F-40C6-998D-0048D4F90852}" destId="{8A510C4C-E31C-4875-801D-83673C42CFDF}" srcOrd="1" destOrd="0" presId="urn:microsoft.com/office/officeart/2016/7/layout/RepeatingBendingProcessNew"/>
    <dgm:cxn modelId="{29541C6C-69C5-4883-9419-C61C5D769943}" type="presOf" srcId="{9F669F0E-FD1F-4DB4-9DB4-E22CFF4D0393}" destId="{EE6E41BA-8AF7-4E63-B1E9-BC987BA35806}" srcOrd="1" destOrd="0" presId="urn:microsoft.com/office/officeart/2016/7/layout/RepeatingBendingProcessNew"/>
    <dgm:cxn modelId="{CD6F5E6D-F86B-4643-8BB1-098BF512C4DA}" srcId="{73711A8A-99DA-46D0-9C99-C02B2078E4B5}" destId="{E8894A60-90EB-460F-AA44-9560BFCE31C7}" srcOrd="3" destOrd="0" parTransId="{7F7214EF-D5F1-4442-9CE3-CC85E2C3D95F}" sibTransId="{EBA15D79-462A-4596-BFF1-97ACD8B2F352}"/>
    <dgm:cxn modelId="{22C6516E-C501-4819-B35F-05425187505F}" srcId="{73711A8A-99DA-46D0-9C99-C02B2078E4B5}" destId="{A61DEA8A-C45F-4809-AAC1-A0F0693E69FA}" srcOrd="0" destOrd="0" parTransId="{C3794A2E-D92B-46C5-A3F7-FF85B53610C6}" sibTransId="{DAE2EAC3-4A2F-40C6-998D-0048D4F90852}"/>
    <dgm:cxn modelId="{0C8AAA95-DD61-4AD7-82E5-73D6D09D2630}" type="presOf" srcId="{DAE2EAC3-4A2F-40C6-998D-0048D4F90852}" destId="{0E568193-1282-4A9D-977D-B9800D284456}" srcOrd="0" destOrd="0" presId="urn:microsoft.com/office/officeart/2016/7/layout/RepeatingBendingProcessNew"/>
    <dgm:cxn modelId="{18A63CAC-02EE-424B-8B18-4F01D9B1F7D7}" type="presOf" srcId="{EF3B7103-542D-47CD-88B4-F59E0FB80102}" destId="{393CC352-7E1B-4540-ADF1-2D70A7C742BC}" srcOrd="1" destOrd="0" presId="urn:microsoft.com/office/officeart/2016/7/layout/RepeatingBendingProcessNew"/>
    <dgm:cxn modelId="{999E95AC-91C9-4E55-8DCB-41962EAD1642}" srcId="{73711A8A-99DA-46D0-9C99-C02B2078E4B5}" destId="{49817CC4-C8A8-4A86-AB9F-23341ED701D5}" srcOrd="2" destOrd="0" parTransId="{33048193-E950-49AF-8C7E-D61A2F5A5AB9}" sibTransId="{9F669F0E-FD1F-4DB4-9DB4-E22CFF4D0393}"/>
    <dgm:cxn modelId="{8089DAAF-A97E-487A-8890-B1EEE0E80CF8}" srcId="{73711A8A-99DA-46D0-9C99-C02B2078E4B5}" destId="{F3CD8BE3-1057-4B52-BFDF-4A4D4BC5CA16}" srcOrd="1" destOrd="0" parTransId="{F15C55A0-FA25-45AD-B48B-2CDBE937DDCE}" sibTransId="{EF3B7103-542D-47CD-88B4-F59E0FB80102}"/>
    <dgm:cxn modelId="{02D489CE-B061-44D7-B535-9DC162FFFA36}" type="presOf" srcId="{EF3B7103-542D-47CD-88B4-F59E0FB80102}" destId="{3ED6FAB5-258D-47A7-A996-5D73164D5DB9}" srcOrd="0" destOrd="0" presId="urn:microsoft.com/office/officeart/2016/7/layout/RepeatingBendingProcessNew"/>
    <dgm:cxn modelId="{2703B3EF-1EF8-458E-BB50-2A3C00B9D428}" type="presOf" srcId="{49817CC4-C8A8-4A86-AB9F-23341ED701D5}" destId="{A534C619-2228-4D54-803C-02E4ECC8146A}" srcOrd="0" destOrd="0" presId="urn:microsoft.com/office/officeart/2016/7/layout/RepeatingBendingProcessNew"/>
    <dgm:cxn modelId="{1CE903FB-879B-40F7-85CF-0B64E3C601E6}" type="presOf" srcId="{EBA15D79-462A-4596-BFF1-97ACD8B2F352}" destId="{170458ED-303D-496B-A8D0-ACAAC96F3AB1}" srcOrd="0" destOrd="0" presId="urn:microsoft.com/office/officeart/2016/7/layout/RepeatingBendingProcessNew"/>
    <dgm:cxn modelId="{BDA6AE8E-D27A-4417-ADD6-EBC3CA7798A0}" type="presParOf" srcId="{49F46D66-A371-4D05-9A14-DFB2687ACF5F}" destId="{770DE677-F9F6-431D-830C-84AB6D62D67C}" srcOrd="0" destOrd="0" presId="urn:microsoft.com/office/officeart/2016/7/layout/RepeatingBendingProcessNew"/>
    <dgm:cxn modelId="{F9254BEF-DE32-406E-A703-91A342B6857C}" type="presParOf" srcId="{49F46D66-A371-4D05-9A14-DFB2687ACF5F}" destId="{0E568193-1282-4A9D-977D-B9800D284456}" srcOrd="1" destOrd="0" presId="urn:microsoft.com/office/officeart/2016/7/layout/RepeatingBendingProcessNew"/>
    <dgm:cxn modelId="{8D822D24-4F0A-4D20-AD61-8E4AC0F2F57B}" type="presParOf" srcId="{0E568193-1282-4A9D-977D-B9800D284456}" destId="{8A510C4C-E31C-4875-801D-83673C42CFDF}" srcOrd="0" destOrd="0" presId="urn:microsoft.com/office/officeart/2016/7/layout/RepeatingBendingProcessNew"/>
    <dgm:cxn modelId="{954479C4-D38F-4562-9F0C-050BD4FB80EC}" type="presParOf" srcId="{49F46D66-A371-4D05-9A14-DFB2687ACF5F}" destId="{B2C13656-2E52-4BE0-BAC5-3BBF0521BF32}" srcOrd="2" destOrd="0" presId="urn:microsoft.com/office/officeart/2016/7/layout/RepeatingBendingProcessNew"/>
    <dgm:cxn modelId="{356E1838-6411-41E5-BADA-6DF05B67E172}" type="presParOf" srcId="{49F46D66-A371-4D05-9A14-DFB2687ACF5F}" destId="{3ED6FAB5-258D-47A7-A996-5D73164D5DB9}" srcOrd="3" destOrd="0" presId="urn:microsoft.com/office/officeart/2016/7/layout/RepeatingBendingProcessNew"/>
    <dgm:cxn modelId="{F6E9E1D8-5CB9-4B8D-83C1-3CF228C7F9AC}" type="presParOf" srcId="{3ED6FAB5-258D-47A7-A996-5D73164D5DB9}" destId="{393CC352-7E1B-4540-ADF1-2D70A7C742BC}" srcOrd="0" destOrd="0" presId="urn:microsoft.com/office/officeart/2016/7/layout/RepeatingBendingProcessNew"/>
    <dgm:cxn modelId="{BB064548-436A-4DF4-8444-A4CBBA0B6A7C}" type="presParOf" srcId="{49F46D66-A371-4D05-9A14-DFB2687ACF5F}" destId="{A534C619-2228-4D54-803C-02E4ECC8146A}" srcOrd="4" destOrd="0" presId="urn:microsoft.com/office/officeart/2016/7/layout/RepeatingBendingProcessNew"/>
    <dgm:cxn modelId="{6636CA55-DC86-40B0-B1BF-69348CCFFCC5}" type="presParOf" srcId="{49F46D66-A371-4D05-9A14-DFB2687ACF5F}" destId="{1F8B62AD-2D0A-4075-B299-A324D5EA8384}" srcOrd="5" destOrd="0" presId="urn:microsoft.com/office/officeart/2016/7/layout/RepeatingBendingProcessNew"/>
    <dgm:cxn modelId="{C06CC59A-307F-433A-972F-ADBCAE2240A1}" type="presParOf" srcId="{1F8B62AD-2D0A-4075-B299-A324D5EA8384}" destId="{EE6E41BA-8AF7-4E63-B1E9-BC987BA35806}" srcOrd="0" destOrd="0" presId="urn:microsoft.com/office/officeart/2016/7/layout/RepeatingBendingProcessNew"/>
    <dgm:cxn modelId="{5346230A-1A98-4C71-BA19-3F7F379EFF85}" type="presParOf" srcId="{49F46D66-A371-4D05-9A14-DFB2687ACF5F}" destId="{63A74BC7-4C30-4C2F-A7F8-76085867E6B3}" srcOrd="6" destOrd="0" presId="urn:microsoft.com/office/officeart/2016/7/layout/RepeatingBendingProcessNew"/>
    <dgm:cxn modelId="{5D7358F6-002F-4872-8809-D03967010183}" type="presParOf" srcId="{49F46D66-A371-4D05-9A14-DFB2687ACF5F}" destId="{170458ED-303D-496B-A8D0-ACAAC96F3AB1}" srcOrd="7" destOrd="0" presId="urn:microsoft.com/office/officeart/2016/7/layout/RepeatingBendingProcessNew"/>
    <dgm:cxn modelId="{2A2A6B1F-8BC3-4DED-8102-AB6BF3A8A352}" type="presParOf" srcId="{170458ED-303D-496B-A8D0-ACAAC96F3AB1}" destId="{3EE0F86F-6243-4152-A4C7-9093A62BF92A}" srcOrd="0" destOrd="0" presId="urn:microsoft.com/office/officeart/2016/7/layout/RepeatingBendingProcessNew"/>
    <dgm:cxn modelId="{C3955DD9-C444-4F5B-AB5A-36C64DC63B3D}" type="presParOf" srcId="{49F46D66-A371-4D05-9A14-DFB2687ACF5F}" destId="{F4D4B22D-68E0-4F70-9CC0-D2092DA4E7F5}" srcOrd="8"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68193-1282-4A9D-977D-B9800D284456}">
      <dsp:nvSpPr>
        <dsp:cNvPr id="0" name=""/>
        <dsp:cNvSpPr/>
      </dsp:nvSpPr>
      <dsp:spPr>
        <a:xfrm>
          <a:off x="2281766" y="985142"/>
          <a:ext cx="492345" cy="91440"/>
        </a:xfrm>
        <a:custGeom>
          <a:avLst/>
          <a:gdLst/>
          <a:ahLst/>
          <a:cxnLst/>
          <a:rect l="0" t="0" r="0" b="0"/>
          <a:pathLst>
            <a:path>
              <a:moveTo>
                <a:pt x="0" y="45720"/>
              </a:moveTo>
              <a:lnTo>
                <a:pt x="492345"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14865" y="1028245"/>
        <a:ext cx="26147" cy="5234"/>
      </dsp:txXfrm>
    </dsp:sp>
    <dsp:sp modelId="{770DE677-F9F6-431D-830C-84AB6D62D67C}">
      <dsp:nvSpPr>
        <dsp:cNvPr id="0" name=""/>
        <dsp:cNvSpPr/>
      </dsp:nvSpPr>
      <dsp:spPr>
        <a:xfrm>
          <a:off x="9890" y="348759"/>
          <a:ext cx="2273675" cy="136420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412" tIns="116947" rIns="111412" bIns="116947" numCol="1" spcCol="1270" anchor="ctr" anchorCtr="0">
          <a:noAutofit/>
        </a:bodyPr>
        <a:lstStyle/>
        <a:p>
          <a:pPr marL="0" lvl="0" indent="0" algn="ctr" defTabSz="533400">
            <a:lnSpc>
              <a:spcPct val="90000"/>
            </a:lnSpc>
            <a:spcBef>
              <a:spcPct val="0"/>
            </a:spcBef>
            <a:spcAft>
              <a:spcPct val="35000"/>
            </a:spcAft>
            <a:buNone/>
          </a:pPr>
          <a:r>
            <a:rPr lang="en-GB" sz="1200" kern="1200"/>
            <a:t>Relationships education is </a:t>
          </a:r>
          <a:r>
            <a:rPr lang="en-GB" sz="1200" b="1" kern="1200"/>
            <a:t>statutory</a:t>
          </a:r>
          <a:r>
            <a:rPr lang="en-GB" sz="1200" kern="1200"/>
            <a:t> in all primary schools in England. In line with government guidance.</a:t>
          </a:r>
          <a:endParaRPr lang="en-US" sz="1200" kern="1200"/>
        </a:p>
      </dsp:txBody>
      <dsp:txXfrm>
        <a:off x="9890" y="348759"/>
        <a:ext cx="2273675" cy="1364205"/>
      </dsp:txXfrm>
    </dsp:sp>
    <dsp:sp modelId="{3ED6FAB5-258D-47A7-A996-5D73164D5DB9}">
      <dsp:nvSpPr>
        <dsp:cNvPr id="0" name=""/>
        <dsp:cNvSpPr/>
      </dsp:nvSpPr>
      <dsp:spPr>
        <a:xfrm>
          <a:off x="5078387" y="985142"/>
          <a:ext cx="492345" cy="91440"/>
        </a:xfrm>
        <a:custGeom>
          <a:avLst/>
          <a:gdLst/>
          <a:ahLst/>
          <a:cxnLst/>
          <a:rect l="0" t="0" r="0" b="0"/>
          <a:pathLst>
            <a:path>
              <a:moveTo>
                <a:pt x="0" y="45720"/>
              </a:moveTo>
              <a:lnTo>
                <a:pt x="492345"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11486" y="1028245"/>
        <a:ext cx="26147" cy="5234"/>
      </dsp:txXfrm>
    </dsp:sp>
    <dsp:sp modelId="{B2C13656-2E52-4BE0-BAC5-3BBF0521BF32}">
      <dsp:nvSpPr>
        <dsp:cNvPr id="0" name=""/>
        <dsp:cNvSpPr/>
      </dsp:nvSpPr>
      <dsp:spPr>
        <a:xfrm>
          <a:off x="2806512" y="348759"/>
          <a:ext cx="2273675" cy="136420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412" tIns="116947" rIns="111412" bIns="116947" numCol="1" spcCol="1270" anchor="ctr" anchorCtr="0">
          <a:noAutofit/>
        </a:bodyPr>
        <a:lstStyle/>
        <a:p>
          <a:pPr marL="0" lvl="0" indent="0" algn="ctr" defTabSz="533400">
            <a:lnSpc>
              <a:spcPct val="90000"/>
            </a:lnSpc>
            <a:spcBef>
              <a:spcPct val="0"/>
            </a:spcBef>
            <a:spcAft>
              <a:spcPct val="35000"/>
            </a:spcAft>
            <a:buNone/>
          </a:pPr>
          <a:r>
            <a:rPr lang="en-GB" sz="1200" kern="1200"/>
            <a:t>We will continue delivering the Christopher Winter’s Programme. CWP's success is based on a thorough understanding of what constitutes effective teaching and learning for both teachers and pupils. They have been awarded the Award for Excellence in SRE.</a:t>
          </a:r>
          <a:endParaRPr lang="en-US" sz="1200" kern="1200"/>
        </a:p>
      </dsp:txBody>
      <dsp:txXfrm>
        <a:off x="2806512" y="348759"/>
        <a:ext cx="2273675" cy="1364205"/>
      </dsp:txXfrm>
    </dsp:sp>
    <dsp:sp modelId="{1F8B62AD-2D0A-4075-B299-A324D5EA8384}">
      <dsp:nvSpPr>
        <dsp:cNvPr id="0" name=""/>
        <dsp:cNvSpPr/>
      </dsp:nvSpPr>
      <dsp:spPr>
        <a:xfrm>
          <a:off x="1146728" y="1711165"/>
          <a:ext cx="5593242" cy="492345"/>
        </a:xfrm>
        <a:custGeom>
          <a:avLst/>
          <a:gdLst/>
          <a:ahLst/>
          <a:cxnLst/>
          <a:rect l="0" t="0" r="0" b="0"/>
          <a:pathLst>
            <a:path>
              <a:moveTo>
                <a:pt x="5593242" y="0"/>
              </a:moveTo>
              <a:lnTo>
                <a:pt x="5593242" y="263272"/>
              </a:lnTo>
              <a:lnTo>
                <a:pt x="0" y="263272"/>
              </a:lnTo>
              <a:lnTo>
                <a:pt x="0" y="492345"/>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02909" y="1954720"/>
        <a:ext cx="280881" cy="5234"/>
      </dsp:txXfrm>
    </dsp:sp>
    <dsp:sp modelId="{A534C619-2228-4D54-803C-02E4ECC8146A}">
      <dsp:nvSpPr>
        <dsp:cNvPr id="0" name=""/>
        <dsp:cNvSpPr/>
      </dsp:nvSpPr>
      <dsp:spPr>
        <a:xfrm>
          <a:off x="5603133" y="348759"/>
          <a:ext cx="2273675" cy="136420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412" tIns="116947" rIns="111412" bIns="116947" numCol="1" spcCol="1270" anchor="ctr" anchorCtr="0">
          <a:noAutofit/>
        </a:bodyPr>
        <a:lstStyle/>
        <a:p>
          <a:pPr marL="0" lvl="0" indent="0" algn="ctr" defTabSz="533400">
            <a:lnSpc>
              <a:spcPct val="90000"/>
            </a:lnSpc>
            <a:spcBef>
              <a:spcPct val="0"/>
            </a:spcBef>
            <a:spcAft>
              <a:spcPct val="35000"/>
            </a:spcAft>
            <a:buNone/>
          </a:pPr>
          <a:r>
            <a:rPr lang="en-GB" sz="1200" kern="1200"/>
            <a:t>A video of frequently asked questions is available on the Christopher Winters Project Website.</a:t>
          </a:r>
          <a:endParaRPr lang="en-US" sz="1200" kern="1200"/>
        </a:p>
      </dsp:txBody>
      <dsp:txXfrm>
        <a:off x="5603133" y="348759"/>
        <a:ext cx="2273675" cy="1364205"/>
      </dsp:txXfrm>
    </dsp:sp>
    <dsp:sp modelId="{170458ED-303D-496B-A8D0-ACAAC96F3AB1}">
      <dsp:nvSpPr>
        <dsp:cNvPr id="0" name=""/>
        <dsp:cNvSpPr/>
      </dsp:nvSpPr>
      <dsp:spPr>
        <a:xfrm>
          <a:off x="2281766" y="2872293"/>
          <a:ext cx="492345" cy="91440"/>
        </a:xfrm>
        <a:custGeom>
          <a:avLst/>
          <a:gdLst/>
          <a:ahLst/>
          <a:cxnLst/>
          <a:rect l="0" t="0" r="0" b="0"/>
          <a:pathLst>
            <a:path>
              <a:moveTo>
                <a:pt x="0" y="45720"/>
              </a:moveTo>
              <a:lnTo>
                <a:pt x="492345"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14865" y="2915396"/>
        <a:ext cx="26147" cy="5234"/>
      </dsp:txXfrm>
    </dsp:sp>
    <dsp:sp modelId="{63A74BC7-4C30-4C2F-A7F8-76085867E6B3}">
      <dsp:nvSpPr>
        <dsp:cNvPr id="0" name=""/>
        <dsp:cNvSpPr/>
      </dsp:nvSpPr>
      <dsp:spPr>
        <a:xfrm>
          <a:off x="9890" y="2235910"/>
          <a:ext cx="2273675" cy="136420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412" tIns="116947" rIns="111412" bIns="116947" numCol="1" spcCol="1270" anchor="ctr" anchorCtr="0">
          <a:noAutofit/>
        </a:bodyPr>
        <a:lstStyle/>
        <a:p>
          <a:pPr marL="0" lvl="0" indent="0" algn="ctr" defTabSz="533400">
            <a:lnSpc>
              <a:spcPct val="90000"/>
            </a:lnSpc>
            <a:spcBef>
              <a:spcPct val="0"/>
            </a:spcBef>
            <a:spcAft>
              <a:spcPct val="35000"/>
            </a:spcAft>
            <a:buNone/>
          </a:pPr>
          <a:r>
            <a:rPr lang="en-GB" sz="1200" kern="1200"/>
            <a:t>Lessons are delivered in the Summer Term 2</a:t>
          </a:r>
          <a:endParaRPr lang="en-US" sz="1200" kern="1200"/>
        </a:p>
      </dsp:txBody>
      <dsp:txXfrm>
        <a:off x="9890" y="2235910"/>
        <a:ext cx="2273675" cy="1364205"/>
      </dsp:txXfrm>
    </dsp:sp>
    <dsp:sp modelId="{F4D4B22D-68E0-4F70-9CC0-D2092DA4E7F5}">
      <dsp:nvSpPr>
        <dsp:cNvPr id="0" name=""/>
        <dsp:cNvSpPr/>
      </dsp:nvSpPr>
      <dsp:spPr>
        <a:xfrm>
          <a:off x="2806512" y="2235910"/>
          <a:ext cx="2273675" cy="136420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412" tIns="116947" rIns="111412" bIns="116947" numCol="1" spcCol="1270" anchor="ctr" anchorCtr="0">
          <a:noAutofit/>
        </a:bodyPr>
        <a:lstStyle/>
        <a:p>
          <a:pPr marL="0" lvl="0" indent="0" algn="ctr" defTabSz="533400">
            <a:lnSpc>
              <a:spcPct val="90000"/>
            </a:lnSpc>
            <a:spcBef>
              <a:spcPct val="0"/>
            </a:spcBef>
            <a:spcAft>
              <a:spcPct val="35000"/>
            </a:spcAft>
            <a:buNone/>
          </a:pPr>
          <a:r>
            <a:rPr lang="en-GB" sz="1200" kern="1200"/>
            <a:t>The focus is on science and changes and an overview of all lessons is available on our website in addition to a video of FAQs.</a:t>
          </a:r>
          <a:endParaRPr lang="en-US" sz="1200" kern="1200"/>
        </a:p>
      </dsp:txBody>
      <dsp:txXfrm>
        <a:off x="2806512" y="2235910"/>
        <a:ext cx="2273675" cy="1364205"/>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CEA7D39E-9F8B-97C2-41A8-E17D393A1734}"/>
              </a:ext>
            </a:extLst>
          </p:cNvPr>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t" anchorCtr="0" compatLnSpc="1">
            <a:prstTxWarp prst="textNoShape">
              <a:avLst/>
            </a:prstTxWarp>
          </a:bodyPr>
          <a:lstStyle>
            <a:lvl1pPr defTabSz="914291" eaLnBrk="1" hangingPunct="1">
              <a:defRPr sz="1200">
                <a:latin typeface="Arial" charset="0"/>
              </a:defRPr>
            </a:lvl1pPr>
          </a:lstStyle>
          <a:p>
            <a:pPr>
              <a:defRPr/>
            </a:pPr>
            <a:endParaRPr lang="en-US" altLang="en-US"/>
          </a:p>
        </p:txBody>
      </p:sp>
      <p:sp>
        <p:nvSpPr>
          <p:cNvPr id="32771" name="Rectangle 3">
            <a:extLst>
              <a:ext uri="{FF2B5EF4-FFF2-40B4-BE49-F238E27FC236}">
                <a16:creationId xmlns:a16="http://schemas.microsoft.com/office/drawing/2014/main" id="{0191EFDB-7CC2-C0CF-29DF-593ADE6D5A22}"/>
              </a:ext>
            </a:extLst>
          </p:cNvPr>
          <p:cNvSpPr>
            <a:spLocks noGrp="1" noChangeArrowheads="1"/>
          </p:cNvSpPr>
          <p:nvPr>
            <p:ph type="dt" sz="quarter" idx="1"/>
          </p:nvPr>
        </p:nvSpPr>
        <p:spPr bwMode="auto">
          <a:xfrm>
            <a:off x="3849688"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t" anchorCtr="0" compatLnSpc="1">
            <a:prstTxWarp prst="textNoShape">
              <a:avLst/>
            </a:prstTxWarp>
          </a:bodyPr>
          <a:lstStyle>
            <a:lvl1pPr algn="r" defTabSz="914291" eaLnBrk="1" hangingPunct="1">
              <a:defRPr sz="1200">
                <a:latin typeface="Arial" charset="0"/>
              </a:defRPr>
            </a:lvl1pPr>
          </a:lstStyle>
          <a:p>
            <a:pPr>
              <a:defRPr/>
            </a:pPr>
            <a:endParaRPr lang="en-US" altLang="en-US"/>
          </a:p>
        </p:txBody>
      </p:sp>
      <p:sp>
        <p:nvSpPr>
          <p:cNvPr id="32772" name="Rectangle 4">
            <a:extLst>
              <a:ext uri="{FF2B5EF4-FFF2-40B4-BE49-F238E27FC236}">
                <a16:creationId xmlns:a16="http://schemas.microsoft.com/office/drawing/2014/main" id="{11069F2A-F709-12EB-08DE-15704290DA68}"/>
              </a:ext>
            </a:extLst>
          </p:cNvPr>
          <p:cNvSpPr>
            <a:spLocks noGrp="1" noChangeArrowheads="1"/>
          </p:cNvSpPr>
          <p:nvPr>
            <p:ph type="ftr" sz="quarter" idx="2"/>
          </p:nvPr>
        </p:nvSpPr>
        <p:spPr bwMode="auto">
          <a:xfrm>
            <a:off x="0"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b" anchorCtr="0" compatLnSpc="1">
            <a:prstTxWarp prst="textNoShape">
              <a:avLst/>
            </a:prstTxWarp>
          </a:bodyPr>
          <a:lstStyle>
            <a:lvl1pPr defTabSz="914291" eaLnBrk="1" hangingPunct="1">
              <a:defRPr sz="1200">
                <a:latin typeface="Arial" charset="0"/>
              </a:defRPr>
            </a:lvl1pPr>
          </a:lstStyle>
          <a:p>
            <a:pPr>
              <a:defRPr/>
            </a:pPr>
            <a:endParaRPr lang="en-US" altLang="en-US"/>
          </a:p>
        </p:txBody>
      </p:sp>
      <p:sp>
        <p:nvSpPr>
          <p:cNvPr id="32773" name="Rectangle 5">
            <a:extLst>
              <a:ext uri="{FF2B5EF4-FFF2-40B4-BE49-F238E27FC236}">
                <a16:creationId xmlns:a16="http://schemas.microsoft.com/office/drawing/2014/main" id="{F721230A-4491-C8EC-846F-6D294A078262}"/>
              </a:ext>
            </a:extLst>
          </p:cNvPr>
          <p:cNvSpPr>
            <a:spLocks noGrp="1" noChangeArrowheads="1"/>
          </p:cNvSpPr>
          <p:nvPr>
            <p:ph type="sldNum" sz="quarter" idx="3"/>
          </p:nvPr>
        </p:nvSpPr>
        <p:spPr bwMode="auto">
          <a:xfrm>
            <a:off x="3849688"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b" anchorCtr="0" compatLnSpc="1">
            <a:prstTxWarp prst="textNoShape">
              <a:avLst/>
            </a:prstTxWarp>
          </a:bodyPr>
          <a:lstStyle>
            <a:lvl1pPr algn="r" defTabSz="912813" eaLnBrk="1" hangingPunct="1">
              <a:defRPr sz="1200"/>
            </a:lvl1pPr>
          </a:lstStyle>
          <a:p>
            <a:fld id="{974A757A-A669-42CA-BD52-DCD4C7A32E95}"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28.36565" units="1/cm"/>
          <inkml:channelProperty channel="Y" name="resolution" value="28.33948" units="1/cm"/>
        </inkml:channelProperties>
      </inkml:inkSource>
      <inkml:timestamp xml:id="ts0" timeString="2014-09-04T06:46:15.712"/>
    </inkml:context>
    <inkml:brush xml:id="br0">
      <inkml:brushProperty name="width" value="0.06667" units="cm"/>
      <inkml:brushProperty name="height" value="0.06667" units="cm"/>
      <inkml:brushProperty name="fitToCurve" value="1"/>
    </inkml:brush>
  </inkml:definitions>
  <inkml:trace contextRef="#ctx0" brushRef="#br0">0 0</inkml:trace>
</inkml:ink>
</file>

<file path=ppt/ink/ink2.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28.36565" units="1/cm"/>
          <inkml:channelProperty channel="Y" name="resolution" value="28.33948" units="1/cm"/>
        </inkml:channelProperties>
      </inkml:inkSource>
      <inkml:timestamp xml:id="ts0" timeString="2014-09-04T13:08:32.433"/>
    </inkml:context>
    <inkml:brush xml:id="br0">
      <inkml:brushProperty name="width" value="0.06667" units="cm"/>
      <inkml:brushProperty name="height" value="0.06667" units="cm"/>
      <inkml:brushProperty name="fitToCurve" value="1"/>
    </inkml:brush>
  </inkml:definitions>
  <inkml:trace contextRef="#ctx0" brushRef="#br0">38-304</inkml:trace>
  <inkml:trace contextRef="#ctx0" brushRef="#br0" timeOffset="218.4">38-304</inkml:trace>
  <inkml:trace contextRef="#ctx0" brushRef="#br0" timeOffset="1154.4">0 0</inkml:trace>
  <inkml:trace contextRef="#ctx0" brushRef="#br0" timeOffset="125139.2">-38-152</inkml:trace>
  <inkml:trace contextRef="#ctx0" brushRef="#br0" timeOffset="-2246.4">1744-379</inkml:trace>
  <inkml:trace contextRef="#ctx0" brushRef="#br0" timeOffset="112202.2">1516-417</inkml:trace>
  <inkml:trace contextRef="#ctx0" brushRef="#br0" timeOffset="112966.6">1516-417</inkml:trace>
  <inkml:trace contextRef="#ctx0" brushRef="#br0" timeOffset="122268.8">1099-531</inkml:trace>
  <inkml:trace contextRef="#ctx0" brushRef="#br0" timeOffset="122924">1137-379</inkml:trace>
</inkml:ink>
</file>

<file path=ppt/ink/ink3.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28.36565" units="1/cm"/>
          <inkml:channelProperty channel="Y" name="resolution" value="28.33948" units="1/cm"/>
        </inkml:channelProperties>
      </inkml:inkSource>
      <inkml:timestamp xml:id="ts0" timeString="2014-09-04T13:32:14.159"/>
    </inkml:context>
    <inkml:brush xml:id="br0">
      <inkml:brushProperty name="width" value="0.06667" units="cm"/>
      <inkml:brushProperty name="height" value="0.06667" units="cm"/>
      <inkml:brushProperty name="fitToCurve" value="1"/>
    </inkml:brush>
  </inkml:definitions>
  <inkml:trace contextRef="#ctx0" brushRef="#br0">0 0</inkml:trace>
  <inkml:trace contextRef="#ctx0" brushRef="#br0" timeOffset="192">0 0</inkml:trace>
  <inkml:trace contextRef="#ctx0" brushRef="#br0" timeOffset="344">0 0</inkml:trace>
  <inkml:trace contextRef="#ctx0" brushRef="#br0" timeOffset="1406.2">0 0</inkml:trace>
  <inkml:trace contextRef="#ctx0" brushRef="#br0" timeOffset="1219">0 0</inkml:trace>
  <inkml:trace contextRef="#ctx0" brushRef="#br0" timeOffset="664">0 0</inkml:trace>
  <inkml:trace contextRef="#ctx0" brushRef="#br0" timeOffset="1577.8">0 0</inkml:trace>
  <inkml:trace contextRef="#ctx0" brushRef="#br0" timeOffset="472">0 0</inkml:trace>
</inkml:ink>
</file>

<file path=ppt/ink/ink4.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28.36565" units="1/cm"/>
          <inkml:channelProperty channel="Y" name="resolution" value="28.33948" units="1/cm"/>
        </inkml:channelProperties>
      </inkml:inkSource>
      <inkml:timestamp xml:id="ts0" timeString="2014-09-04T13:43:55.413"/>
    </inkml:context>
    <inkml:brush xml:id="br0">
      <inkml:brushProperty name="width" value="0.06667" units="cm"/>
      <inkml:brushProperty name="height" value="0.06667" units="cm"/>
      <inkml:brushProperty name="fitToCurve" value="1"/>
    </inkml:brush>
  </inkml:definitions>
  <inkml:trace contextRef="#ctx0" brushRef="#br0">322-242,'0'0</inkml:trace>
  <inkml:trace contextRef="#ctx0" brushRef="#br0" timeOffset="-593.8">0 0</inkml:trace>
</inkml:ink>
</file>

<file path=ppt/ink/ink5.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28.36565" units="1/cm"/>
          <inkml:channelProperty channel="Y" name="resolution" value="28.33948" units="1/cm"/>
        </inkml:channelProperties>
      </inkml:inkSource>
      <inkml:timestamp xml:id="ts0" timeString="2014-09-04T13:54:38.795"/>
    </inkml:context>
    <inkml:brush xml:id="br0">
      <inkml:brushProperty name="width" value="0.06667" units="cm"/>
      <inkml:brushProperty name="height" value="0.06667" units="cm"/>
      <inkml:brushProperty name="fitToCurve" value="1"/>
    </inkml:brush>
  </inkml:definitions>
  <inkml:trace contextRef="#ctx0" brushRef="#br0">-910-37</inkml:trace>
  <inkml:trace contextRef="#ctx0" brushRef="#br0" timeOffset="-3900">0 0</inkml:trace>
  <inkml:trace contextRef="#ctx0" brushRef="#br0" timeOffset="-3276">0 0</inkml:trace>
  <inkml:trace contextRef="#ctx0" brushRef="#br0" timeOffset="2001">-38 38,'-38'-38</inkml:trace>
  <inkml:trace contextRef="#ctx0" brushRef="#br0" timeOffset="1170">-38 38</inkml:trace>
  <inkml:trace contextRef="#ctx0" brushRef="#br0" timeOffset="1401">-38 38</inkml:trace>
  <inkml:trace contextRef="#ctx0" brushRef="#br0" timeOffset="608.4">152 76,'38'0</inkml:trace>
  <inkml:trace contextRef="#ctx0" brushRef="#br0" timeOffset="2273">-76 0</inkml:trace>
  <inkml:trace contextRef="#ctx0" brushRef="#br0" timeOffset="2505">-76 0</inkml:trace>
</inkml:ink>
</file>

<file path=ppt/ink/ink6.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28.36565" units="1/cm"/>
          <inkml:channelProperty channel="Y" name="resolution" value="28.33948" units="1/cm"/>
        </inkml:channelProperties>
      </inkml:inkSource>
      <inkml:timestamp xml:id="ts0" timeString="2014-09-04T15:03:22.299"/>
    </inkml:context>
    <inkml:brush xml:id="br0">
      <inkml:brushProperty name="width" value="0.06667" units="cm"/>
      <inkml:brushProperty name="height" value="0.06667" units="cm"/>
      <inkml:brushProperty name="fitToCurve" value="1"/>
    </inkml:brush>
  </inkml:definitions>
  <inkml:trace contextRef="#ctx0" brushRef="#br0">-266-75</inkml:trace>
  <inkml:trace contextRef="#ctx0" brushRef="#br0" timeOffset="468">-266-75</inkml:trace>
  <inkml:trace contextRef="#ctx0" brushRef="#br0" timeOffset="-2953">0 0</inkml:trace>
  <inkml:trace contextRef="#ctx0" brushRef="#br0" timeOffset="1045.2">151-113</inkml:trace>
  <inkml:trace contextRef="#ctx0" brushRef="#br0" timeOffset="1216.8">151-113</inkml:trace>
  <inkml:trace contextRef="#ctx0" brushRef="#br0" timeOffset="1419.6">151-113,'38'0</inkml:trace>
  <inkml:trace contextRef="#ctx0" brushRef="#br0" timeOffset="2059.19">189-113</inkml:trace>
  <inkml:trace contextRef="#ctx0" brushRef="#br0" timeOffset="2246.4">189-113</inkml:trace>
  <inkml:trace contextRef="#ctx0" brushRef="#br0" timeOffset="2605.19">189-113</inkml:trace>
</inkml:ink>
</file>

<file path=ppt/ink/ink7.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28.36565" units="1/cm"/>
          <inkml:channelProperty channel="Y" name="resolution" value="28.33948" units="1/cm"/>
        </inkml:channelProperties>
      </inkml:inkSource>
      <inkml:timestamp xml:id="ts0" timeString="2014-09-05T13:22:55.886"/>
    </inkml:context>
    <inkml:brush xml:id="br0">
      <inkml:brushProperty name="width" value="0.06667" units="cm"/>
      <inkml:brushProperty name="height" value="0.06667" units="cm"/>
      <inkml:brushProperty name="fitToCurve" value="1"/>
    </inkml:brush>
  </inkml:definitions>
  <inkml:trace contextRef="#ctx0" brushRef="#br0">304 3980</inkml:trace>
  <inkml:trace contextRef="#ctx0" brushRef="#br0" timeOffset="-195530.4">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09CBE33C-D114-EF15-9512-BE24EBF08833}"/>
              </a:ext>
            </a:extLst>
          </p:cNvPr>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t" anchorCtr="0" compatLnSpc="1">
            <a:prstTxWarp prst="textNoShape">
              <a:avLst/>
            </a:prstTxWarp>
          </a:bodyPr>
          <a:lstStyle>
            <a:lvl1pPr defTabSz="914291" eaLnBrk="1" hangingPunct="1">
              <a:defRPr sz="1200">
                <a:latin typeface="Arial" charset="0"/>
              </a:defRPr>
            </a:lvl1pPr>
          </a:lstStyle>
          <a:p>
            <a:pPr>
              <a:defRPr/>
            </a:pPr>
            <a:endParaRPr lang="en-US" altLang="en-US"/>
          </a:p>
        </p:txBody>
      </p:sp>
      <p:sp>
        <p:nvSpPr>
          <p:cNvPr id="3075" name="Rectangle 3">
            <a:extLst>
              <a:ext uri="{FF2B5EF4-FFF2-40B4-BE49-F238E27FC236}">
                <a16:creationId xmlns:a16="http://schemas.microsoft.com/office/drawing/2014/main" id="{61E3183F-F139-4F5B-E1FA-BDCCC31D30F8}"/>
              </a:ext>
            </a:extLst>
          </p:cNvPr>
          <p:cNvSpPr>
            <a:spLocks noGrp="1" noChangeArrowheads="1"/>
          </p:cNvSpPr>
          <p:nvPr>
            <p:ph type="dt" idx="1"/>
          </p:nvPr>
        </p:nvSpPr>
        <p:spPr bwMode="auto">
          <a:xfrm>
            <a:off x="3849688"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t" anchorCtr="0" compatLnSpc="1">
            <a:prstTxWarp prst="textNoShape">
              <a:avLst/>
            </a:prstTxWarp>
          </a:bodyPr>
          <a:lstStyle>
            <a:lvl1pPr algn="r" defTabSz="914291" eaLnBrk="1" hangingPunct="1">
              <a:defRPr sz="1200">
                <a:latin typeface="Arial" charset="0"/>
              </a:defRPr>
            </a:lvl1pPr>
          </a:lstStyle>
          <a:p>
            <a:pPr>
              <a:defRPr/>
            </a:pPr>
            <a:endParaRPr lang="en-US" altLang="en-US"/>
          </a:p>
        </p:txBody>
      </p:sp>
      <p:sp>
        <p:nvSpPr>
          <p:cNvPr id="2052" name="Rectangle 4">
            <a:extLst>
              <a:ext uri="{FF2B5EF4-FFF2-40B4-BE49-F238E27FC236}">
                <a16:creationId xmlns:a16="http://schemas.microsoft.com/office/drawing/2014/main" id="{06C1FA76-57B0-8B39-1DDC-CC7E733CB35E}"/>
              </a:ext>
            </a:extLst>
          </p:cNvPr>
          <p:cNvSpPr>
            <a:spLocks noGrp="1" noRot="1" noChangeAspect="1" noChangeArrowheads="1" noTextEdit="1"/>
          </p:cNvSpPr>
          <p:nvPr>
            <p:ph type="sldImg" idx="2"/>
          </p:nvPr>
        </p:nvSpPr>
        <p:spPr bwMode="auto">
          <a:xfrm>
            <a:off x="915988" y="744538"/>
            <a:ext cx="4964112"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a:extLst>
              <a:ext uri="{FF2B5EF4-FFF2-40B4-BE49-F238E27FC236}">
                <a16:creationId xmlns:a16="http://schemas.microsoft.com/office/drawing/2014/main" id="{842BE9C5-7B31-5D80-775E-CB2315148E9C}"/>
              </a:ext>
            </a:extLst>
          </p:cNvPr>
          <p:cNvSpPr>
            <a:spLocks noGrp="1" noChangeArrowheads="1"/>
          </p:cNvSpPr>
          <p:nvPr>
            <p:ph type="body" sz="quarter" idx="3"/>
          </p:nvPr>
        </p:nvSpPr>
        <p:spPr bwMode="auto">
          <a:xfrm>
            <a:off x="679450" y="4714875"/>
            <a:ext cx="5438775"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3078" name="Rectangle 6">
            <a:extLst>
              <a:ext uri="{FF2B5EF4-FFF2-40B4-BE49-F238E27FC236}">
                <a16:creationId xmlns:a16="http://schemas.microsoft.com/office/drawing/2014/main" id="{B0E079BB-45AD-95BB-E964-9040F75FFD0C}"/>
              </a:ext>
            </a:extLst>
          </p:cNvPr>
          <p:cNvSpPr>
            <a:spLocks noGrp="1" noChangeArrowheads="1"/>
          </p:cNvSpPr>
          <p:nvPr>
            <p:ph type="ftr" sz="quarter" idx="4"/>
          </p:nvPr>
        </p:nvSpPr>
        <p:spPr bwMode="auto">
          <a:xfrm>
            <a:off x="0"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b" anchorCtr="0" compatLnSpc="1">
            <a:prstTxWarp prst="textNoShape">
              <a:avLst/>
            </a:prstTxWarp>
          </a:bodyPr>
          <a:lstStyle>
            <a:lvl1pPr defTabSz="914291" eaLnBrk="1" hangingPunct="1">
              <a:defRPr sz="1200">
                <a:latin typeface="Arial" charset="0"/>
              </a:defRPr>
            </a:lvl1pPr>
          </a:lstStyle>
          <a:p>
            <a:pPr>
              <a:defRPr/>
            </a:pPr>
            <a:endParaRPr lang="en-US" altLang="en-US"/>
          </a:p>
        </p:txBody>
      </p:sp>
      <p:sp>
        <p:nvSpPr>
          <p:cNvPr id="3079" name="Rectangle 7">
            <a:extLst>
              <a:ext uri="{FF2B5EF4-FFF2-40B4-BE49-F238E27FC236}">
                <a16:creationId xmlns:a16="http://schemas.microsoft.com/office/drawing/2014/main" id="{3B21191F-0E8A-834A-A4CE-79F8E9CF3370}"/>
              </a:ext>
            </a:extLst>
          </p:cNvPr>
          <p:cNvSpPr>
            <a:spLocks noGrp="1" noChangeArrowheads="1"/>
          </p:cNvSpPr>
          <p:nvPr>
            <p:ph type="sldNum" sz="quarter" idx="5"/>
          </p:nvPr>
        </p:nvSpPr>
        <p:spPr bwMode="auto">
          <a:xfrm>
            <a:off x="3849688"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b" anchorCtr="0" compatLnSpc="1">
            <a:prstTxWarp prst="textNoShape">
              <a:avLst/>
            </a:prstTxWarp>
          </a:bodyPr>
          <a:lstStyle>
            <a:lvl1pPr algn="r" defTabSz="912813" eaLnBrk="1" hangingPunct="1">
              <a:defRPr sz="1200"/>
            </a:lvl1pPr>
          </a:lstStyle>
          <a:p>
            <a:fld id="{1DD8D35D-EA6E-4650-B606-7BBCAB1C5B8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D340AF8F-02AB-B02D-8B72-DACDC2526D7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756D291E-74ED-41BB-9E8E-724414C41635}" type="slidenum">
              <a:rPr lang="en-US" altLang="en-US">
                <a:ea typeface="ヒラギノ角ゴ Pro W3" pitchFamily="-84" charset="-128"/>
              </a:rPr>
              <a:pPr/>
              <a:t>2</a:t>
            </a:fld>
            <a:endParaRPr lang="en-US" altLang="en-US">
              <a:ea typeface="ヒラギノ角ゴ Pro W3" pitchFamily="-84" charset="-128"/>
            </a:endParaRPr>
          </a:p>
        </p:txBody>
      </p:sp>
      <p:sp>
        <p:nvSpPr>
          <p:cNvPr id="9219" name="Rectangle 2">
            <a:extLst>
              <a:ext uri="{FF2B5EF4-FFF2-40B4-BE49-F238E27FC236}">
                <a16:creationId xmlns:a16="http://schemas.microsoft.com/office/drawing/2014/main" id="{7240CD7C-1D4F-9727-2E91-7BF5E0645BAD}"/>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298AD2BC-DC1A-DE06-1D8B-DE0EA522D35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a typeface="ヒラギノ角ゴ Pro W3" pitchFamily="-8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FBDECB69-FD1E-B23B-7F26-EE519E726EE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692B467B-5DC2-4A10-B9C2-130633E7FAC6}" type="slidenum">
              <a:rPr lang="en-US" altLang="en-US">
                <a:ea typeface="ヒラギノ角ゴ Pro W3" pitchFamily="-84" charset="-128"/>
              </a:rPr>
              <a:pPr/>
              <a:t>16</a:t>
            </a:fld>
            <a:endParaRPr lang="en-US" altLang="en-US">
              <a:ea typeface="ヒラギノ角ゴ Pro W3" pitchFamily="-84" charset="-128"/>
            </a:endParaRPr>
          </a:p>
        </p:txBody>
      </p:sp>
      <p:sp>
        <p:nvSpPr>
          <p:cNvPr id="32771" name="Rectangle 2">
            <a:extLst>
              <a:ext uri="{FF2B5EF4-FFF2-40B4-BE49-F238E27FC236}">
                <a16:creationId xmlns:a16="http://schemas.microsoft.com/office/drawing/2014/main" id="{F5901626-D46F-2431-0568-0AD3EBC33534}"/>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BC6190B2-D861-149F-6B26-B6435EE5863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a typeface="ヒラギノ角ゴ Pro W3" pitchFamily="-8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FBDECB69-FD1E-B23B-7F26-EE519E726EE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692B467B-5DC2-4A10-B9C2-130633E7FAC6}" type="slidenum">
              <a:rPr lang="en-US" altLang="en-US">
                <a:ea typeface="ヒラギノ角ゴ Pro W3" pitchFamily="-84" charset="-128"/>
              </a:rPr>
              <a:pPr/>
              <a:t>17</a:t>
            </a:fld>
            <a:endParaRPr lang="en-US" altLang="en-US">
              <a:ea typeface="ヒラギノ角ゴ Pro W3" pitchFamily="-84" charset="-128"/>
            </a:endParaRPr>
          </a:p>
        </p:txBody>
      </p:sp>
      <p:sp>
        <p:nvSpPr>
          <p:cNvPr id="32771" name="Rectangle 2">
            <a:extLst>
              <a:ext uri="{FF2B5EF4-FFF2-40B4-BE49-F238E27FC236}">
                <a16:creationId xmlns:a16="http://schemas.microsoft.com/office/drawing/2014/main" id="{F5901626-D46F-2431-0568-0AD3EBC33534}"/>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BC6190B2-D861-149F-6B26-B6435EE5863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a typeface="ヒラギノ角ゴ Pro W3" pitchFamily="-84" charset="-128"/>
            </a:endParaRPr>
          </a:p>
        </p:txBody>
      </p:sp>
    </p:spTree>
    <p:extLst>
      <p:ext uri="{BB962C8B-B14F-4D97-AF65-F5344CB8AC3E}">
        <p14:creationId xmlns:p14="http://schemas.microsoft.com/office/powerpoint/2010/main" val="3707275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F3402CD7-D84E-EF03-5D11-D4C0D208B03D}"/>
              </a:ext>
            </a:extLst>
          </p:cNvPr>
          <p:cNvSpPr>
            <a:spLocks noGrp="1" noChangeArrowheads="1"/>
          </p:cNvSpPr>
          <p:nvPr>
            <p:ph type="sldNum" sz="quarter" idx="5"/>
          </p:nvPr>
        </p:nvSpPr>
        <p:spPr>
          <a:noFill/>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BE1EA60D-1443-4179-884D-CE8ACB0EF84E}" type="slidenum">
              <a:rPr lang="en-US" altLang="en-US"/>
              <a:pPr/>
              <a:t>19</a:t>
            </a:fld>
            <a:endParaRPr lang="en-US" altLang="en-US"/>
          </a:p>
        </p:txBody>
      </p:sp>
      <p:sp>
        <p:nvSpPr>
          <p:cNvPr id="35843" name="Rectangle 2">
            <a:extLst>
              <a:ext uri="{FF2B5EF4-FFF2-40B4-BE49-F238E27FC236}">
                <a16:creationId xmlns:a16="http://schemas.microsoft.com/office/drawing/2014/main" id="{D953100F-777E-D3AD-D69A-D08444F29A03}"/>
              </a:ext>
            </a:extLst>
          </p:cNvPr>
          <p:cNvSpPr>
            <a:spLocks noGrp="1" noRot="1" noChangeAspect="1" noChangeArrowheads="1" noTextEdit="1"/>
          </p:cNvSpPr>
          <p:nvPr>
            <p:ph type="sldImg"/>
          </p:nvPr>
        </p:nvSpPr>
        <p:spPr>
          <a:xfrm>
            <a:off x="917575" y="744538"/>
            <a:ext cx="4964113" cy="3722687"/>
          </a:xfrm>
          <a:ln/>
        </p:spPr>
      </p:sp>
      <p:sp>
        <p:nvSpPr>
          <p:cNvPr id="35844" name="Rectangle 3">
            <a:extLst>
              <a:ext uri="{FF2B5EF4-FFF2-40B4-BE49-F238E27FC236}">
                <a16:creationId xmlns:a16="http://schemas.microsoft.com/office/drawing/2014/main" id="{FBBC7FAB-B7FE-22D1-F812-CF8266BA6195}"/>
              </a:ext>
            </a:extLst>
          </p:cNvPr>
          <p:cNvSpPr>
            <a:spLocks noGrp="1" noChangeArrowheads="1"/>
          </p:cNvSpPr>
          <p:nvPr>
            <p:ph type="body" idx="1"/>
          </p:nvPr>
        </p:nvSpPr>
        <p:spPr>
          <a:noFill/>
        </p:spPr>
        <p:txBody>
          <a:bodyPr/>
          <a:lstStyle/>
          <a:p>
            <a:pPr eaLnBrk="1" hangingPunct="1"/>
            <a:endParaRPr lang="en-GB"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81FD4-14AC-C8BB-5E35-A26E10AF5C56}"/>
            </a:ext>
          </a:extLst>
        </p:cNvPr>
        <p:cNvGrpSpPr/>
        <p:nvPr/>
      </p:nvGrpSpPr>
      <p:grpSpPr>
        <a:xfrm>
          <a:off x="0" y="0"/>
          <a:ext cx="0" cy="0"/>
          <a:chOff x="0" y="0"/>
          <a:chExt cx="0" cy="0"/>
        </a:xfrm>
      </p:grpSpPr>
      <p:sp>
        <p:nvSpPr>
          <p:cNvPr id="35842" name="Rectangle 7">
            <a:extLst>
              <a:ext uri="{FF2B5EF4-FFF2-40B4-BE49-F238E27FC236}">
                <a16:creationId xmlns:a16="http://schemas.microsoft.com/office/drawing/2014/main" id="{5DBCE736-71AD-BBBC-0523-27F434391F3D}"/>
              </a:ext>
            </a:extLst>
          </p:cNvPr>
          <p:cNvSpPr>
            <a:spLocks noGrp="1" noChangeArrowheads="1"/>
          </p:cNvSpPr>
          <p:nvPr>
            <p:ph type="sldNum" sz="quarter" idx="5"/>
          </p:nvPr>
        </p:nvSpPr>
        <p:spPr>
          <a:noFill/>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BE1EA60D-1443-4179-884D-CE8ACB0EF84E}" type="slidenum">
              <a:rPr lang="en-US" altLang="en-US"/>
              <a:pPr/>
              <a:t>20</a:t>
            </a:fld>
            <a:endParaRPr lang="en-US" altLang="en-US"/>
          </a:p>
        </p:txBody>
      </p:sp>
      <p:sp>
        <p:nvSpPr>
          <p:cNvPr id="35843" name="Rectangle 2">
            <a:extLst>
              <a:ext uri="{FF2B5EF4-FFF2-40B4-BE49-F238E27FC236}">
                <a16:creationId xmlns:a16="http://schemas.microsoft.com/office/drawing/2014/main" id="{F6AEA99F-470B-3C9B-12B4-1E41F5D8D0A0}"/>
              </a:ext>
            </a:extLst>
          </p:cNvPr>
          <p:cNvSpPr>
            <a:spLocks noGrp="1" noRot="1" noChangeAspect="1" noChangeArrowheads="1" noTextEdit="1"/>
          </p:cNvSpPr>
          <p:nvPr>
            <p:ph type="sldImg"/>
          </p:nvPr>
        </p:nvSpPr>
        <p:spPr>
          <a:xfrm>
            <a:off x="917575" y="744538"/>
            <a:ext cx="4964113" cy="3722687"/>
          </a:xfrm>
          <a:ln/>
        </p:spPr>
      </p:sp>
      <p:sp>
        <p:nvSpPr>
          <p:cNvPr id="35844" name="Rectangle 3">
            <a:extLst>
              <a:ext uri="{FF2B5EF4-FFF2-40B4-BE49-F238E27FC236}">
                <a16:creationId xmlns:a16="http://schemas.microsoft.com/office/drawing/2014/main" id="{E70F08D8-EED5-471B-EFF9-2A7E775E9776}"/>
              </a:ext>
            </a:extLst>
          </p:cNvPr>
          <p:cNvSpPr>
            <a:spLocks noGrp="1" noChangeArrowheads="1"/>
          </p:cNvSpPr>
          <p:nvPr>
            <p:ph type="body" idx="1"/>
          </p:nvPr>
        </p:nvSpPr>
        <p:spPr>
          <a:noFill/>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1168608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8F867-83C4-27E4-EB5C-1463975959E8}"/>
            </a:ext>
          </a:extLst>
        </p:cNvPr>
        <p:cNvGrpSpPr/>
        <p:nvPr/>
      </p:nvGrpSpPr>
      <p:grpSpPr>
        <a:xfrm>
          <a:off x="0" y="0"/>
          <a:ext cx="0" cy="0"/>
          <a:chOff x="0" y="0"/>
          <a:chExt cx="0" cy="0"/>
        </a:xfrm>
      </p:grpSpPr>
      <p:sp>
        <p:nvSpPr>
          <p:cNvPr id="35842" name="Rectangle 7">
            <a:extLst>
              <a:ext uri="{FF2B5EF4-FFF2-40B4-BE49-F238E27FC236}">
                <a16:creationId xmlns:a16="http://schemas.microsoft.com/office/drawing/2014/main" id="{B6630AE8-C36F-6545-759C-FD3F8DA7170E}"/>
              </a:ext>
            </a:extLst>
          </p:cNvPr>
          <p:cNvSpPr>
            <a:spLocks noGrp="1" noChangeArrowheads="1"/>
          </p:cNvSpPr>
          <p:nvPr>
            <p:ph type="sldNum" sz="quarter" idx="5"/>
          </p:nvPr>
        </p:nvSpPr>
        <p:spPr>
          <a:noFill/>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BE1EA60D-1443-4179-884D-CE8ACB0EF84E}" type="slidenum">
              <a:rPr lang="en-US" altLang="en-US"/>
              <a:pPr/>
              <a:t>21</a:t>
            </a:fld>
            <a:endParaRPr lang="en-US" altLang="en-US"/>
          </a:p>
        </p:txBody>
      </p:sp>
      <p:sp>
        <p:nvSpPr>
          <p:cNvPr id="35843" name="Rectangle 2">
            <a:extLst>
              <a:ext uri="{FF2B5EF4-FFF2-40B4-BE49-F238E27FC236}">
                <a16:creationId xmlns:a16="http://schemas.microsoft.com/office/drawing/2014/main" id="{D2F07380-14E8-4C6A-9A35-00F0CAB51F5B}"/>
              </a:ext>
            </a:extLst>
          </p:cNvPr>
          <p:cNvSpPr>
            <a:spLocks noGrp="1" noRot="1" noChangeAspect="1" noChangeArrowheads="1" noTextEdit="1"/>
          </p:cNvSpPr>
          <p:nvPr>
            <p:ph type="sldImg"/>
          </p:nvPr>
        </p:nvSpPr>
        <p:spPr>
          <a:xfrm>
            <a:off x="917575" y="744538"/>
            <a:ext cx="4964113" cy="3722687"/>
          </a:xfrm>
          <a:ln/>
        </p:spPr>
      </p:sp>
      <p:sp>
        <p:nvSpPr>
          <p:cNvPr id="35844" name="Rectangle 3">
            <a:extLst>
              <a:ext uri="{FF2B5EF4-FFF2-40B4-BE49-F238E27FC236}">
                <a16:creationId xmlns:a16="http://schemas.microsoft.com/office/drawing/2014/main" id="{E5A3F60B-D61F-3EDE-2C1F-81A7F7DDF4A1}"/>
              </a:ext>
            </a:extLst>
          </p:cNvPr>
          <p:cNvSpPr>
            <a:spLocks noGrp="1" noChangeArrowheads="1"/>
          </p:cNvSpPr>
          <p:nvPr>
            <p:ph type="body" idx="1"/>
          </p:nvPr>
        </p:nvSpPr>
        <p:spPr>
          <a:noFill/>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578076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986997C-3C89-4581-99AC-B95580D6962B}" type="slidenum">
              <a:rPr lang="en-GB" smtClean="0"/>
              <a:pPr/>
              <a:t>22</a:t>
            </a:fld>
            <a:endParaRPr lang="en-GB" dirty="0"/>
          </a:p>
        </p:txBody>
      </p:sp>
    </p:spTree>
    <p:extLst>
      <p:ext uri="{BB962C8B-B14F-4D97-AF65-F5344CB8AC3E}">
        <p14:creationId xmlns:p14="http://schemas.microsoft.com/office/powerpoint/2010/main" val="1700608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196870C-984B-DF5F-DA0D-7BDBF9596C89}"/>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6EA13E9A-95B0-12BA-0BD6-EE48A919E67A}"/>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36447E07-AEF4-1973-415A-E882D02E5056}"/>
              </a:ext>
            </a:extLst>
          </p:cNvPr>
          <p:cNvSpPr>
            <a:spLocks noGrp="1"/>
          </p:cNvSpPr>
          <p:nvPr>
            <p:ph type="sldNum" sz="quarter" idx="12"/>
          </p:nvPr>
        </p:nvSpPr>
        <p:spPr/>
        <p:txBody>
          <a:bodyPr/>
          <a:lstStyle>
            <a:lvl1pPr>
              <a:defRPr/>
            </a:lvl1pPr>
          </a:lstStyle>
          <a:p>
            <a:fld id="{97BDA4EE-96FE-4C0F-96EE-52CEAFE420D3}" type="slidenum">
              <a:rPr lang="en-US" altLang="en-US"/>
              <a:pPr/>
              <a:t>‹#›</a:t>
            </a:fld>
            <a:endParaRPr lang="en-US" altLang="en-US"/>
          </a:p>
        </p:txBody>
      </p:sp>
    </p:spTree>
    <p:extLst>
      <p:ext uri="{BB962C8B-B14F-4D97-AF65-F5344CB8AC3E}">
        <p14:creationId xmlns:p14="http://schemas.microsoft.com/office/powerpoint/2010/main" val="4196628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B242546-B16B-7FB7-DFF6-E9818153DBA1}"/>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6A111C08-537A-BFF9-4AC1-253BBDB8B28D}"/>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A40D0309-ECC2-9028-2146-494996B01F84}"/>
              </a:ext>
            </a:extLst>
          </p:cNvPr>
          <p:cNvSpPr>
            <a:spLocks noGrp="1"/>
          </p:cNvSpPr>
          <p:nvPr>
            <p:ph type="sldNum" sz="quarter" idx="12"/>
          </p:nvPr>
        </p:nvSpPr>
        <p:spPr/>
        <p:txBody>
          <a:bodyPr/>
          <a:lstStyle>
            <a:lvl1pPr>
              <a:defRPr/>
            </a:lvl1pPr>
          </a:lstStyle>
          <a:p>
            <a:fld id="{0087BB10-0F90-4A23-AF30-7B8E71DEDA99}" type="slidenum">
              <a:rPr lang="en-US" altLang="en-US"/>
              <a:pPr/>
              <a:t>‹#›</a:t>
            </a:fld>
            <a:endParaRPr lang="en-US" altLang="en-US"/>
          </a:p>
        </p:txBody>
      </p:sp>
    </p:spTree>
    <p:extLst>
      <p:ext uri="{BB962C8B-B14F-4D97-AF65-F5344CB8AC3E}">
        <p14:creationId xmlns:p14="http://schemas.microsoft.com/office/powerpoint/2010/main" val="1270437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A7C231-DFAE-614F-ED06-F66E78857A08}"/>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05063F2A-0866-745D-8ACC-47AA4A371E45}"/>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F435EE77-89CF-FF0B-755E-96688FFE36E9}"/>
              </a:ext>
            </a:extLst>
          </p:cNvPr>
          <p:cNvSpPr>
            <a:spLocks noGrp="1"/>
          </p:cNvSpPr>
          <p:nvPr>
            <p:ph type="sldNum" sz="quarter" idx="12"/>
          </p:nvPr>
        </p:nvSpPr>
        <p:spPr/>
        <p:txBody>
          <a:bodyPr/>
          <a:lstStyle>
            <a:lvl1pPr>
              <a:defRPr/>
            </a:lvl1pPr>
          </a:lstStyle>
          <a:p>
            <a:fld id="{2A69020C-0329-4D4C-8BA7-6EC7FE8189F1}" type="slidenum">
              <a:rPr lang="en-US" altLang="en-US"/>
              <a:pPr/>
              <a:t>‹#›</a:t>
            </a:fld>
            <a:endParaRPr lang="en-US" altLang="en-US"/>
          </a:p>
        </p:txBody>
      </p:sp>
    </p:spTree>
    <p:extLst>
      <p:ext uri="{BB962C8B-B14F-4D97-AF65-F5344CB8AC3E}">
        <p14:creationId xmlns:p14="http://schemas.microsoft.com/office/powerpoint/2010/main" val="1544369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548F5024-BAAF-A706-E490-88A31C367C42}"/>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07EEC295-29DF-B5C0-CE16-0D33C208F5F6}"/>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708A947A-3914-6F4F-1A55-10E88A013903}"/>
              </a:ext>
            </a:extLst>
          </p:cNvPr>
          <p:cNvSpPr>
            <a:spLocks noGrp="1"/>
          </p:cNvSpPr>
          <p:nvPr>
            <p:ph type="sldNum" sz="quarter" idx="12"/>
          </p:nvPr>
        </p:nvSpPr>
        <p:spPr/>
        <p:txBody>
          <a:bodyPr/>
          <a:lstStyle>
            <a:lvl1pPr>
              <a:defRPr/>
            </a:lvl1pPr>
          </a:lstStyle>
          <a:p>
            <a:fld id="{A5C86074-1D3F-48A5-A5DB-1D880D344715}" type="slidenum">
              <a:rPr lang="en-US" altLang="en-US"/>
              <a:pPr/>
              <a:t>‹#›</a:t>
            </a:fld>
            <a:endParaRPr lang="en-US" altLang="en-US"/>
          </a:p>
        </p:txBody>
      </p:sp>
    </p:spTree>
    <p:extLst>
      <p:ext uri="{BB962C8B-B14F-4D97-AF65-F5344CB8AC3E}">
        <p14:creationId xmlns:p14="http://schemas.microsoft.com/office/powerpoint/2010/main" val="840552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7B777509-32CF-2899-73DF-8B520C6A7DAF}"/>
              </a:ext>
            </a:extLst>
          </p:cNvPr>
          <p:cNvSpPr>
            <a:spLocks noGrp="1"/>
          </p:cNvSpPr>
          <p:nvPr>
            <p:ph type="dt" sz="half" idx="10"/>
          </p:nvPr>
        </p:nvSpPr>
        <p:spPr/>
        <p:txBody>
          <a:bodyPr/>
          <a:lstStyle>
            <a:lvl1pPr>
              <a:defRPr/>
            </a:lvl1pPr>
          </a:lstStyle>
          <a:p>
            <a:pPr>
              <a:defRPr/>
            </a:pPr>
            <a:endParaRPr lang="en-US" altLang="en-US"/>
          </a:p>
        </p:txBody>
      </p:sp>
      <p:sp>
        <p:nvSpPr>
          <p:cNvPr id="8" name="Footer Placeholder 4">
            <a:extLst>
              <a:ext uri="{FF2B5EF4-FFF2-40B4-BE49-F238E27FC236}">
                <a16:creationId xmlns:a16="http://schemas.microsoft.com/office/drawing/2014/main" id="{6F3F1E36-CE0F-C14F-D249-5559781ACD9B}"/>
              </a:ext>
            </a:extLst>
          </p:cNvPr>
          <p:cNvSpPr>
            <a:spLocks noGrp="1"/>
          </p:cNvSpPr>
          <p:nvPr>
            <p:ph type="ftr" sz="quarter" idx="11"/>
          </p:nvPr>
        </p:nvSpPr>
        <p:spPr/>
        <p:txBody>
          <a:bodyPr/>
          <a:lstStyle>
            <a:lvl1pPr>
              <a:defRPr/>
            </a:lvl1pPr>
          </a:lstStyle>
          <a:p>
            <a:pPr>
              <a:defRPr/>
            </a:pPr>
            <a:endParaRPr lang="en-US" altLang="en-US"/>
          </a:p>
        </p:txBody>
      </p:sp>
      <p:sp>
        <p:nvSpPr>
          <p:cNvPr id="9" name="Slide Number Placeholder 5">
            <a:extLst>
              <a:ext uri="{FF2B5EF4-FFF2-40B4-BE49-F238E27FC236}">
                <a16:creationId xmlns:a16="http://schemas.microsoft.com/office/drawing/2014/main" id="{218C56C7-C5DB-0CC5-4A98-22E99B63DC61}"/>
              </a:ext>
            </a:extLst>
          </p:cNvPr>
          <p:cNvSpPr>
            <a:spLocks noGrp="1"/>
          </p:cNvSpPr>
          <p:nvPr>
            <p:ph type="sldNum" sz="quarter" idx="12"/>
          </p:nvPr>
        </p:nvSpPr>
        <p:spPr/>
        <p:txBody>
          <a:bodyPr/>
          <a:lstStyle>
            <a:lvl1pPr>
              <a:defRPr/>
            </a:lvl1pPr>
          </a:lstStyle>
          <a:p>
            <a:fld id="{EDFF089F-CB95-49DF-A43B-417EBDFD2158}" type="slidenum">
              <a:rPr lang="en-US" altLang="en-US"/>
              <a:pPr/>
              <a:t>‹#›</a:t>
            </a:fld>
            <a:endParaRPr lang="en-US" altLang="en-US"/>
          </a:p>
        </p:txBody>
      </p:sp>
    </p:spTree>
    <p:extLst>
      <p:ext uri="{BB962C8B-B14F-4D97-AF65-F5344CB8AC3E}">
        <p14:creationId xmlns:p14="http://schemas.microsoft.com/office/powerpoint/2010/main" val="1977365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02054D1C-7914-1309-2E22-67562A4EF837}"/>
              </a:ext>
            </a:extLst>
          </p:cNvPr>
          <p:cNvSpPr>
            <a:spLocks noGrp="1"/>
          </p:cNvSpPr>
          <p:nvPr>
            <p:ph type="dt" sz="half" idx="10"/>
          </p:nvPr>
        </p:nvSpPr>
        <p:spPr/>
        <p:txBody>
          <a:bodyPr/>
          <a:lstStyle>
            <a:lvl1pPr>
              <a:defRPr/>
            </a:lvl1pPr>
          </a:lstStyle>
          <a:p>
            <a:pPr>
              <a:defRPr/>
            </a:pPr>
            <a:endParaRPr lang="en-US" altLang="en-US"/>
          </a:p>
        </p:txBody>
      </p:sp>
      <p:sp>
        <p:nvSpPr>
          <p:cNvPr id="4" name="Footer Placeholder 4">
            <a:extLst>
              <a:ext uri="{FF2B5EF4-FFF2-40B4-BE49-F238E27FC236}">
                <a16:creationId xmlns:a16="http://schemas.microsoft.com/office/drawing/2014/main" id="{C337E081-D803-9615-6C65-8FF5D07ED566}"/>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5">
            <a:extLst>
              <a:ext uri="{FF2B5EF4-FFF2-40B4-BE49-F238E27FC236}">
                <a16:creationId xmlns:a16="http://schemas.microsoft.com/office/drawing/2014/main" id="{0F61DD84-5FEE-0219-98E0-2F790F036A81}"/>
              </a:ext>
            </a:extLst>
          </p:cNvPr>
          <p:cNvSpPr>
            <a:spLocks noGrp="1"/>
          </p:cNvSpPr>
          <p:nvPr>
            <p:ph type="sldNum" sz="quarter" idx="12"/>
          </p:nvPr>
        </p:nvSpPr>
        <p:spPr/>
        <p:txBody>
          <a:bodyPr/>
          <a:lstStyle>
            <a:lvl1pPr>
              <a:defRPr/>
            </a:lvl1pPr>
          </a:lstStyle>
          <a:p>
            <a:fld id="{4992D83E-5E07-4F2F-B048-1D9671297480}" type="slidenum">
              <a:rPr lang="en-US" altLang="en-US"/>
              <a:pPr/>
              <a:t>‹#›</a:t>
            </a:fld>
            <a:endParaRPr lang="en-US" altLang="en-US"/>
          </a:p>
        </p:txBody>
      </p:sp>
    </p:spTree>
    <p:extLst>
      <p:ext uri="{BB962C8B-B14F-4D97-AF65-F5344CB8AC3E}">
        <p14:creationId xmlns:p14="http://schemas.microsoft.com/office/powerpoint/2010/main" val="2726737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BFE05F01-FD20-E326-7CBF-47A711CE09B6}"/>
              </a:ext>
            </a:extLst>
          </p:cNvPr>
          <p:cNvSpPr>
            <a:spLocks noGrp="1"/>
          </p:cNvSpPr>
          <p:nvPr>
            <p:ph type="dt" sz="half" idx="10"/>
          </p:nvPr>
        </p:nvSpPr>
        <p:spPr/>
        <p:txBody>
          <a:bodyPr/>
          <a:lstStyle>
            <a:lvl1pPr>
              <a:defRPr/>
            </a:lvl1pPr>
          </a:lstStyle>
          <a:p>
            <a:pPr>
              <a:defRPr/>
            </a:pPr>
            <a:endParaRPr lang="en-US" altLang="en-US"/>
          </a:p>
        </p:txBody>
      </p:sp>
      <p:sp>
        <p:nvSpPr>
          <p:cNvPr id="3" name="Footer Placeholder 4">
            <a:extLst>
              <a:ext uri="{FF2B5EF4-FFF2-40B4-BE49-F238E27FC236}">
                <a16:creationId xmlns:a16="http://schemas.microsoft.com/office/drawing/2014/main" id="{357C779A-64AE-53F7-A576-531D6FD9A6F7}"/>
              </a:ext>
            </a:extLst>
          </p:cNvPr>
          <p:cNvSpPr>
            <a:spLocks noGrp="1"/>
          </p:cNvSpPr>
          <p:nvPr>
            <p:ph type="ftr" sz="quarter" idx="11"/>
          </p:nvPr>
        </p:nvSpPr>
        <p:spPr/>
        <p:txBody>
          <a:bodyPr/>
          <a:lstStyle>
            <a:lvl1pPr>
              <a:defRPr/>
            </a:lvl1pPr>
          </a:lstStyle>
          <a:p>
            <a:pPr>
              <a:defRPr/>
            </a:pPr>
            <a:endParaRPr lang="en-US" altLang="en-US"/>
          </a:p>
        </p:txBody>
      </p:sp>
      <p:sp>
        <p:nvSpPr>
          <p:cNvPr id="4" name="Slide Number Placeholder 5">
            <a:extLst>
              <a:ext uri="{FF2B5EF4-FFF2-40B4-BE49-F238E27FC236}">
                <a16:creationId xmlns:a16="http://schemas.microsoft.com/office/drawing/2014/main" id="{291CA7D6-A02C-8C25-AAFF-20CC8EF6517A}"/>
              </a:ext>
            </a:extLst>
          </p:cNvPr>
          <p:cNvSpPr>
            <a:spLocks noGrp="1"/>
          </p:cNvSpPr>
          <p:nvPr>
            <p:ph type="sldNum" sz="quarter" idx="12"/>
          </p:nvPr>
        </p:nvSpPr>
        <p:spPr/>
        <p:txBody>
          <a:bodyPr/>
          <a:lstStyle>
            <a:lvl1pPr>
              <a:defRPr/>
            </a:lvl1pPr>
          </a:lstStyle>
          <a:p>
            <a:fld id="{13DA6855-3B88-4B92-8118-221FF5051C8F}" type="slidenum">
              <a:rPr lang="en-US" altLang="en-US"/>
              <a:pPr/>
              <a:t>‹#›</a:t>
            </a:fld>
            <a:endParaRPr lang="en-US" altLang="en-US"/>
          </a:p>
        </p:txBody>
      </p:sp>
    </p:spTree>
    <p:extLst>
      <p:ext uri="{BB962C8B-B14F-4D97-AF65-F5344CB8AC3E}">
        <p14:creationId xmlns:p14="http://schemas.microsoft.com/office/powerpoint/2010/main" val="385416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E5820D84-0CD5-6DC8-72C0-2183F2DB391C}"/>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2AEA7004-EAEF-6B58-3C51-B877A94C0102}"/>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730B6C0E-8C32-DE97-F252-1375EC84DCD8}"/>
              </a:ext>
            </a:extLst>
          </p:cNvPr>
          <p:cNvSpPr>
            <a:spLocks noGrp="1"/>
          </p:cNvSpPr>
          <p:nvPr>
            <p:ph type="sldNum" sz="quarter" idx="12"/>
          </p:nvPr>
        </p:nvSpPr>
        <p:spPr/>
        <p:txBody>
          <a:bodyPr/>
          <a:lstStyle>
            <a:lvl1pPr>
              <a:defRPr/>
            </a:lvl1pPr>
          </a:lstStyle>
          <a:p>
            <a:fld id="{0D0F954A-8E31-4BF5-AAB6-78032ED5DE48}" type="slidenum">
              <a:rPr lang="en-US" altLang="en-US"/>
              <a:pPr/>
              <a:t>‹#›</a:t>
            </a:fld>
            <a:endParaRPr lang="en-US" altLang="en-US"/>
          </a:p>
        </p:txBody>
      </p:sp>
    </p:spTree>
    <p:extLst>
      <p:ext uri="{BB962C8B-B14F-4D97-AF65-F5344CB8AC3E}">
        <p14:creationId xmlns:p14="http://schemas.microsoft.com/office/powerpoint/2010/main" val="1491599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459D308D-D511-FE6E-CD58-6E2F4440DADD}"/>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266E95B7-71EF-331F-86D3-BA524D40839E}"/>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008EE6A5-C085-CE95-C34F-F6C5EEF98D0C}"/>
              </a:ext>
            </a:extLst>
          </p:cNvPr>
          <p:cNvSpPr>
            <a:spLocks noGrp="1"/>
          </p:cNvSpPr>
          <p:nvPr>
            <p:ph type="sldNum" sz="quarter" idx="12"/>
          </p:nvPr>
        </p:nvSpPr>
        <p:spPr/>
        <p:txBody>
          <a:bodyPr/>
          <a:lstStyle>
            <a:lvl1pPr>
              <a:defRPr/>
            </a:lvl1pPr>
          </a:lstStyle>
          <a:p>
            <a:fld id="{D0344895-AEC0-4F8A-BB66-6B0B43A92CCD}" type="slidenum">
              <a:rPr lang="en-US" altLang="en-US"/>
              <a:pPr/>
              <a:t>‹#›</a:t>
            </a:fld>
            <a:endParaRPr lang="en-US" altLang="en-US"/>
          </a:p>
        </p:txBody>
      </p:sp>
    </p:spTree>
    <p:extLst>
      <p:ext uri="{BB962C8B-B14F-4D97-AF65-F5344CB8AC3E}">
        <p14:creationId xmlns:p14="http://schemas.microsoft.com/office/powerpoint/2010/main" val="1264853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055ABB-E987-3FB1-2358-2412CF8ED76D}"/>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9B08A188-D333-C587-B9A0-8F5089FA1276}"/>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BF38C157-4AC6-941B-086B-EBD9AA7080C4}"/>
              </a:ext>
            </a:extLst>
          </p:cNvPr>
          <p:cNvSpPr>
            <a:spLocks noGrp="1"/>
          </p:cNvSpPr>
          <p:nvPr>
            <p:ph type="sldNum" sz="quarter" idx="12"/>
          </p:nvPr>
        </p:nvSpPr>
        <p:spPr/>
        <p:txBody>
          <a:bodyPr/>
          <a:lstStyle>
            <a:lvl1pPr>
              <a:defRPr/>
            </a:lvl1pPr>
          </a:lstStyle>
          <a:p>
            <a:fld id="{E9610DE8-A4E8-4C6E-A30E-F37154DD36CF}" type="slidenum">
              <a:rPr lang="en-US" altLang="en-US"/>
              <a:pPr/>
              <a:t>‹#›</a:t>
            </a:fld>
            <a:endParaRPr lang="en-US" altLang="en-US"/>
          </a:p>
        </p:txBody>
      </p:sp>
    </p:spTree>
    <p:extLst>
      <p:ext uri="{BB962C8B-B14F-4D97-AF65-F5344CB8AC3E}">
        <p14:creationId xmlns:p14="http://schemas.microsoft.com/office/powerpoint/2010/main" val="2520472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5FD9AA-5203-18B7-DC16-DB41D49046D7}"/>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A8614C7D-387E-72EF-0B86-D8A674867EB2}"/>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372EC094-4C0F-9C78-75FE-05D2587B2675}"/>
              </a:ext>
            </a:extLst>
          </p:cNvPr>
          <p:cNvSpPr>
            <a:spLocks noGrp="1"/>
          </p:cNvSpPr>
          <p:nvPr>
            <p:ph type="sldNum" sz="quarter" idx="12"/>
          </p:nvPr>
        </p:nvSpPr>
        <p:spPr/>
        <p:txBody>
          <a:bodyPr/>
          <a:lstStyle>
            <a:lvl1pPr>
              <a:defRPr/>
            </a:lvl1pPr>
          </a:lstStyle>
          <a:p>
            <a:fld id="{EDECF814-5015-4F0F-AA42-6E1E08142A2A}" type="slidenum">
              <a:rPr lang="en-US" altLang="en-US"/>
              <a:pPr/>
              <a:t>‹#›</a:t>
            </a:fld>
            <a:endParaRPr lang="en-US" altLang="en-US"/>
          </a:p>
        </p:txBody>
      </p:sp>
    </p:spTree>
    <p:extLst>
      <p:ext uri="{BB962C8B-B14F-4D97-AF65-F5344CB8AC3E}">
        <p14:creationId xmlns:p14="http://schemas.microsoft.com/office/powerpoint/2010/main" val="3385420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B3FEEAA-17AF-D674-BFE8-F8E121EC3E57}"/>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617B829B-5BA8-70D2-2D1D-166B89CB3C02}"/>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2B9D1DE8-1723-E7E9-FF91-94BA04AF4731}"/>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ltLang="en-US"/>
          </a:p>
        </p:txBody>
      </p:sp>
      <p:sp>
        <p:nvSpPr>
          <p:cNvPr id="5" name="Footer Placeholder 4">
            <a:extLst>
              <a:ext uri="{FF2B5EF4-FFF2-40B4-BE49-F238E27FC236}">
                <a16:creationId xmlns:a16="http://schemas.microsoft.com/office/drawing/2014/main" id="{113144A0-FEBB-A4A1-FA29-EA31C9D07B41}"/>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ltLang="en-US"/>
          </a:p>
        </p:txBody>
      </p:sp>
      <p:sp>
        <p:nvSpPr>
          <p:cNvPr id="6" name="Slide Number Placeholder 5">
            <a:extLst>
              <a:ext uri="{FF2B5EF4-FFF2-40B4-BE49-F238E27FC236}">
                <a16:creationId xmlns:a16="http://schemas.microsoft.com/office/drawing/2014/main" id="{0B440FC8-B7D8-67C8-043D-9DACE8B43763}"/>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defRPr>
            </a:lvl1pPr>
          </a:lstStyle>
          <a:p>
            <a:fld id="{CF44E9F5-0546-475B-BB32-5D4149AC745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84" r:id="rId5"/>
    <p:sldLayoutId id="2147483985" r:id="rId6"/>
    <p:sldLayoutId id="2147483986" r:id="rId7"/>
    <p:sldLayoutId id="2147483987" r:id="rId8"/>
    <p:sldLayoutId id="2147483988" r:id="rId9"/>
    <p:sldLayoutId id="2147483989" r:id="rId10"/>
    <p:sldLayoutId id="2147483990"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sv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phonicsplay.co.uk/" TargetMode="External"/><Relationship Id="rId2" Type="http://schemas.openxmlformats.org/officeDocument/2006/relationships/hyperlink" Target="http://www.primaryresources.co.uk/" TargetMode="External"/><Relationship Id="rId1" Type="http://schemas.openxmlformats.org/officeDocument/2006/relationships/slideLayout" Target="../slideLayouts/slideLayout2.xml"/><Relationship Id="rId5" Type="http://schemas.openxmlformats.org/officeDocument/2006/relationships/hyperlink" Target="https://classroom.thenational.academy/" TargetMode="External"/><Relationship Id="rId4" Type="http://schemas.openxmlformats.org/officeDocument/2006/relationships/hyperlink" Target="http://www.ictgames.com/resources.htm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dkh.org.uk/"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8" Type="http://schemas.openxmlformats.org/officeDocument/2006/relationships/image" Target="../media/image2.emf"/><Relationship Id="rId13" Type="http://schemas.openxmlformats.org/officeDocument/2006/relationships/customXml" Target="../ink/ink5.xml"/><Relationship Id="rId3" Type="http://schemas.openxmlformats.org/officeDocument/2006/relationships/image" Target="../media/image19.png"/><Relationship Id="rId21" Type="http://schemas.openxmlformats.org/officeDocument/2006/relationships/image" Target="../media/image21.jpg"/><Relationship Id="rId7" Type="http://schemas.openxmlformats.org/officeDocument/2006/relationships/customXml" Target="../ink/ink2.xml"/><Relationship Id="rId12" Type="http://schemas.openxmlformats.org/officeDocument/2006/relationships/image" Target="../media/image4.emf"/><Relationship Id="rId17" Type="http://schemas.openxmlformats.org/officeDocument/2006/relationships/customXml" Target="../ink/ink7.xml"/><Relationship Id="rId25" Type="http://schemas.openxmlformats.org/officeDocument/2006/relationships/image" Target="../media/image25.png"/><Relationship Id="rId2" Type="http://schemas.openxmlformats.org/officeDocument/2006/relationships/notesSlide" Target="../notesSlides/notesSlide7.xml"/><Relationship Id="rId16" Type="http://schemas.openxmlformats.org/officeDocument/2006/relationships/image" Target="../media/image6.emf"/><Relationship Id="rId20" Type="http://schemas.openxmlformats.org/officeDocument/2006/relationships/image" Target="../media/image20.jpeg"/><Relationship Id="rId1" Type="http://schemas.openxmlformats.org/officeDocument/2006/relationships/slideLayout" Target="../slideLayouts/slideLayout1.xml"/><Relationship Id="rId6" Type="http://schemas.openxmlformats.org/officeDocument/2006/relationships/image" Target="../media/image1.emf"/><Relationship Id="rId11" Type="http://schemas.openxmlformats.org/officeDocument/2006/relationships/customXml" Target="../ink/ink4.xml"/><Relationship Id="rId24" Type="http://schemas.openxmlformats.org/officeDocument/2006/relationships/image" Target="../media/image24.jpg"/><Relationship Id="rId15" Type="http://schemas.openxmlformats.org/officeDocument/2006/relationships/customXml" Target="../ink/ink6.xml"/><Relationship Id="rId23" Type="http://schemas.openxmlformats.org/officeDocument/2006/relationships/image" Target="../media/image23.jpg"/><Relationship Id="rId10" Type="http://schemas.openxmlformats.org/officeDocument/2006/relationships/image" Target="../media/image3.emf"/><Relationship Id="rId19" Type="http://schemas.openxmlformats.org/officeDocument/2006/relationships/image" Target="../media/image8.emf"/><Relationship Id="rId4" Type="http://schemas.openxmlformats.org/officeDocument/2006/relationships/customXml" Target="../ink/ink1.xml"/><Relationship Id="rId9" Type="http://schemas.openxmlformats.org/officeDocument/2006/relationships/customXml" Target="../ink/ink3.xml"/><Relationship Id="rId14" Type="http://schemas.openxmlformats.org/officeDocument/2006/relationships/image" Target="../media/image5.emf"/><Relationship Id="rId22" Type="http://schemas.openxmlformats.org/officeDocument/2006/relationships/image" Target="../media/image22.jpg"/></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7416" name="Rectangle 17415">
            <a:extLst>
              <a:ext uri="{FF2B5EF4-FFF2-40B4-BE49-F238E27FC236}">
                <a16:creationId xmlns:a16="http://schemas.microsoft.com/office/drawing/2014/main" id="{8761DDFE-071F-4200-B0AA-394476C2D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1" name="Content Placeholder 2">
            <a:extLst>
              <a:ext uri="{FF2B5EF4-FFF2-40B4-BE49-F238E27FC236}">
                <a16:creationId xmlns:a16="http://schemas.microsoft.com/office/drawing/2014/main" id="{83181C4D-CB84-9714-F6AA-F7B9488E89D1}"/>
              </a:ext>
            </a:extLst>
          </p:cNvPr>
          <p:cNvSpPr>
            <a:spLocks noGrp="1"/>
          </p:cNvSpPr>
          <p:nvPr>
            <p:ph idx="1"/>
          </p:nvPr>
        </p:nvSpPr>
        <p:spPr>
          <a:xfrm>
            <a:off x="323528" y="252399"/>
            <a:ext cx="3884220" cy="1102061"/>
          </a:xfrm>
        </p:spPr>
        <p:txBody>
          <a:bodyPr rtlCol="0" anchor="ctr">
            <a:normAutofit/>
          </a:bodyPr>
          <a:lstStyle/>
          <a:p>
            <a:pPr marL="0" indent="0" eaLnBrk="1" fontAlgn="auto" hangingPunct="1">
              <a:spcAft>
                <a:spcPts val="0"/>
              </a:spcAft>
              <a:buFont typeface="Arial" panose="020B0604020202020204" pitchFamily="34" charset="0"/>
              <a:buNone/>
              <a:defRPr/>
            </a:pPr>
            <a:r>
              <a:rPr lang="en-GB" sz="1700" b="1" dirty="0">
                <a:latin typeface="Century Gothic"/>
              </a:rPr>
              <a:t>Year 5</a:t>
            </a:r>
          </a:p>
          <a:p>
            <a:pPr marL="0" indent="0" eaLnBrk="1" fontAlgn="auto" hangingPunct="1">
              <a:spcAft>
                <a:spcPts val="0"/>
              </a:spcAft>
              <a:buFont typeface="Arial" panose="020B0604020202020204" pitchFamily="34" charset="0"/>
              <a:buNone/>
              <a:defRPr/>
            </a:pPr>
            <a:endParaRPr lang="en-GB" sz="1700" b="1" dirty="0">
              <a:latin typeface="Century Gothic" panose="020B0502020202020204" pitchFamily="34" charset="0"/>
            </a:endParaRPr>
          </a:p>
          <a:p>
            <a:pPr marL="0" indent="0" eaLnBrk="1" fontAlgn="auto" hangingPunct="1">
              <a:spcAft>
                <a:spcPts val="0"/>
              </a:spcAft>
              <a:buFont typeface="Arial" panose="020B0604020202020204" pitchFamily="34" charset="0"/>
              <a:buNone/>
              <a:defRPr/>
            </a:pPr>
            <a:r>
              <a:rPr lang="en-GB" sz="1700" b="1" dirty="0">
                <a:latin typeface="Century Gothic" panose="020B0502020202020204" pitchFamily="34" charset="0"/>
              </a:rPr>
              <a:t>Parent Curriculum Meeting</a:t>
            </a:r>
          </a:p>
        </p:txBody>
      </p:sp>
      <p:pic>
        <p:nvPicPr>
          <p:cNvPr id="4099" name="Picture 7" descr="Ofsted_Good_GP_Colour">
            <a:extLst>
              <a:ext uri="{FF2B5EF4-FFF2-40B4-BE49-F238E27FC236}">
                <a16:creationId xmlns:a16="http://schemas.microsoft.com/office/drawing/2014/main" id="{2B2C60CE-C03D-6C8D-A119-CB8AB77ECB7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32495" y="4957635"/>
            <a:ext cx="1352550" cy="13525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725F2F64-CE2F-791B-7CA7-4C2DCC801A26}"/>
              </a:ext>
            </a:extLst>
          </p:cNvPr>
          <p:cNvSpPr/>
          <p:nvPr/>
        </p:nvSpPr>
        <p:spPr>
          <a:xfrm>
            <a:off x="5000359" y="6124628"/>
            <a:ext cx="3711146" cy="371114"/>
          </a:xfrm>
          <a:prstGeom prst="rect">
            <a:avLst/>
          </a:prstGeom>
          <a:solidFill>
            <a:srgbClr val="000000">
              <a:alpha val="50000"/>
            </a:srgbClr>
          </a:solidFill>
          <a:ln>
            <a:noFill/>
          </a:ln>
        </p:spPr>
        <p:txBody>
          <a:bodyPr wrap="square" lIns="91440" tIns="45720" rIns="91440" bIns="45720" anchor="t">
            <a:noAutofit/>
          </a:bodyPr>
          <a:lstStyle/>
          <a:p>
            <a:pPr algn="ctr" eaLnBrk="1" hangingPunct="1">
              <a:spcBef>
                <a:spcPct val="50000"/>
              </a:spcBef>
              <a:defRPr/>
            </a:pPr>
            <a:r>
              <a:rPr lang="en-GB" altLang="en-US" sz="1600" b="1" dirty="0">
                <a:effectLst>
                  <a:outerShdw blurRad="38100" dist="38100" dir="2700000" algn="tl">
                    <a:srgbClr val="C0C0C0"/>
                  </a:outerShdw>
                </a:effectLst>
                <a:latin typeface="+mn-lt"/>
              </a:rPr>
              <a:t>Thursday 10thSeptember 2026</a:t>
            </a:r>
            <a:endParaRPr lang="en-US" altLang="en-US" sz="1600" b="1" dirty="0">
              <a:effectLst>
                <a:outerShdw blurRad="38100" dist="38100" dir="2700000" algn="tl">
                  <a:srgbClr val="C0C0C0"/>
                </a:outerShdw>
              </a:effectLst>
              <a:latin typeface="+mn-lt"/>
              <a:ea typeface="Calibri"/>
              <a:cs typeface="Calibri"/>
            </a:endParaRPr>
          </a:p>
        </p:txBody>
      </p:sp>
      <p:sp>
        <p:nvSpPr>
          <p:cNvPr id="2" name="Rectangle 2">
            <a:extLst>
              <a:ext uri="{FF2B5EF4-FFF2-40B4-BE49-F238E27FC236}">
                <a16:creationId xmlns:a16="http://schemas.microsoft.com/office/drawing/2014/main" id="{0B3C7576-BA04-44B4-4F3F-CF4A1E1044C4}"/>
              </a:ext>
            </a:extLst>
          </p:cNvPr>
          <p:cNvSpPr>
            <a:spLocks noGrp="1" noChangeArrowheads="1"/>
          </p:cNvSpPr>
          <p:nvPr>
            <p:ph type="title"/>
          </p:nvPr>
        </p:nvSpPr>
        <p:spPr>
          <a:xfrm>
            <a:off x="5765110" y="2924944"/>
            <a:ext cx="1759218" cy="710790"/>
          </a:xfrm>
        </p:spPr>
        <p:txBody>
          <a:bodyPr rtlCol="0" anchor="b">
            <a:normAutofit fontScale="90000"/>
          </a:bodyPr>
          <a:lstStyle/>
          <a:p>
            <a:pPr eaLnBrk="1" fontAlgn="auto" hangingPunct="1">
              <a:spcAft>
                <a:spcPts val="0"/>
              </a:spcAft>
              <a:defRPr/>
            </a:pPr>
            <a:r>
              <a:rPr lang="en-GB" altLang="en-US" sz="4700" b="1" dirty="0">
                <a:effectLst>
                  <a:outerShdw blurRad="38100" dist="38100" dir="2700000" algn="tl">
                    <a:srgbClr val="000000">
                      <a:alpha val="43137"/>
                    </a:srgbClr>
                  </a:outerShdw>
                </a:effectLst>
                <a:latin typeface="Century Gothic" panose="020B0502020202020204" pitchFamily="34" charset="0"/>
              </a:rPr>
              <a:t>Aims:</a:t>
            </a:r>
            <a:endParaRPr lang="en-US" altLang="en-US" sz="4700" b="1" dirty="0">
              <a:effectLst>
                <a:outerShdw blurRad="38100" dist="38100" dir="2700000" algn="tl">
                  <a:srgbClr val="000000">
                    <a:alpha val="43137"/>
                  </a:srgbClr>
                </a:outerShdw>
              </a:effectLst>
              <a:latin typeface="Century Gothic" panose="020B0502020202020204" pitchFamily="34" charset="0"/>
            </a:endParaRPr>
          </a:p>
        </p:txBody>
      </p:sp>
      <p:sp>
        <p:nvSpPr>
          <p:cNvPr id="4" name="Rectangle 3">
            <a:extLst>
              <a:ext uri="{FF2B5EF4-FFF2-40B4-BE49-F238E27FC236}">
                <a16:creationId xmlns:a16="http://schemas.microsoft.com/office/drawing/2014/main" id="{1AB9824F-2FCE-8E00-FB5A-B0ABB60DBA36}"/>
              </a:ext>
            </a:extLst>
          </p:cNvPr>
          <p:cNvSpPr txBox="1">
            <a:spLocks noChangeArrowheads="1"/>
          </p:cNvSpPr>
          <p:nvPr/>
        </p:nvSpPr>
        <p:spPr bwMode="auto">
          <a:xfrm>
            <a:off x="5097339" y="3732299"/>
            <a:ext cx="3614166" cy="2199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eaLnBrk="1" hangingPunct="1"/>
            <a:r>
              <a:rPr lang="en-GB" altLang="en-US" sz="1900" dirty="0">
                <a:latin typeface="Century Gothic" panose="020B0502020202020204" pitchFamily="34" charset="0"/>
              </a:rPr>
              <a:t>Opportunity to meet your child’s class teacher</a:t>
            </a:r>
          </a:p>
          <a:p>
            <a:pPr eaLnBrk="1" hangingPunct="1">
              <a:buFontTx/>
              <a:buNone/>
            </a:pPr>
            <a:endParaRPr lang="en-GB" altLang="en-US" sz="1900" dirty="0">
              <a:latin typeface="Century Gothic" panose="020B0502020202020204" pitchFamily="34" charset="0"/>
            </a:endParaRPr>
          </a:p>
          <a:p>
            <a:pPr eaLnBrk="1" hangingPunct="1"/>
            <a:r>
              <a:rPr lang="en-GB" altLang="en-US" sz="1900" dirty="0">
                <a:latin typeface="Century Gothic" panose="020B0502020202020204" pitchFamily="34" charset="0"/>
              </a:rPr>
              <a:t>Opportunity to hear about what your child will be learning and how you can be involved</a:t>
            </a:r>
          </a:p>
          <a:p>
            <a:pPr eaLnBrk="1" hangingPunct="1">
              <a:buFontTx/>
              <a:buNone/>
            </a:pPr>
            <a:endParaRPr lang="en-GB" altLang="en-US" sz="1900" dirty="0"/>
          </a:p>
        </p:txBody>
      </p:sp>
      <p:sp>
        <p:nvSpPr>
          <p:cNvPr id="5" name="Title 1">
            <a:extLst>
              <a:ext uri="{FF2B5EF4-FFF2-40B4-BE49-F238E27FC236}">
                <a16:creationId xmlns:a16="http://schemas.microsoft.com/office/drawing/2014/main" id="{5946F3FA-AB80-3808-AA31-526CB5AB6313}"/>
              </a:ext>
            </a:extLst>
          </p:cNvPr>
          <p:cNvSpPr txBox="1">
            <a:spLocks/>
          </p:cNvSpPr>
          <p:nvPr/>
        </p:nvSpPr>
        <p:spPr bwMode="auto">
          <a:xfrm>
            <a:off x="4445311" y="251096"/>
            <a:ext cx="3614166" cy="65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b" anchorCtr="0" compatLnSpc="1">
            <a:prstTxWarp prst="textNoShape">
              <a:avLst/>
            </a:prstTxWarp>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eaLnBrk="1" fontAlgn="auto" hangingPunct="1">
              <a:spcAft>
                <a:spcPts val="0"/>
              </a:spcAft>
              <a:defRPr/>
            </a:pPr>
            <a:r>
              <a:rPr lang="en-GB" altLang="en-US" sz="3600" b="1" dirty="0">
                <a:effectLst>
                  <a:outerShdw blurRad="38100" dist="38100" dir="2700000" algn="tl">
                    <a:srgbClr val="000000">
                      <a:alpha val="43137"/>
                    </a:srgbClr>
                  </a:outerShdw>
                </a:effectLst>
                <a:latin typeface="Century Gothic"/>
              </a:rPr>
              <a:t>Year 5 Team</a:t>
            </a:r>
          </a:p>
        </p:txBody>
      </p:sp>
      <p:sp>
        <p:nvSpPr>
          <p:cNvPr id="6" name="Content Placeholder 2">
            <a:extLst>
              <a:ext uri="{FF2B5EF4-FFF2-40B4-BE49-F238E27FC236}">
                <a16:creationId xmlns:a16="http://schemas.microsoft.com/office/drawing/2014/main" id="{D55EA04E-DBE8-6F91-AE02-026606DD1F9D}"/>
              </a:ext>
            </a:extLst>
          </p:cNvPr>
          <p:cNvSpPr txBox="1">
            <a:spLocks/>
          </p:cNvSpPr>
          <p:nvPr/>
        </p:nvSpPr>
        <p:spPr bwMode="auto">
          <a:xfrm>
            <a:off x="3851920" y="1125668"/>
            <a:ext cx="5052229" cy="1606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eaLnBrk="1" hangingPunct="1">
              <a:buFont typeface="Arial" panose="020B0604020202020204" pitchFamily="34" charset="0"/>
              <a:buNone/>
              <a:defRPr/>
            </a:pPr>
            <a:r>
              <a:rPr lang="en-GB" altLang="en-US" sz="1900" b="1" dirty="0">
                <a:latin typeface="Century Gothic"/>
              </a:rPr>
              <a:t>Teacher: </a:t>
            </a:r>
            <a:r>
              <a:rPr lang="en-GB" altLang="en-US" sz="1900" dirty="0">
                <a:latin typeface="Century Gothic"/>
              </a:rPr>
              <a:t>Marie Kelly-Roberts</a:t>
            </a:r>
          </a:p>
          <a:p>
            <a:pPr marL="0" indent="0" eaLnBrk="1" hangingPunct="1">
              <a:buFont typeface="Arial" panose="020B0604020202020204" pitchFamily="34" charset="0"/>
              <a:buNone/>
              <a:defRPr/>
            </a:pPr>
            <a:endParaRPr lang="en-GB" altLang="en-US" sz="1900" b="1" dirty="0">
              <a:latin typeface="Century Gothic" panose="020B0502020202020204" pitchFamily="34" charset="0"/>
            </a:endParaRPr>
          </a:p>
          <a:p>
            <a:pPr marL="0" indent="0" eaLnBrk="1" hangingPunct="1">
              <a:buFont typeface="Arial" panose="020B0604020202020204" pitchFamily="34" charset="0"/>
              <a:buNone/>
              <a:defRPr/>
            </a:pPr>
            <a:r>
              <a:rPr lang="en-GB" altLang="en-US" sz="1900" b="1" dirty="0">
                <a:latin typeface="Century Gothic"/>
              </a:rPr>
              <a:t>Teaching Assistants:</a:t>
            </a:r>
            <a:r>
              <a:rPr lang="en-GB" altLang="en-US" sz="1900" dirty="0">
                <a:latin typeface="Century Gothic"/>
              </a:rPr>
              <a:t> Anastasia Brown</a:t>
            </a:r>
            <a:endParaRPr lang="en-GB" altLang="en-US" sz="1900" dirty="0">
              <a:latin typeface="Century Gothic" panose="020B0502020202020204" pitchFamily="34" charset="0"/>
            </a:endParaRPr>
          </a:p>
          <a:p>
            <a:pPr eaLnBrk="1" hangingPunct="1">
              <a:defRPr/>
            </a:pPr>
            <a:endParaRPr lang="en-GB" altLang="en-US" sz="1900" dirty="0">
              <a:latin typeface="Century Gothic" panose="020B0502020202020204" pitchFamily="34" charset="0"/>
            </a:endParaRPr>
          </a:p>
          <a:p>
            <a:pPr marL="0" indent="0" eaLnBrk="1" hangingPunct="1">
              <a:buFont typeface="Arial" panose="020B0604020202020204" pitchFamily="34" charset="0"/>
              <a:buNone/>
              <a:defRPr/>
            </a:pPr>
            <a:endParaRPr lang="en-GB" altLang="en-US" sz="1900" dirty="0">
              <a:latin typeface="Century Gothic" panose="020B0502020202020204" pitchFamily="34" charset="0"/>
            </a:endParaRPr>
          </a:p>
          <a:p>
            <a:pPr eaLnBrk="1" hangingPunct="1">
              <a:defRPr/>
            </a:pPr>
            <a:endParaRPr lang="en-GB" altLang="en-US" sz="1900" dirty="0"/>
          </a:p>
        </p:txBody>
      </p:sp>
      <p:pic>
        <p:nvPicPr>
          <p:cNvPr id="1026" name="Picture 2" descr="Nexus Education Schools Trust (NEST ...">
            <a:extLst>
              <a:ext uri="{FF2B5EF4-FFF2-40B4-BE49-F238E27FC236}">
                <a16:creationId xmlns:a16="http://schemas.microsoft.com/office/drawing/2014/main" id="{B2A8AEAC-F5FA-783E-5415-31ED96696B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8328" y="4405184"/>
            <a:ext cx="2295639" cy="2295639"/>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1FEFA6DD-D5F4-0998-F5B7-F6814D294DD9}"/>
              </a:ext>
            </a:extLst>
          </p:cNvPr>
          <p:cNvSpPr txBox="1">
            <a:spLocks/>
          </p:cNvSpPr>
          <p:nvPr/>
        </p:nvSpPr>
        <p:spPr bwMode="auto">
          <a:xfrm>
            <a:off x="362184" y="1931168"/>
            <a:ext cx="3614166" cy="65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b" anchorCtr="0" compatLnSpc="1">
            <a:prstTxWarp prst="textNoShape">
              <a:avLst/>
            </a:prstTxWarp>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spcAft>
                <a:spcPts val="0"/>
              </a:spcAft>
              <a:defRPr/>
            </a:pPr>
            <a:r>
              <a:rPr lang="en-GB" altLang="en-US" sz="3600" b="1" dirty="0">
                <a:effectLst>
                  <a:outerShdw blurRad="38100" dist="38100" dir="2700000" algn="tl">
                    <a:srgbClr val="000000">
                      <a:alpha val="43137"/>
                    </a:srgbClr>
                  </a:outerShdw>
                </a:effectLst>
                <a:latin typeface="Century Gothic"/>
              </a:rPr>
              <a:t>Grove Primary</a:t>
            </a:r>
            <a:endParaRPr lang="en-US" dirty="0"/>
          </a:p>
        </p:txBody>
      </p:sp>
      <p:pic>
        <p:nvPicPr>
          <p:cNvPr id="9" name="Picture 8">
            <a:extLst>
              <a:ext uri="{FF2B5EF4-FFF2-40B4-BE49-F238E27FC236}">
                <a16:creationId xmlns:a16="http://schemas.microsoft.com/office/drawing/2014/main" id="{83B7C18F-CD50-67C3-F16F-AB95C9386816}"/>
              </a:ext>
            </a:extLst>
          </p:cNvPr>
          <p:cNvPicPr>
            <a:picLocks noChangeAspect="1"/>
          </p:cNvPicPr>
          <p:nvPr/>
        </p:nvPicPr>
        <p:blipFill>
          <a:blip r:embed="rId4"/>
          <a:stretch>
            <a:fillRect/>
          </a:stretch>
        </p:blipFill>
        <p:spPr>
          <a:xfrm>
            <a:off x="1192004" y="2655199"/>
            <a:ext cx="1759217" cy="186090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60454" name="Rectangle 60453">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418" name="Rectangle 2">
            <a:extLst>
              <a:ext uri="{FF2B5EF4-FFF2-40B4-BE49-F238E27FC236}">
                <a16:creationId xmlns:a16="http://schemas.microsoft.com/office/drawing/2014/main" id="{3B3C6E0B-8AF6-131D-E716-645486D69DFF}"/>
              </a:ext>
            </a:extLst>
          </p:cNvPr>
          <p:cNvSpPr>
            <a:spLocks noGrp="1" noChangeArrowheads="1"/>
          </p:cNvSpPr>
          <p:nvPr>
            <p:ph type="title"/>
          </p:nvPr>
        </p:nvSpPr>
        <p:spPr>
          <a:xfrm>
            <a:off x="276623" y="2608533"/>
            <a:ext cx="3614166" cy="1481328"/>
          </a:xfrm>
        </p:spPr>
        <p:txBody>
          <a:bodyPr rtlCol="0" anchor="b">
            <a:normAutofit/>
          </a:bodyPr>
          <a:lstStyle/>
          <a:p>
            <a:pPr algn="ctr">
              <a:defRPr/>
            </a:pPr>
            <a:r>
              <a:rPr lang="en-US" sz="4700" b="1" dirty="0">
                <a:solidFill>
                  <a:srgbClr val="002060"/>
                </a:solidFill>
                <a:effectLst>
                  <a:outerShdw blurRad="38100" dist="38100" dir="2700000" algn="tl">
                    <a:srgbClr val="DDDDDD"/>
                  </a:outerShdw>
                </a:effectLst>
                <a:latin typeface="Century Gothic" panose="020B0502020202020204" pitchFamily="34" charset="0"/>
              </a:rPr>
              <a:t>Our Vision</a:t>
            </a:r>
            <a:r>
              <a:rPr lang="en-GB" altLang="en-US" sz="4700" b="1" dirty="0">
                <a:solidFill>
                  <a:srgbClr val="002060"/>
                </a:solidFill>
                <a:effectLst>
                  <a:outerShdw blurRad="38100" dist="38100" dir="2700000" algn="tl">
                    <a:srgbClr val="000000">
                      <a:alpha val="43137"/>
                    </a:srgbClr>
                  </a:outerShdw>
                </a:effectLst>
                <a:latin typeface="Century Gothic" panose="020B0502020202020204" pitchFamily="34" charset="0"/>
                <a:cs typeface="Times New Roman" panose="02020603050405020304" pitchFamily="18" charset="0"/>
              </a:rPr>
              <a:t> </a:t>
            </a:r>
            <a:endParaRPr lang="en-GB" altLang="en-US" sz="47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0456"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2372868"/>
            <a:ext cx="2441321" cy="18288"/>
          </a:xfrm>
          <a:custGeom>
            <a:avLst/>
            <a:gdLst>
              <a:gd name="csX0" fmla="*/ 0 w 2441321"/>
              <a:gd name="csY0" fmla="*/ 0 h 18288"/>
              <a:gd name="csX1" fmla="*/ 585917 w 2441321"/>
              <a:gd name="csY1" fmla="*/ 0 h 18288"/>
              <a:gd name="csX2" fmla="*/ 1196247 w 2441321"/>
              <a:gd name="csY2" fmla="*/ 0 h 18288"/>
              <a:gd name="csX3" fmla="*/ 1806578 w 2441321"/>
              <a:gd name="csY3" fmla="*/ 0 h 18288"/>
              <a:gd name="csX4" fmla="*/ 2441321 w 2441321"/>
              <a:gd name="csY4" fmla="*/ 0 h 18288"/>
              <a:gd name="csX5" fmla="*/ 2441321 w 2441321"/>
              <a:gd name="csY5" fmla="*/ 18288 h 18288"/>
              <a:gd name="csX6" fmla="*/ 1830991 w 2441321"/>
              <a:gd name="csY6" fmla="*/ 18288 h 18288"/>
              <a:gd name="csX7" fmla="*/ 1269487 w 2441321"/>
              <a:gd name="csY7" fmla="*/ 18288 h 18288"/>
              <a:gd name="csX8" fmla="*/ 707983 w 2441321"/>
              <a:gd name="csY8" fmla="*/ 18288 h 18288"/>
              <a:gd name="csX9" fmla="*/ 0 w 2441321"/>
              <a:gd name="csY9" fmla="*/ 18288 h 18288"/>
              <a:gd name="csX10" fmla="*/ 0 w 2441321"/>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5" name="Rectangle 3">
            <a:extLst>
              <a:ext uri="{FF2B5EF4-FFF2-40B4-BE49-F238E27FC236}">
                <a16:creationId xmlns:a16="http://schemas.microsoft.com/office/drawing/2014/main" id="{BDBF4665-2E30-C0F0-591B-D35327C592C0}"/>
              </a:ext>
            </a:extLst>
          </p:cNvPr>
          <p:cNvSpPr>
            <a:spLocks noGrp="1" noChangeArrowheads="1"/>
          </p:cNvSpPr>
          <p:nvPr>
            <p:ph idx="1"/>
          </p:nvPr>
        </p:nvSpPr>
        <p:spPr>
          <a:xfrm>
            <a:off x="276623" y="4153064"/>
            <a:ext cx="4118222" cy="2057401"/>
          </a:xfrm>
        </p:spPr>
        <p:txBody>
          <a:bodyPr anchor="t">
            <a:normAutofit/>
          </a:bodyPr>
          <a:lstStyle/>
          <a:p>
            <a:pPr marL="0" indent="0" eaLnBrk="1" hangingPunct="1">
              <a:buFont typeface="Arial" panose="020B0604020202020204" pitchFamily="34" charset="0"/>
              <a:buNone/>
            </a:pPr>
            <a:r>
              <a:rPr lang="en-GB" altLang="en-US" sz="1900" dirty="0">
                <a:latin typeface="Century Gothic" panose="020B0502020202020204" pitchFamily="34" charset="0"/>
                <a:ea typeface="Calibri" panose="020F0502020204030204" pitchFamily="34" charset="0"/>
                <a:cs typeface="Times New Roman" panose="02020603050405020304" pitchFamily="18" charset="0"/>
              </a:rPr>
              <a:t>Within the Nexus Schools Education Trust (NEST), we aspire to create a supportive environment for personal growth and where enquiring minds develop a passion for learning.</a:t>
            </a:r>
          </a:p>
        </p:txBody>
      </p:sp>
      <p:sp>
        <p:nvSpPr>
          <p:cNvPr id="3" name="Rectangle 1">
            <a:extLst>
              <a:ext uri="{FF2B5EF4-FFF2-40B4-BE49-F238E27FC236}">
                <a16:creationId xmlns:a16="http://schemas.microsoft.com/office/drawing/2014/main" id="{DFE82BA8-E28E-A29C-724D-BD5A8818E15B}"/>
              </a:ext>
            </a:extLst>
          </p:cNvPr>
          <p:cNvSpPr>
            <a:spLocks noChangeArrowheads="1"/>
          </p:cNvSpPr>
          <p:nvPr/>
        </p:nvSpPr>
        <p:spPr bwMode="auto">
          <a:xfrm>
            <a:off x="4069122" y="438420"/>
            <a:ext cx="4896544" cy="413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sz="4700" b="1" dirty="0">
                <a:solidFill>
                  <a:srgbClr val="002060"/>
                </a:solidFill>
                <a:effectLst>
                  <a:outerShdw blurRad="38100" dist="38100" dir="2700000" algn="tl">
                    <a:srgbClr val="DDDDDD"/>
                  </a:outerShdw>
                </a:effectLst>
                <a:latin typeface="Century Gothic" panose="020B0502020202020204" pitchFamily="34" charset="0"/>
              </a:rPr>
              <a:t>Our Values</a:t>
            </a:r>
            <a:r>
              <a:rPr lang="en-GB" altLang="en-US" sz="4700" b="1" dirty="0">
                <a:solidFill>
                  <a:srgbClr val="002060"/>
                </a:solidFill>
                <a:effectLst>
                  <a:outerShdw blurRad="38100" dist="38100" dir="2700000" algn="tl">
                    <a:srgbClr val="000000">
                      <a:alpha val="43137"/>
                    </a:srgbClr>
                  </a:outerShdw>
                </a:effectLst>
                <a:latin typeface="Century Gothic" panose="020B0502020202020204" pitchFamily="34" charset="0"/>
                <a:cs typeface="Times New Roman" panose="02020603050405020304" pitchFamily="18" charset="0"/>
              </a:rPr>
              <a:t> </a:t>
            </a:r>
            <a:endParaRPr lang="en-GB" altLang="en-US" sz="47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defRPr/>
            </a:pPr>
            <a:r>
              <a:rPr lang="en-GB" altLang="en-US" sz="3600" b="1" dirty="0">
                <a:latin typeface="Century Gothic" panose="020B0502020202020204" pitchFamily="34" charset="0"/>
                <a:cs typeface="Times New Roman" panose="02020603050405020304" pitchFamily="18" charset="0"/>
              </a:rPr>
              <a:t>Creativity</a:t>
            </a:r>
          </a:p>
          <a:p>
            <a:pPr algn="ctr">
              <a:defRPr/>
            </a:pPr>
            <a:r>
              <a:rPr lang="en-GB" altLang="en-US" sz="3600" b="1" dirty="0">
                <a:latin typeface="Century Gothic" panose="020B0502020202020204" pitchFamily="34" charset="0"/>
                <a:cs typeface="Times New Roman" panose="02020603050405020304" pitchFamily="18" charset="0"/>
              </a:rPr>
              <a:t>Ambition</a:t>
            </a:r>
          </a:p>
          <a:p>
            <a:pPr algn="ctr">
              <a:defRPr/>
            </a:pPr>
            <a:r>
              <a:rPr lang="en-GB" altLang="en-US" sz="3600" b="1" dirty="0">
                <a:latin typeface="Century Gothic" panose="020B0502020202020204" pitchFamily="34" charset="0"/>
                <a:cs typeface="Times New Roman" panose="02020603050405020304" pitchFamily="18" charset="0"/>
              </a:rPr>
              <a:t>Resilience</a:t>
            </a:r>
          </a:p>
          <a:p>
            <a:pPr algn="ctr">
              <a:defRPr/>
            </a:pPr>
            <a:r>
              <a:rPr lang="en-GB" altLang="en-US" sz="3600" b="1" dirty="0">
                <a:latin typeface="Century Gothic" panose="020B0502020202020204" pitchFamily="34" charset="0"/>
                <a:cs typeface="Times New Roman" panose="02020603050405020304" pitchFamily="18" charset="0"/>
              </a:rPr>
              <a:t>Empathy</a:t>
            </a:r>
          </a:p>
          <a:p>
            <a:pPr algn="ctr">
              <a:defRPr/>
            </a:pPr>
            <a:r>
              <a:rPr lang="en-GB" altLang="en-US" sz="3600" b="1" dirty="0">
                <a:latin typeface="Century Gothic" panose="020B0502020202020204" pitchFamily="34" charset="0"/>
                <a:cs typeface="Times New Roman" panose="02020603050405020304" pitchFamily="18" charset="0"/>
              </a:rPr>
              <a:t>Respect</a:t>
            </a:r>
          </a:p>
          <a:p>
            <a:pPr algn="ctr">
              <a:defRPr/>
            </a:pPr>
            <a:r>
              <a:rPr lang="en-GB" altLang="en-US" sz="3600" b="1" dirty="0">
                <a:latin typeface="Century Gothic" panose="020B0502020202020204" pitchFamily="34" charset="0"/>
                <a:cs typeface="Times New Roman" panose="02020603050405020304" pitchFamily="18" charset="0"/>
              </a:rPr>
              <a:t>Courage</a:t>
            </a:r>
            <a:endParaRPr lang="en-GB" altLang="en-US" sz="3600" dirty="0"/>
          </a:p>
        </p:txBody>
      </p:sp>
      <p:sp>
        <p:nvSpPr>
          <p:cNvPr id="4" name="Rectangle 1">
            <a:extLst>
              <a:ext uri="{FF2B5EF4-FFF2-40B4-BE49-F238E27FC236}">
                <a16:creationId xmlns:a16="http://schemas.microsoft.com/office/drawing/2014/main" id="{0D442BAB-96F7-A987-8F56-03379CA0DF0C}"/>
              </a:ext>
            </a:extLst>
          </p:cNvPr>
          <p:cNvSpPr>
            <a:spLocks noChangeArrowheads="1"/>
          </p:cNvSpPr>
          <p:nvPr/>
        </p:nvSpPr>
        <p:spPr bwMode="auto">
          <a:xfrm>
            <a:off x="4164069" y="5957618"/>
            <a:ext cx="4824536"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GB" altLang="en-US" sz="2400" i="1" dirty="0">
                <a:latin typeface="Century Gothic" panose="020B0502020202020204" pitchFamily="34" charset="0"/>
                <a:cs typeface="Times New Roman" panose="02020603050405020304" pitchFamily="18" charset="0"/>
              </a:rPr>
              <a:t>“Respect, Ready, Safe”</a:t>
            </a:r>
            <a:endParaRPr lang="en-US" altLang="en-US" sz="2400" i="1" dirty="0"/>
          </a:p>
        </p:txBody>
      </p:sp>
      <p:pic>
        <p:nvPicPr>
          <p:cNvPr id="2050" name="Picture 2" descr="Nexus Education Schools Trust (NEST ...">
            <a:extLst>
              <a:ext uri="{FF2B5EF4-FFF2-40B4-BE49-F238E27FC236}">
                <a16:creationId xmlns:a16="http://schemas.microsoft.com/office/drawing/2014/main" id="{95CEF072-DEDC-D69B-97B7-7DBEBAF221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618" y="116102"/>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319" name="Rectangle 11318">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20" name="Rectangle 11319">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66" name="Title 1">
            <a:extLst>
              <a:ext uri="{FF2B5EF4-FFF2-40B4-BE49-F238E27FC236}">
                <a16:creationId xmlns:a16="http://schemas.microsoft.com/office/drawing/2014/main" id="{BB356883-D722-166B-5626-6ADC692138DD}"/>
              </a:ext>
            </a:extLst>
          </p:cNvPr>
          <p:cNvSpPr>
            <a:spLocks noGrp="1"/>
          </p:cNvSpPr>
          <p:nvPr>
            <p:ph type="title"/>
          </p:nvPr>
        </p:nvSpPr>
        <p:spPr>
          <a:xfrm>
            <a:off x="6012160" y="112473"/>
            <a:ext cx="3733482" cy="465805"/>
          </a:xfrm>
        </p:spPr>
        <p:txBody>
          <a:bodyPr vert="horz" lIns="91440" tIns="45720" rIns="91440" bIns="45720" rtlCol="0" anchor="ctr">
            <a:normAutofit fontScale="90000"/>
          </a:bodyPr>
          <a:lstStyle/>
          <a:p>
            <a:pPr defTabSz="914400" eaLnBrk="1" hangingPunct="1">
              <a:defRPr/>
            </a:pPr>
            <a:r>
              <a:rPr lang="en-US" altLang="en-US" sz="3100" b="1" kern="1200" dirty="0">
                <a:solidFill>
                  <a:schemeClr val="tx2"/>
                </a:solidFill>
                <a:effectLst>
                  <a:outerShdw blurRad="38100" dist="38100" dir="2700000" algn="tl">
                    <a:srgbClr val="C0C0C0"/>
                  </a:outerShdw>
                </a:effectLst>
                <a:latin typeface="+mj-lt"/>
                <a:ea typeface="+mj-ea"/>
                <a:cs typeface="+mj-cs"/>
              </a:rPr>
              <a:t>School Day</a:t>
            </a:r>
            <a:endParaRPr lang="en-US" altLang="en-US" sz="3100" b="1" kern="1200" dirty="0">
              <a:solidFill>
                <a:schemeClr val="tx2"/>
              </a:solidFill>
              <a:latin typeface="+mj-lt"/>
              <a:ea typeface="+mj-ea"/>
              <a:cs typeface="+mj-cs"/>
            </a:endParaRPr>
          </a:p>
        </p:txBody>
      </p:sp>
      <p:pic>
        <p:nvPicPr>
          <p:cNvPr id="11321" name="Graphic 11320" descr="Backpack">
            <a:extLst>
              <a:ext uri="{FF2B5EF4-FFF2-40B4-BE49-F238E27FC236}">
                <a16:creationId xmlns:a16="http://schemas.microsoft.com/office/drawing/2014/main" id="{2120D712-381C-ACEF-8950-E28BC725A17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653109" y="5707467"/>
            <a:ext cx="1203529" cy="1203529"/>
          </a:xfrm>
          <a:prstGeom prst="rect">
            <a:avLst/>
          </a:prstGeom>
        </p:spPr>
      </p:pic>
      <p:sp>
        <p:nvSpPr>
          <p:cNvPr id="11267" name="Rectangle 3">
            <a:extLst>
              <a:ext uri="{FF2B5EF4-FFF2-40B4-BE49-F238E27FC236}">
                <a16:creationId xmlns:a16="http://schemas.microsoft.com/office/drawing/2014/main" id="{A7358E26-AC7A-5E69-376F-8AA823C439CC}"/>
              </a:ext>
            </a:extLst>
          </p:cNvPr>
          <p:cNvSpPr>
            <a:spLocks noChangeArrowheads="1"/>
          </p:cNvSpPr>
          <p:nvPr/>
        </p:nvSpPr>
        <p:spPr bwMode="auto">
          <a:xfrm>
            <a:off x="4520438" y="620688"/>
            <a:ext cx="4588066" cy="561662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ctr">
            <a:normAutofit fontScale="92500" lnSpcReduction="20000"/>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Aft>
                <a:spcPts val="600"/>
              </a:spcAft>
            </a:pPr>
            <a:r>
              <a:rPr lang="en-US" altLang="en-US" sz="1400" b="1" dirty="0">
                <a:solidFill>
                  <a:schemeClr val="tx2"/>
                </a:solidFill>
                <a:latin typeface="Century Gothic" panose="020B0502020202020204" pitchFamily="34" charset="0"/>
              </a:rPr>
              <a:t>Drop off arrangements:</a:t>
            </a:r>
          </a:p>
          <a:p>
            <a:pPr marL="285750" indent="-228600" eaLnBrk="1" hangingPunct="1">
              <a:lnSpc>
                <a:spcPct val="90000"/>
              </a:lnSpc>
              <a:spcAft>
                <a:spcPts val="600"/>
              </a:spcAft>
              <a:buFont typeface="Arial" panose="020B0604020202020204" pitchFamily="34" charset="0"/>
              <a:buChar char="•"/>
            </a:pPr>
            <a:r>
              <a:rPr lang="en-US" altLang="en-US" sz="1400" dirty="0">
                <a:solidFill>
                  <a:schemeClr val="tx2"/>
                </a:solidFill>
                <a:latin typeface="Century Gothic"/>
              </a:rPr>
              <a:t>The gate on Grove Hill Road will open at </a:t>
            </a:r>
            <a:r>
              <a:rPr lang="en-US" altLang="en-US" sz="1400" b="1" dirty="0">
                <a:solidFill>
                  <a:schemeClr val="tx2"/>
                </a:solidFill>
                <a:latin typeface="Century Gothic"/>
              </a:rPr>
              <a:t>8:45am</a:t>
            </a:r>
            <a:r>
              <a:rPr lang="en-US" altLang="en-US" sz="1400" dirty="0">
                <a:solidFill>
                  <a:schemeClr val="tx2"/>
                </a:solidFill>
                <a:latin typeface="Century Gothic"/>
              </a:rPr>
              <a:t>. Children and parents/carers should enter through this entrance. There is now a single point of access by the pedestrian crossing</a:t>
            </a:r>
            <a:endParaRPr lang="en-US" altLang="en-US" sz="1400" dirty="0">
              <a:solidFill>
                <a:schemeClr val="tx2"/>
              </a:solidFill>
              <a:latin typeface="Century Gothic" panose="020B0502020202020204" pitchFamily="34" charset="0"/>
            </a:endParaRPr>
          </a:p>
          <a:p>
            <a:pPr marL="285750" indent="-228600" eaLnBrk="1" hangingPunct="1">
              <a:lnSpc>
                <a:spcPct val="90000"/>
              </a:lnSpc>
              <a:spcAft>
                <a:spcPts val="600"/>
              </a:spcAft>
              <a:buFont typeface="Arial" panose="020B0604020202020204" pitchFamily="34" charset="0"/>
              <a:buChar char="•"/>
            </a:pPr>
            <a:r>
              <a:rPr lang="en-US" altLang="en-US" sz="1400" dirty="0">
                <a:solidFill>
                  <a:schemeClr val="tx2"/>
                </a:solidFill>
                <a:latin typeface="Century Gothic" panose="020B0502020202020204" pitchFamily="34" charset="0"/>
              </a:rPr>
              <a:t>Parents/carers should accompany children into the playground and children will proceed directly to their classrooms.</a:t>
            </a:r>
          </a:p>
          <a:p>
            <a:pPr marL="285750" indent="-228600" eaLnBrk="1" hangingPunct="1">
              <a:lnSpc>
                <a:spcPct val="90000"/>
              </a:lnSpc>
              <a:spcAft>
                <a:spcPts val="600"/>
              </a:spcAft>
              <a:buFont typeface="Arial" panose="020B0604020202020204" pitchFamily="34" charset="0"/>
              <a:buChar char="•"/>
            </a:pPr>
            <a:r>
              <a:rPr lang="en-US" altLang="en-US" sz="1400" dirty="0">
                <a:solidFill>
                  <a:schemeClr val="tx2"/>
                </a:solidFill>
                <a:latin typeface="Century Gothic" panose="020B0502020202020204" pitchFamily="34" charset="0"/>
              </a:rPr>
              <a:t>Parents/carers should exit the premises via the gate on Grove Hill Road.</a:t>
            </a:r>
          </a:p>
          <a:p>
            <a:pPr marL="285750" indent="-228600">
              <a:lnSpc>
                <a:spcPct val="90000"/>
              </a:lnSpc>
              <a:spcAft>
                <a:spcPts val="600"/>
              </a:spcAft>
              <a:buFont typeface="Arial" panose="020B0604020202020204" pitchFamily="34" charset="0"/>
              <a:buChar char="•"/>
            </a:pPr>
            <a:r>
              <a:rPr lang="en-US" altLang="en-US" sz="1400" dirty="0">
                <a:solidFill>
                  <a:schemeClr val="tx2"/>
                </a:solidFill>
                <a:latin typeface="Century Gothic"/>
              </a:rPr>
              <a:t>Year 3 classroom has now moved upstairs.</a:t>
            </a:r>
            <a:endParaRPr lang="en-US" altLang="en-US" sz="1400" dirty="0">
              <a:solidFill>
                <a:schemeClr val="tx2"/>
              </a:solidFill>
              <a:latin typeface="Century Gothic" panose="020B0502020202020204" pitchFamily="34" charset="0"/>
            </a:endParaRPr>
          </a:p>
          <a:p>
            <a:pPr marL="285750" indent="-228600">
              <a:lnSpc>
                <a:spcPct val="90000"/>
              </a:lnSpc>
              <a:spcAft>
                <a:spcPts val="600"/>
              </a:spcAft>
              <a:buFont typeface="Arial" panose="020B0604020202020204" pitchFamily="34" charset="0"/>
              <a:buChar char="•"/>
            </a:pPr>
            <a:r>
              <a:rPr lang="en-US" altLang="en-US" sz="1400" dirty="0">
                <a:solidFill>
                  <a:schemeClr val="tx2"/>
                </a:solidFill>
                <a:latin typeface="Century Gothic"/>
              </a:rPr>
              <a:t>Nursery and Reception have now moved into the main building downstairs. </a:t>
            </a:r>
            <a:endParaRPr lang="en-US" altLang="en-US" sz="1400" dirty="0">
              <a:solidFill>
                <a:schemeClr val="tx2"/>
              </a:solidFill>
              <a:latin typeface="Century Gothic" panose="020B0502020202020204" pitchFamily="34" charset="0"/>
            </a:endParaRPr>
          </a:p>
          <a:p>
            <a:pPr marL="285750" indent="-228600" eaLnBrk="1" hangingPunct="1">
              <a:lnSpc>
                <a:spcPct val="90000"/>
              </a:lnSpc>
              <a:spcAft>
                <a:spcPts val="600"/>
              </a:spcAft>
              <a:buFont typeface="Arial" panose="020B0604020202020204" pitchFamily="34" charset="0"/>
              <a:buChar char="•"/>
            </a:pPr>
            <a:endParaRPr lang="en-US" altLang="en-US" sz="1400" i="1" dirty="0">
              <a:solidFill>
                <a:schemeClr val="tx2"/>
              </a:solidFill>
              <a:latin typeface="Century Gothic" panose="020B0502020202020204" pitchFamily="34" charset="0"/>
            </a:endParaRPr>
          </a:p>
          <a:p>
            <a:pPr eaLnBrk="1" hangingPunct="1">
              <a:lnSpc>
                <a:spcPct val="90000"/>
              </a:lnSpc>
              <a:spcAft>
                <a:spcPts val="600"/>
              </a:spcAft>
            </a:pPr>
            <a:r>
              <a:rPr lang="en-US" altLang="en-US" sz="1400" i="1" dirty="0">
                <a:solidFill>
                  <a:schemeClr val="tx2"/>
                </a:solidFill>
                <a:latin typeface="Century Gothic" panose="020B0502020202020204" pitchFamily="34" charset="0"/>
              </a:rPr>
              <a:t>Please note that children who arrive after </a:t>
            </a:r>
            <a:r>
              <a:rPr lang="en-US" altLang="en-US" sz="1400" b="1" i="1" dirty="0">
                <a:solidFill>
                  <a:schemeClr val="tx2"/>
                </a:solidFill>
                <a:latin typeface="Century Gothic" panose="020B0502020202020204" pitchFamily="34" charset="0"/>
              </a:rPr>
              <a:t>9:00am</a:t>
            </a:r>
            <a:r>
              <a:rPr lang="en-US" altLang="en-US" sz="1400" i="1" dirty="0">
                <a:solidFill>
                  <a:schemeClr val="tx2"/>
                </a:solidFill>
                <a:latin typeface="Century Gothic" panose="020B0502020202020204" pitchFamily="34" charset="0"/>
              </a:rPr>
              <a:t> should enter via the school office and will be marked as late.</a:t>
            </a:r>
          </a:p>
          <a:p>
            <a:pPr indent="-228600" eaLnBrk="1" hangingPunct="1">
              <a:lnSpc>
                <a:spcPct val="90000"/>
              </a:lnSpc>
              <a:spcAft>
                <a:spcPts val="600"/>
              </a:spcAft>
              <a:buFont typeface="Arial" panose="020B0604020202020204" pitchFamily="34" charset="0"/>
              <a:buChar char="•"/>
            </a:pPr>
            <a:endParaRPr lang="en-US" altLang="en-US" sz="1400" dirty="0">
              <a:solidFill>
                <a:schemeClr val="tx2"/>
              </a:solidFill>
              <a:latin typeface="Century Gothic" panose="020B0502020202020204" pitchFamily="34" charset="0"/>
            </a:endParaRPr>
          </a:p>
          <a:p>
            <a:pPr eaLnBrk="1" hangingPunct="1">
              <a:lnSpc>
                <a:spcPct val="90000"/>
              </a:lnSpc>
              <a:spcAft>
                <a:spcPts val="600"/>
              </a:spcAft>
            </a:pPr>
            <a:r>
              <a:rPr lang="en-US" altLang="en-US" sz="1400" b="1" dirty="0">
                <a:solidFill>
                  <a:schemeClr val="tx2"/>
                </a:solidFill>
                <a:latin typeface="Century Gothic" panose="020B0502020202020204" pitchFamily="34" charset="0"/>
              </a:rPr>
              <a:t>Collection arrangements:</a:t>
            </a:r>
          </a:p>
          <a:p>
            <a:pPr marL="285750" indent="-228600" eaLnBrk="1" hangingPunct="1">
              <a:lnSpc>
                <a:spcPct val="90000"/>
              </a:lnSpc>
              <a:spcAft>
                <a:spcPts val="600"/>
              </a:spcAft>
              <a:buFont typeface="Arial" panose="020B0604020202020204" pitchFamily="34" charset="0"/>
              <a:buChar char="•"/>
            </a:pPr>
            <a:r>
              <a:rPr lang="en-US" altLang="en-US" sz="1400" dirty="0">
                <a:solidFill>
                  <a:schemeClr val="tx2"/>
                </a:solidFill>
                <a:latin typeface="Century Gothic" panose="020B0502020202020204" pitchFamily="34" charset="0"/>
              </a:rPr>
              <a:t>Children in Years 1-6 should be collected at </a:t>
            </a:r>
            <a:r>
              <a:rPr lang="en-US" altLang="en-US" sz="1400" b="1" dirty="0">
                <a:solidFill>
                  <a:schemeClr val="tx2"/>
                </a:solidFill>
                <a:latin typeface="Century Gothic" panose="020B0502020202020204" pitchFamily="34" charset="0"/>
              </a:rPr>
              <a:t>15:30</a:t>
            </a:r>
            <a:r>
              <a:rPr lang="en-US" altLang="en-US" sz="1400" dirty="0">
                <a:solidFill>
                  <a:schemeClr val="tx2"/>
                </a:solidFill>
                <a:latin typeface="Century Gothic" panose="020B0502020202020204" pitchFamily="34" charset="0"/>
              </a:rPr>
              <a:t>. School gates will open at </a:t>
            </a:r>
            <a:r>
              <a:rPr lang="en-US" altLang="en-US" sz="1400" b="1" dirty="0">
                <a:solidFill>
                  <a:schemeClr val="tx2"/>
                </a:solidFill>
                <a:latin typeface="Century Gothic" panose="020B0502020202020204" pitchFamily="34" charset="0"/>
              </a:rPr>
              <a:t>15:25</a:t>
            </a:r>
            <a:r>
              <a:rPr lang="en-US" altLang="en-US" sz="1400" dirty="0">
                <a:solidFill>
                  <a:schemeClr val="tx2"/>
                </a:solidFill>
                <a:latin typeface="Century Gothic" panose="020B0502020202020204" pitchFamily="34" charset="0"/>
              </a:rPr>
              <a:t>. Parents/carers should enter the school via Grove Hill Road.</a:t>
            </a:r>
          </a:p>
          <a:p>
            <a:pPr marL="285750" indent="-228600" eaLnBrk="1" hangingPunct="1">
              <a:lnSpc>
                <a:spcPct val="90000"/>
              </a:lnSpc>
              <a:spcAft>
                <a:spcPts val="600"/>
              </a:spcAft>
              <a:buFont typeface="Arial" panose="020B0604020202020204" pitchFamily="34" charset="0"/>
              <a:buChar char="•"/>
            </a:pPr>
            <a:r>
              <a:rPr lang="en-US" altLang="en-US" sz="1400" dirty="0">
                <a:solidFill>
                  <a:schemeClr val="tx2"/>
                </a:solidFill>
                <a:latin typeface="Century Gothic" panose="020B0502020202020204" pitchFamily="34" charset="0"/>
              </a:rPr>
              <a:t>Parents/carers are asked to collect their children and promptly leave the school premises via the gate on Grove Hill Road.</a:t>
            </a:r>
          </a:p>
          <a:p>
            <a:pPr marL="285750" indent="-228600" eaLnBrk="1" hangingPunct="1">
              <a:lnSpc>
                <a:spcPct val="90000"/>
              </a:lnSpc>
              <a:spcAft>
                <a:spcPts val="600"/>
              </a:spcAft>
              <a:buFont typeface="Arial" panose="020B0604020202020204" pitchFamily="34" charset="0"/>
              <a:buChar char="•"/>
            </a:pPr>
            <a:endParaRPr lang="en-US" altLang="en-US" sz="1400" dirty="0">
              <a:solidFill>
                <a:schemeClr val="tx2"/>
              </a:solidFill>
              <a:latin typeface="Century Gothic" panose="020B0502020202020204" pitchFamily="34" charset="0"/>
            </a:endParaRPr>
          </a:p>
          <a:p>
            <a:pPr eaLnBrk="1" hangingPunct="1">
              <a:lnSpc>
                <a:spcPct val="90000"/>
              </a:lnSpc>
              <a:spcAft>
                <a:spcPts val="600"/>
              </a:spcAft>
            </a:pPr>
            <a:r>
              <a:rPr lang="en-US" altLang="en-US" sz="1400" i="1" dirty="0">
                <a:solidFill>
                  <a:schemeClr val="tx2"/>
                </a:solidFill>
                <a:latin typeface="Century Gothic"/>
              </a:rPr>
              <a:t>We respectfully ask that parents/carers are not on mobile phones when they drop off and collect their children. This is a great time to engage with you child and enquire about their day</a:t>
            </a:r>
            <a:r>
              <a:rPr lang="en-US" altLang="en-US" sz="800" i="1" dirty="0">
                <a:solidFill>
                  <a:schemeClr val="tx2"/>
                </a:solidFill>
                <a:latin typeface="Century Gothic"/>
              </a:rPr>
              <a:t>.</a:t>
            </a:r>
          </a:p>
          <a:p>
            <a:pPr indent="-228600" eaLnBrk="1" hangingPunct="1">
              <a:lnSpc>
                <a:spcPct val="90000"/>
              </a:lnSpc>
              <a:spcAft>
                <a:spcPts val="600"/>
              </a:spcAft>
              <a:buFont typeface="Arial" panose="020B0604020202020204" pitchFamily="34" charset="0"/>
              <a:buChar char="•"/>
            </a:pPr>
            <a:endParaRPr lang="en-US" altLang="en-US" sz="800" b="1" dirty="0">
              <a:solidFill>
                <a:schemeClr val="tx2"/>
              </a:solidFill>
              <a:latin typeface="+mn-lt"/>
            </a:endParaRPr>
          </a:p>
        </p:txBody>
      </p:sp>
      <p:grpSp>
        <p:nvGrpSpPr>
          <p:cNvPr id="11322" name="Group 11321">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976" y="52996"/>
            <a:ext cx="4446455" cy="6805005"/>
            <a:chOff x="6095999" y="52996"/>
            <a:chExt cx="6093363" cy="6805005"/>
          </a:xfrm>
          <a:solidFill>
            <a:schemeClr val="accent5">
              <a:alpha val="10000"/>
            </a:schemeClr>
          </a:solidFill>
        </p:grpSpPr>
        <p:sp>
          <p:nvSpPr>
            <p:cNvPr id="11323" name="Freeform: Shape 11322">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24" name="Freeform: Shape 11323">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00" name="Freeform: Shape 11299">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6E19CC93-8D07-5A25-B9A7-6CD130E69183}"/>
              </a:ext>
            </a:extLst>
          </p:cNvPr>
          <p:cNvSpPr txBox="1">
            <a:spLocks/>
          </p:cNvSpPr>
          <p:nvPr/>
        </p:nvSpPr>
        <p:spPr bwMode="auto">
          <a:xfrm>
            <a:off x="825322" y="709434"/>
            <a:ext cx="2349550" cy="627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defRPr/>
            </a:pPr>
            <a:r>
              <a:rPr lang="en-US" altLang="en-US" b="1" dirty="0">
                <a:effectLst>
                  <a:outerShdw blurRad="38100" dist="38100" dir="2700000" algn="tl">
                    <a:srgbClr val="C0C0C0"/>
                  </a:outerShdw>
                </a:effectLst>
                <a:latin typeface="Century Gothic" panose="020B0502020202020204" pitchFamily="34" charset="0"/>
                <a:ea typeface="ヒラギノ角ゴ Pro W3" pitchFamily="-84" charset="-128"/>
              </a:rPr>
              <a:t>Play Time</a:t>
            </a:r>
            <a:endParaRPr lang="en-GB" dirty="0"/>
          </a:p>
        </p:txBody>
      </p:sp>
      <p:sp>
        <p:nvSpPr>
          <p:cNvPr id="3" name="Content Placeholder 2">
            <a:extLst>
              <a:ext uri="{FF2B5EF4-FFF2-40B4-BE49-F238E27FC236}">
                <a16:creationId xmlns:a16="http://schemas.microsoft.com/office/drawing/2014/main" id="{69CB1AAA-9F4D-263D-D0BB-FA5B9ECCBBC2}"/>
              </a:ext>
            </a:extLst>
          </p:cNvPr>
          <p:cNvSpPr>
            <a:spLocks noGrp="1"/>
          </p:cNvSpPr>
          <p:nvPr>
            <p:ph idx="1"/>
          </p:nvPr>
        </p:nvSpPr>
        <p:spPr>
          <a:xfrm>
            <a:off x="384523" y="1333761"/>
            <a:ext cx="3484807" cy="1143298"/>
          </a:xfrm>
        </p:spPr>
        <p:txBody>
          <a:bodyPr/>
          <a:lstStyle/>
          <a:p>
            <a:pPr marL="0" indent="0" defTabSz="589788">
              <a:spcBef>
                <a:spcPts val="645"/>
              </a:spcBef>
              <a:buNone/>
            </a:pPr>
            <a:r>
              <a:rPr lang="en-GB" altLang="en-US" sz="2000" u="sng" kern="1200" dirty="0">
                <a:latin typeface="Century Gothic"/>
              </a:rPr>
              <a:t>Year 1, 2 &amp; 3: </a:t>
            </a:r>
          </a:p>
          <a:p>
            <a:pPr marL="0" indent="0" defTabSz="589788">
              <a:spcBef>
                <a:spcPts val="645"/>
              </a:spcBef>
              <a:buNone/>
            </a:pPr>
            <a:r>
              <a:rPr lang="en-GB" altLang="en-US" sz="2000" dirty="0">
                <a:latin typeface="Century Gothic"/>
              </a:rPr>
              <a:t> </a:t>
            </a:r>
            <a:r>
              <a:rPr lang="en-GB" altLang="en-US" sz="2000" kern="1200" dirty="0">
                <a:latin typeface="Century Gothic"/>
              </a:rPr>
              <a:t>playtime at 10:00 – 10:</a:t>
            </a:r>
            <a:r>
              <a:rPr lang="en-GB" altLang="en-US" sz="2000" dirty="0">
                <a:latin typeface="Century Gothic"/>
              </a:rPr>
              <a:t>15</a:t>
            </a:r>
            <a:endParaRPr lang="en-GB" altLang="en-US" sz="2000" kern="1200" dirty="0">
              <a:latin typeface="Century Gothic"/>
            </a:endParaRPr>
          </a:p>
          <a:p>
            <a:pPr marL="0" indent="0" defTabSz="589788">
              <a:spcBef>
                <a:spcPts val="645"/>
              </a:spcBef>
              <a:buNone/>
            </a:pPr>
            <a:endParaRPr lang="en-GB" altLang="en-US" sz="600" kern="1200" dirty="0">
              <a:latin typeface="Century Gothic" panose="020B0502020202020204" pitchFamily="34" charset="0"/>
            </a:endParaRPr>
          </a:p>
          <a:p>
            <a:pPr marL="0" indent="0" defTabSz="589788">
              <a:spcBef>
                <a:spcPts val="645"/>
              </a:spcBef>
              <a:buNone/>
            </a:pPr>
            <a:endParaRPr lang="en-GB" altLang="en-US" sz="2050" kern="1200" dirty="0">
              <a:highlight>
                <a:srgbClr val="FFFF00"/>
              </a:highlight>
              <a:latin typeface="Century Gothic" panose="020B0502020202020204" pitchFamily="34" charset="0"/>
            </a:endParaRPr>
          </a:p>
          <a:p>
            <a:pPr marL="0" indent="0" defTabSz="589788">
              <a:spcBef>
                <a:spcPts val="645"/>
              </a:spcBef>
              <a:buNone/>
            </a:pPr>
            <a:endParaRPr lang="en-GB" altLang="en-US" sz="2064" kern="1200" dirty="0">
              <a:solidFill>
                <a:schemeClr val="tx1"/>
              </a:solidFill>
              <a:latin typeface="Century Gothic" panose="020B0502020202020204" pitchFamily="34" charset="0"/>
              <a:ea typeface="+mn-ea"/>
              <a:cs typeface="+mn-cs"/>
            </a:endParaRPr>
          </a:p>
          <a:p>
            <a:pPr marL="0" indent="0">
              <a:buFont typeface="Arial" panose="020B0604020202020204" pitchFamily="34" charset="0"/>
              <a:buNone/>
            </a:pPr>
            <a:endParaRPr lang="en-GB" altLang="en-US" sz="2400" dirty="0">
              <a:latin typeface="Century Gothic" panose="020B0502020202020204" pitchFamily="34" charset="0"/>
            </a:endParaRPr>
          </a:p>
        </p:txBody>
      </p:sp>
      <p:sp>
        <p:nvSpPr>
          <p:cNvPr id="4" name="Title 1">
            <a:extLst>
              <a:ext uri="{FF2B5EF4-FFF2-40B4-BE49-F238E27FC236}">
                <a16:creationId xmlns:a16="http://schemas.microsoft.com/office/drawing/2014/main" id="{2B542693-096D-994C-82ED-72710D9CDFDA}"/>
              </a:ext>
            </a:extLst>
          </p:cNvPr>
          <p:cNvSpPr txBox="1">
            <a:spLocks/>
          </p:cNvSpPr>
          <p:nvPr/>
        </p:nvSpPr>
        <p:spPr bwMode="auto">
          <a:xfrm>
            <a:off x="803104" y="3726085"/>
            <a:ext cx="2349550" cy="627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2500"/>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defRPr/>
            </a:pPr>
            <a:r>
              <a:rPr lang="en-US" altLang="en-US" b="1" dirty="0">
                <a:effectLst>
                  <a:outerShdw blurRad="38100" dist="38100" dir="2700000" algn="tl">
                    <a:srgbClr val="C0C0C0"/>
                  </a:outerShdw>
                </a:effectLst>
                <a:latin typeface="Century Gothic" panose="020B0502020202020204" pitchFamily="34" charset="0"/>
                <a:ea typeface="ヒラギノ角ゴ Pro W3" pitchFamily="-84" charset="-128"/>
              </a:rPr>
              <a:t>Lunch Time</a:t>
            </a:r>
            <a:endParaRPr lang="en-GB" dirty="0"/>
          </a:p>
        </p:txBody>
      </p:sp>
      <p:sp>
        <p:nvSpPr>
          <p:cNvPr id="6" name="TextBox 5">
            <a:extLst>
              <a:ext uri="{FF2B5EF4-FFF2-40B4-BE49-F238E27FC236}">
                <a16:creationId xmlns:a16="http://schemas.microsoft.com/office/drawing/2014/main" id="{A83B63C4-F393-46EE-4192-627A04929F5C}"/>
              </a:ext>
            </a:extLst>
          </p:cNvPr>
          <p:cNvSpPr txBox="1"/>
          <p:nvPr/>
        </p:nvSpPr>
        <p:spPr>
          <a:xfrm>
            <a:off x="431006" y="4219570"/>
            <a:ext cx="3276898" cy="784830"/>
          </a:xfrm>
          <a:prstGeom prst="rect">
            <a:avLst/>
          </a:prstGeom>
          <a:noFill/>
        </p:spPr>
        <p:txBody>
          <a:bodyPr wrap="square" lIns="91440" tIns="45720" rIns="91440" bIns="45720" anchor="t">
            <a:spAutoFit/>
          </a:bodyPr>
          <a:lstStyle/>
          <a:p>
            <a:pPr marL="147320" indent="-147320" defTabSz="589788">
              <a:spcBef>
                <a:spcPts val="645"/>
              </a:spcBef>
            </a:pPr>
            <a:r>
              <a:rPr lang="en-GB" altLang="en-US" sz="2000" u="sng" kern="1200" dirty="0">
                <a:latin typeface="Century Gothic"/>
              </a:rPr>
              <a:t>All Years: </a:t>
            </a:r>
          </a:p>
          <a:p>
            <a:pPr marL="0" indent="0" defTabSz="589788">
              <a:spcBef>
                <a:spcPts val="645"/>
              </a:spcBef>
              <a:buNone/>
            </a:pPr>
            <a:r>
              <a:rPr lang="en-GB" altLang="en-US" sz="2000" kern="1200" dirty="0">
                <a:latin typeface="Century Gothic"/>
              </a:rPr>
              <a:t>lunchtime at </a:t>
            </a:r>
            <a:r>
              <a:rPr lang="en-GB" altLang="en-US" sz="2000" dirty="0">
                <a:latin typeface="Century Gothic"/>
              </a:rPr>
              <a:t>12</a:t>
            </a:r>
            <a:r>
              <a:rPr lang="en-GB" altLang="en-US" sz="2000" kern="1200" dirty="0">
                <a:latin typeface="Century Gothic"/>
              </a:rPr>
              <a:t>:15 – 1:15</a:t>
            </a:r>
          </a:p>
        </p:txBody>
      </p:sp>
      <p:pic>
        <p:nvPicPr>
          <p:cNvPr id="1026" name="Picture 2" descr="following clocks show half past three ...">
            <a:extLst>
              <a:ext uri="{FF2B5EF4-FFF2-40B4-BE49-F238E27FC236}">
                <a16:creationId xmlns:a16="http://schemas.microsoft.com/office/drawing/2014/main" id="{8B546810-86CB-C632-A366-462EB2E9BF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1434" y="5853367"/>
            <a:ext cx="989785" cy="10046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lock 8:45 | ClipArt ETC">
            <a:extLst>
              <a:ext uri="{FF2B5EF4-FFF2-40B4-BE49-F238E27FC236}">
                <a16:creationId xmlns:a16="http://schemas.microsoft.com/office/drawing/2014/main" id="{27215665-1A71-0E1E-9D2F-32F99219CE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3109" y="93696"/>
            <a:ext cx="947992" cy="9479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1" name="Rectangle 14350">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55894" y="3271199"/>
            <a:ext cx="1630908" cy="5542697"/>
          </a:xfrm>
          <a:prstGeom prst="rect">
            <a:avLst/>
          </a:prstGeom>
          <a:gradFill>
            <a:gsLst>
              <a:gs pos="0">
                <a:schemeClr val="accent5"/>
              </a:gs>
              <a:gs pos="47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53" name="Rectangle 14352">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2296081" y="2296080"/>
            <a:ext cx="6854280" cy="2262119"/>
          </a:xfrm>
          <a:prstGeom prst="rect">
            <a:avLst/>
          </a:prstGeom>
          <a:gradFill flip="none" rotWithShape="1">
            <a:gsLst>
              <a:gs pos="0">
                <a:schemeClr val="accent5"/>
              </a:gs>
              <a:gs pos="47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4355" name="Rectangle 14354">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346242" y="4425055"/>
            <a:ext cx="2196454" cy="2432945"/>
          </a:xfrm>
          <a:prstGeom prst="rect">
            <a:avLst/>
          </a:prstGeom>
          <a:gradFill flip="none" rotWithShape="1">
            <a:gsLst>
              <a:gs pos="0">
                <a:schemeClr val="accent2"/>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4340" name="Rectangle 1">
            <a:extLst>
              <a:ext uri="{FF2B5EF4-FFF2-40B4-BE49-F238E27FC236}">
                <a16:creationId xmlns:a16="http://schemas.microsoft.com/office/drawing/2014/main" id="{2ED7F321-EC08-1DC7-7F80-39F72329DB4A}"/>
              </a:ext>
            </a:extLst>
          </p:cNvPr>
          <p:cNvSpPr>
            <a:spLocks noChangeArrowheads="1"/>
          </p:cNvSpPr>
          <p:nvPr/>
        </p:nvSpPr>
        <p:spPr bwMode="auto">
          <a:xfrm>
            <a:off x="249422" y="889627"/>
            <a:ext cx="5267540" cy="259285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285750" indent="-228600" eaLnBrk="1" hangingPunct="1">
              <a:lnSpc>
                <a:spcPct val="90000"/>
              </a:lnSpc>
              <a:spcAft>
                <a:spcPts val="600"/>
              </a:spcAft>
              <a:buFont typeface="Arial" panose="020B0604020202020204" pitchFamily="34" charset="0"/>
              <a:buChar char="•"/>
            </a:pPr>
            <a:r>
              <a:rPr lang="en-US" altLang="en-US" sz="2000" dirty="0">
                <a:latin typeface="+mn-lt"/>
              </a:rPr>
              <a:t>Homework is set regularly and will now take the form of online learning. There will be no Homework books. </a:t>
            </a:r>
          </a:p>
          <a:p>
            <a:pPr marL="285750" indent="-228600" eaLnBrk="1" hangingPunct="1">
              <a:lnSpc>
                <a:spcPct val="90000"/>
              </a:lnSpc>
              <a:spcAft>
                <a:spcPts val="600"/>
              </a:spcAft>
              <a:buFont typeface="Arial" panose="020B0604020202020204" pitchFamily="34" charset="0"/>
              <a:buChar char="•"/>
            </a:pPr>
            <a:r>
              <a:rPr lang="en-US" altLang="en-US" sz="2000" dirty="0">
                <a:latin typeface="+mn-lt"/>
              </a:rPr>
              <a:t>In Year 5, there will be ‘Times Tables Rock Stars’ activities .</a:t>
            </a:r>
            <a:endParaRPr lang="en-US" altLang="en-US" sz="2000" dirty="0">
              <a:latin typeface="+mn-lt"/>
              <a:ea typeface="Calibri"/>
              <a:cs typeface="Calibri"/>
            </a:endParaRPr>
          </a:p>
          <a:p>
            <a:pPr marL="285750" indent="-228600" eaLnBrk="1" hangingPunct="1">
              <a:lnSpc>
                <a:spcPct val="90000"/>
              </a:lnSpc>
              <a:spcAft>
                <a:spcPts val="600"/>
              </a:spcAft>
              <a:buFont typeface="Arial" panose="020B0604020202020204" pitchFamily="34" charset="0"/>
              <a:buChar char="•"/>
            </a:pPr>
            <a:endParaRPr lang="en-US" altLang="en-US" sz="2000" dirty="0">
              <a:latin typeface="+mn-lt"/>
            </a:endParaRPr>
          </a:p>
          <a:p>
            <a:pPr marL="285750" indent="-228600" eaLnBrk="1" hangingPunct="1">
              <a:lnSpc>
                <a:spcPct val="90000"/>
              </a:lnSpc>
              <a:spcAft>
                <a:spcPts val="600"/>
              </a:spcAft>
              <a:buFont typeface="Arial" panose="020B0604020202020204" pitchFamily="34" charset="0"/>
              <a:buChar char="•"/>
            </a:pPr>
            <a:r>
              <a:rPr lang="en-US" altLang="en-US" sz="2000" dirty="0">
                <a:latin typeface="+mn-lt"/>
              </a:rPr>
              <a:t>Although homework is not compulsory, we would like to encourage children to complete homework tasks as it promotes independent learning skills and positively impacts on progress. </a:t>
            </a:r>
          </a:p>
          <a:p>
            <a:pPr indent="-228600" eaLnBrk="1" hangingPunct="1">
              <a:lnSpc>
                <a:spcPct val="90000"/>
              </a:lnSpc>
              <a:spcAft>
                <a:spcPts val="600"/>
              </a:spcAft>
              <a:buFont typeface="Arial" panose="020B0604020202020204" pitchFamily="34" charset="0"/>
              <a:buChar char="•"/>
            </a:pPr>
            <a:endParaRPr lang="en-US" altLang="en-US" sz="2000" dirty="0">
              <a:latin typeface="+mn-lt"/>
            </a:endParaRPr>
          </a:p>
          <a:p>
            <a:pPr indent="-228600" eaLnBrk="1" hangingPunct="1">
              <a:lnSpc>
                <a:spcPct val="90000"/>
              </a:lnSpc>
              <a:spcAft>
                <a:spcPts val="600"/>
              </a:spcAft>
              <a:buFont typeface="Arial" panose="020B0604020202020204" pitchFamily="34" charset="0"/>
              <a:buChar char="•"/>
            </a:pPr>
            <a:r>
              <a:rPr lang="en-US" altLang="en-US" sz="2000" i="1" dirty="0">
                <a:latin typeface="+mn-lt"/>
              </a:rPr>
              <a:t>Your support is greatly appreciated.</a:t>
            </a:r>
          </a:p>
        </p:txBody>
      </p:sp>
      <p:sp>
        <p:nvSpPr>
          <p:cNvPr id="3" name="TextBox 2">
            <a:extLst>
              <a:ext uri="{FF2B5EF4-FFF2-40B4-BE49-F238E27FC236}">
                <a16:creationId xmlns:a16="http://schemas.microsoft.com/office/drawing/2014/main" id="{698088E5-7A71-C58B-3EF9-AF7D6CB3E7F7}"/>
              </a:ext>
            </a:extLst>
          </p:cNvPr>
          <p:cNvSpPr txBox="1"/>
          <p:nvPr/>
        </p:nvSpPr>
        <p:spPr>
          <a:xfrm>
            <a:off x="5542696" y="1704940"/>
            <a:ext cx="3652380" cy="4638193"/>
          </a:xfrm>
          <a:prstGeom prst="rect">
            <a:avLst/>
          </a:prstGeom>
          <a:noFill/>
        </p:spPr>
        <p:txBody>
          <a:bodyPr wrap="square">
            <a:spAutoFit/>
          </a:bodyPr>
          <a:lstStyle/>
          <a:p>
            <a:pPr marL="285750" indent="-228600" eaLnBrk="1" hangingPunct="1">
              <a:lnSpc>
                <a:spcPct val="90000"/>
              </a:lnSpc>
              <a:spcAft>
                <a:spcPts val="600"/>
              </a:spcAft>
              <a:buFont typeface="Arial" panose="020B0604020202020204" pitchFamily="34" charset="0"/>
              <a:buChar char="•"/>
            </a:pPr>
            <a:r>
              <a:rPr lang="en-US" altLang="en-US" sz="1800" dirty="0">
                <a:solidFill>
                  <a:schemeClr val="tx2"/>
                </a:solidFill>
                <a:latin typeface="+mn-lt"/>
              </a:rPr>
              <a:t>Children will be given home-school reading books in order to support them with their progress in reading. These should be returned on Thursdays with new books given out on Fridays.</a:t>
            </a:r>
          </a:p>
          <a:p>
            <a:pPr marL="285750" indent="-228600" eaLnBrk="1" hangingPunct="1">
              <a:lnSpc>
                <a:spcPct val="90000"/>
              </a:lnSpc>
              <a:spcAft>
                <a:spcPts val="600"/>
              </a:spcAft>
              <a:buFont typeface="Arial" panose="020B0604020202020204" pitchFamily="34" charset="0"/>
              <a:buChar char="•"/>
            </a:pPr>
            <a:endParaRPr lang="en-US" altLang="en-US" sz="1800" dirty="0">
              <a:solidFill>
                <a:schemeClr val="tx2"/>
              </a:solidFill>
              <a:latin typeface="+mn-lt"/>
            </a:endParaRPr>
          </a:p>
          <a:p>
            <a:pPr marL="285750" indent="-228600" eaLnBrk="1" hangingPunct="1">
              <a:lnSpc>
                <a:spcPct val="90000"/>
              </a:lnSpc>
              <a:spcAft>
                <a:spcPts val="600"/>
              </a:spcAft>
              <a:buFont typeface="Arial" panose="020B0604020202020204" pitchFamily="34" charset="0"/>
              <a:buChar char="•"/>
            </a:pPr>
            <a:r>
              <a:rPr lang="en-US" altLang="en-US" sz="1800" dirty="0">
                <a:solidFill>
                  <a:schemeClr val="tx2"/>
                </a:solidFill>
                <a:latin typeface="+mn-lt"/>
              </a:rPr>
              <a:t>Reading with, and to, your child at home is the best way to ensure that they make progress in this vital skill. Children may also have access to the library to choose books to read </a:t>
            </a:r>
            <a:r>
              <a:rPr lang="en-US" altLang="en-US" sz="1800">
                <a:solidFill>
                  <a:schemeClr val="tx2"/>
                </a:solidFill>
                <a:latin typeface="+mn-lt"/>
              </a:rPr>
              <a:t>in school.</a:t>
            </a:r>
            <a:endParaRPr lang="en-US" altLang="en-US" sz="1800" dirty="0">
              <a:solidFill>
                <a:schemeClr val="tx2"/>
              </a:solidFill>
              <a:latin typeface="+mn-lt"/>
            </a:endParaRPr>
          </a:p>
          <a:p>
            <a:pPr marL="285750" indent="-228600" eaLnBrk="1" hangingPunct="1">
              <a:lnSpc>
                <a:spcPct val="90000"/>
              </a:lnSpc>
              <a:spcAft>
                <a:spcPts val="600"/>
              </a:spcAft>
              <a:buFont typeface="Arial" panose="020B0604020202020204" pitchFamily="34" charset="0"/>
              <a:buChar char="•"/>
            </a:pPr>
            <a:endParaRPr lang="en-US" altLang="en-US" sz="1800" dirty="0">
              <a:solidFill>
                <a:schemeClr val="tx2"/>
              </a:solidFill>
              <a:latin typeface="+mn-lt"/>
            </a:endParaRPr>
          </a:p>
          <a:p>
            <a:pPr marL="285750" indent="-228600" eaLnBrk="1" hangingPunct="1">
              <a:lnSpc>
                <a:spcPct val="90000"/>
              </a:lnSpc>
              <a:spcAft>
                <a:spcPts val="600"/>
              </a:spcAft>
              <a:buFont typeface="Arial" panose="020B0604020202020204" pitchFamily="34" charset="0"/>
              <a:buChar char="•"/>
            </a:pPr>
            <a:r>
              <a:rPr lang="en-US" altLang="en-US" sz="1800" dirty="0">
                <a:solidFill>
                  <a:schemeClr val="tx2"/>
                </a:solidFill>
                <a:latin typeface="+mn-lt"/>
              </a:rPr>
              <a:t>There is more support available on the school website to support reading at home. </a:t>
            </a:r>
          </a:p>
        </p:txBody>
      </p:sp>
      <p:sp>
        <p:nvSpPr>
          <p:cNvPr id="12290" name="Title 1">
            <a:extLst>
              <a:ext uri="{FF2B5EF4-FFF2-40B4-BE49-F238E27FC236}">
                <a16:creationId xmlns:a16="http://schemas.microsoft.com/office/drawing/2014/main" id="{34B350D4-7A78-A8B8-120A-B86A117DEB0A}"/>
              </a:ext>
            </a:extLst>
          </p:cNvPr>
          <p:cNvSpPr>
            <a:spLocks noGrp="1"/>
          </p:cNvSpPr>
          <p:nvPr>
            <p:ph type="title"/>
          </p:nvPr>
        </p:nvSpPr>
        <p:spPr>
          <a:xfrm>
            <a:off x="1691680" y="207730"/>
            <a:ext cx="1872208" cy="527369"/>
          </a:xfrm>
        </p:spPr>
        <p:txBody>
          <a:bodyPr vert="horz" lIns="91440" tIns="45720" rIns="91440" bIns="45720" rtlCol="0" anchor="b">
            <a:normAutofit/>
          </a:bodyPr>
          <a:lstStyle/>
          <a:p>
            <a:pPr defTabSz="914400" eaLnBrk="1" hangingPunct="1">
              <a:defRPr/>
            </a:pPr>
            <a:r>
              <a:rPr lang="en-US" altLang="en-US" sz="2800" b="1" dirty="0">
                <a:effectLst>
                  <a:outerShdw blurRad="38100" dist="38100" dir="2700000" algn="tl">
                    <a:srgbClr val="C0C0C0"/>
                  </a:outerShdw>
                </a:effectLst>
              </a:rPr>
              <a:t>Homework</a:t>
            </a:r>
            <a:endParaRPr lang="en-US" altLang="en-US" sz="2800" b="1" dirty="0"/>
          </a:p>
        </p:txBody>
      </p:sp>
      <p:sp>
        <p:nvSpPr>
          <p:cNvPr id="4" name="Title 1">
            <a:extLst>
              <a:ext uri="{FF2B5EF4-FFF2-40B4-BE49-F238E27FC236}">
                <a16:creationId xmlns:a16="http://schemas.microsoft.com/office/drawing/2014/main" id="{43704CE8-257A-F33B-E8A3-F1D390FCB0AD}"/>
              </a:ext>
            </a:extLst>
          </p:cNvPr>
          <p:cNvSpPr txBox="1">
            <a:spLocks/>
          </p:cNvSpPr>
          <p:nvPr/>
        </p:nvSpPr>
        <p:spPr bwMode="auto">
          <a:xfrm>
            <a:off x="6012160" y="849156"/>
            <a:ext cx="2521702" cy="68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defTabSz="914400" eaLnBrk="1" hangingPunct="1">
              <a:defRPr/>
            </a:pPr>
            <a:r>
              <a:rPr lang="en-US" altLang="en-US" sz="3100" b="1">
                <a:solidFill>
                  <a:schemeClr val="tx2"/>
                </a:solidFill>
                <a:effectLst>
                  <a:outerShdw blurRad="38100" dist="38100" dir="2700000" algn="tl">
                    <a:srgbClr val="C0C0C0"/>
                  </a:outerShdw>
                </a:effectLst>
              </a:rPr>
              <a:t>Home Reading</a:t>
            </a:r>
            <a:endParaRPr lang="en-US" altLang="en-US" sz="3100" b="1" dirty="0">
              <a:solidFill>
                <a:schemeClr val="tx2"/>
              </a:solidFill>
            </a:endParaRPr>
          </a:p>
        </p:txBody>
      </p:sp>
    </p:spTree>
    <p:extLst>
      <p:ext uri="{BB962C8B-B14F-4D97-AF65-F5344CB8AC3E}">
        <p14:creationId xmlns:p14="http://schemas.microsoft.com/office/powerpoint/2010/main" val="1488831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6402" name="Rectangle 16401">
            <a:extLst>
              <a:ext uri="{FF2B5EF4-FFF2-40B4-BE49-F238E27FC236}">
                <a16:creationId xmlns:a16="http://schemas.microsoft.com/office/drawing/2014/main" id="{84DF55BE-B4AB-4BA1-BDE1-E9F7FB3F11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4" name="Title 1">
            <a:extLst>
              <a:ext uri="{FF2B5EF4-FFF2-40B4-BE49-F238E27FC236}">
                <a16:creationId xmlns:a16="http://schemas.microsoft.com/office/drawing/2014/main" id="{D87C04FB-8A07-87F2-FDC4-F2F2255F4BC0}"/>
              </a:ext>
            </a:extLst>
          </p:cNvPr>
          <p:cNvSpPr>
            <a:spLocks noGrp="1"/>
          </p:cNvSpPr>
          <p:nvPr>
            <p:ph type="title"/>
          </p:nvPr>
        </p:nvSpPr>
        <p:spPr>
          <a:xfrm>
            <a:off x="467544" y="1253131"/>
            <a:ext cx="4485959" cy="665206"/>
          </a:xfrm>
        </p:spPr>
        <p:txBody>
          <a:bodyPr vert="horz" lIns="91440" tIns="45720" rIns="91440" bIns="45720" rtlCol="0" anchor="ctr">
            <a:normAutofit/>
          </a:bodyPr>
          <a:lstStyle/>
          <a:p>
            <a:pPr defTabSz="914400" eaLnBrk="1" hangingPunct="1">
              <a:defRPr/>
            </a:pPr>
            <a:r>
              <a:rPr lang="en-US" altLang="en-US" sz="3500" b="1" dirty="0">
                <a:effectLst>
                  <a:outerShdw blurRad="38100" dist="38100" dir="2700000" algn="tl">
                    <a:srgbClr val="C0C0C0"/>
                  </a:outerShdw>
                </a:effectLst>
              </a:rPr>
              <a:t>On-Line Learning</a:t>
            </a:r>
            <a:endParaRPr lang="en-US" altLang="en-US" sz="3500" b="1" dirty="0">
              <a:ea typeface="Calibri Light"/>
              <a:cs typeface="Calibri Light"/>
            </a:endParaRPr>
          </a:p>
        </p:txBody>
      </p:sp>
      <p:sp>
        <p:nvSpPr>
          <p:cNvPr id="16388" name="Rectangle 1">
            <a:extLst>
              <a:ext uri="{FF2B5EF4-FFF2-40B4-BE49-F238E27FC236}">
                <a16:creationId xmlns:a16="http://schemas.microsoft.com/office/drawing/2014/main" id="{B561FFA2-FCD7-6996-1188-DB3A4D80E691}"/>
              </a:ext>
            </a:extLst>
          </p:cNvPr>
          <p:cNvSpPr>
            <a:spLocks noChangeArrowheads="1"/>
          </p:cNvSpPr>
          <p:nvPr/>
        </p:nvSpPr>
        <p:spPr bwMode="auto">
          <a:xfrm>
            <a:off x="220262" y="2241482"/>
            <a:ext cx="5647882" cy="429337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Aft>
                <a:spcPts val="600"/>
              </a:spcAft>
            </a:pPr>
            <a:r>
              <a:rPr lang="en-US" altLang="en-US" dirty="0">
                <a:latin typeface="+mn-lt"/>
              </a:rPr>
              <a:t>Your child will have access to, Times Table Rock Stars. </a:t>
            </a:r>
            <a:endParaRPr lang="en-US" altLang="en-US" i="1" dirty="0">
              <a:highlight>
                <a:srgbClr val="FFFF00"/>
              </a:highlight>
              <a:latin typeface="+mn-lt"/>
            </a:endParaRPr>
          </a:p>
          <a:p>
            <a:pPr indent="-228600" eaLnBrk="1" hangingPunct="1">
              <a:lnSpc>
                <a:spcPct val="90000"/>
              </a:lnSpc>
              <a:spcAft>
                <a:spcPts val="600"/>
              </a:spcAft>
              <a:buFont typeface="Arial" panose="020B0604020202020204" pitchFamily="34" charset="0"/>
              <a:buChar char="•"/>
            </a:pPr>
            <a:endParaRPr lang="en-US" altLang="en-US" dirty="0">
              <a:latin typeface="+mn-lt"/>
            </a:endParaRPr>
          </a:p>
          <a:p>
            <a:pPr eaLnBrk="1" hangingPunct="1">
              <a:lnSpc>
                <a:spcPct val="90000"/>
              </a:lnSpc>
              <a:spcAft>
                <a:spcPts val="600"/>
              </a:spcAft>
            </a:pPr>
            <a:r>
              <a:rPr lang="en-US" altLang="en-US" b="1" dirty="0">
                <a:latin typeface="+mn-lt"/>
              </a:rPr>
              <a:t>Times Table Rock Stars </a:t>
            </a:r>
            <a:r>
              <a:rPr lang="en-US" altLang="en-US" dirty="0">
                <a:latin typeface="+mn-lt"/>
              </a:rPr>
              <a:t>will support your child in learning times tables and associated division facts as well providing them with an opportunity to create their own avatar and earn certificates as they progress.</a:t>
            </a:r>
          </a:p>
        </p:txBody>
      </p:sp>
      <p:pic>
        <p:nvPicPr>
          <p:cNvPr id="16390" name="Picture 2">
            <a:extLst>
              <a:ext uri="{FF2B5EF4-FFF2-40B4-BE49-F238E27FC236}">
                <a16:creationId xmlns:a16="http://schemas.microsoft.com/office/drawing/2014/main" id="{A31F35E7-F685-271B-94C7-977DCDAFF9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421243" y="491231"/>
            <a:ext cx="3608155" cy="14271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descr="Nexus Education Schools Trust (NEST ...">
            <a:extLst>
              <a:ext uri="{FF2B5EF4-FFF2-40B4-BE49-F238E27FC236}">
                <a16:creationId xmlns:a16="http://schemas.microsoft.com/office/drawing/2014/main" id="{53A46892-B501-46FC-02B6-E21D32FF54D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7320" b="23540"/>
          <a:stretch>
            <a:fillRect/>
          </a:stretch>
        </p:blipFill>
        <p:spPr bwMode="auto">
          <a:xfrm>
            <a:off x="57150" y="191281"/>
            <a:ext cx="1905000" cy="9361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3560" name="Rectangle 23559">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62" name="Rectangle 23561">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3564" name="Group 23563">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397" y="508838"/>
            <a:ext cx="3913467" cy="6239661"/>
            <a:chOff x="-19221" y="251144"/>
            <a:chExt cx="5217958" cy="6239661"/>
          </a:xfrm>
        </p:grpSpPr>
        <p:sp>
          <p:nvSpPr>
            <p:cNvPr id="23565" name="Freeform: Shape 23564">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566" name="Freeform: Shape 23565">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567" name="Freeform: Shape 23566">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568" name="Freeform: Shape 23567">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3554" name="Title 1">
            <a:extLst>
              <a:ext uri="{FF2B5EF4-FFF2-40B4-BE49-F238E27FC236}">
                <a16:creationId xmlns:a16="http://schemas.microsoft.com/office/drawing/2014/main" id="{5499ED98-D483-5B9D-064A-C95EB4126DFB}"/>
              </a:ext>
            </a:extLst>
          </p:cNvPr>
          <p:cNvSpPr>
            <a:spLocks noGrp="1"/>
          </p:cNvSpPr>
          <p:nvPr>
            <p:ph type="title"/>
          </p:nvPr>
        </p:nvSpPr>
        <p:spPr>
          <a:xfrm>
            <a:off x="480060" y="1243013"/>
            <a:ext cx="2891790" cy="4371974"/>
          </a:xfrm>
        </p:spPr>
        <p:txBody>
          <a:bodyPr rtlCol="0">
            <a:normAutofit/>
          </a:bodyPr>
          <a:lstStyle/>
          <a:p>
            <a:pPr eaLnBrk="1" fontAlgn="auto" hangingPunct="1">
              <a:spcAft>
                <a:spcPts val="0"/>
              </a:spcAft>
              <a:defRPr/>
            </a:pPr>
            <a:r>
              <a:rPr lang="en-US" altLang="en-US" sz="3100" b="1">
                <a:solidFill>
                  <a:schemeClr val="tx2"/>
                </a:solidFill>
                <a:effectLst>
                  <a:outerShdw blurRad="38100" dist="38100" dir="2700000" algn="tl">
                    <a:srgbClr val="C0C0C0"/>
                  </a:outerShdw>
                </a:effectLst>
                <a:latin typeface="Century Gothic" panose="020B0502020202020204" pitchFamily="34" charset="0"/>
                <a:ea typeface="ヒラギノ角ゴ Pro W3" pitchFamily="-84" charset="-128"/>
              </a:rPr>
              <a:t>Ways Parents and Carers can Help</a:t>
            </a:r>
            <a:endParaRPr lang="en-GB" altLang="en-US" sz="3100" b="1">
              <a:solidFill>
                <a:schemeClr val="tx2"/>
              </a:solidFill>
              <a:effectLst>
                <a:outerShdw blurRad="38100" dist="38100" dir="2700000" algn="tl">
                  <a:srgbClr val="000000">
                    <a:alpha val="43137"/>
                  </a:srgbClr>
                </a:outerShdw>
              </a:effectLst>
              <a:latin typeface="Century Gothic" panose="020B0502020202020204" pitchFamily="34" charset="0"/>
            </a:endParaRPr>
          </a:p>
        </p:txBody>
      </p:sp>
      <p:sp>
        <p:nvSpPr>
          <p:cNvPr id="23555" name="Content Placeholder 2">
            <a:extLst>
              <a:ext uri="{FF2B5EF4-FFF2-40B4-BE49-F238E27FC236}">
                <a16:creationId xmlns:a16="http://schemas.microsoft.com/office/drawing/2014/main" id="{5D4C115E-2BC8-9EDD-BE7F-2F45E8113E1F}"/>
              </a:ext>
            </a:extLst>
          </p:cNvPr>
          <p:cNvSpPr>
            <a:spLocks noGrp="1"/>
          </p:cNvSpPr>
          <p:nvPr>
            <p:ph idx="1"/>
          </p:nvPr>
        </p:nvSpPr>
        <p:spPr>
          <a:xfrm>
            <a:off x="4211960" y="116632"/>
            <a:ext cx="4680520" cy="6480720"/>
          </a:xfrm>
        </p:spPr>
        <p:txBody>
          <a:bodyPr rtlCol="0" anchor="ctr">
            <a:normAutofit fontScale="92500" lnSpcReduction="20000"/>
          </a:bodyPr>
          <a:lstStyle/>
          <a:p>
            <a:pPr eaLnBrk="1" fontAlgn="auto" hangingPunct="1">
              <a:spcAft>
                <a:spcPts val="0"/>
              </a:spcAft>
              <a:buFont typeface="Arial"/>
              <a:buChar char="•"/>
              <a:defRPr/>
            </a:pPr>
            <a:r>
              <a:rPr lang="en-GB" altLang="en-US" sz="2200" dirty="0">
                <a:solidFill>
                  <a:schemeClr val="tx2"/>
                </a:solidFill>
                <a:latin typeface="Century Gothic"/>
              </a:rPr>
              <a:t>Encourage children to write regularly including: cards, lists, letters, stories, postcards, fact files. Celebrate clear, cursive handwriting.</a:t>
            </a:r>
          </a:p>
          <a:p>
            <a:pPr eaLnBrk="1" fontAlgn="auto" hangingPunct="1">
              <a:spcAft>
                <a:spcPts val="0"/>
              </a:spcAft>
              <a:buFont typeface="Arial"/>
              <a:buChar char="•"/>
              <a:defRPr/>
            </a:pPr>
            <a:endParaRPr lang="en-GB" altLang="en-US" sz="2200" dirty="0">
              <a:solidFill>
                <a:schemeClr val="tx2"/>
              </a:solidFill>
              <a:latin typeface="Century Gothic" panose="020B0502020202020204" pitchFamily="34" charset="0"/>
            </a:endParaRPr>
          </a:p>
          <a:p>
            <a:pPr eaLnBrk="1" fontAlgn="auto" hangingPunct="1">
              <a:spcAft>
                <a:spcPts val="0"/>
              </a:spcAft>
              <a:buFont typeface="Arial"/>
              <a:buChar char="•"/>
              <a:defRPr/>
            </a:pPr>
            <a:r>
              <a:rPr lang="en-GB" altLang="en-US" sz="2200" dirty="0">
                <a:solidFill>
                  <a:schemeClr val="tx2"/>
                </a:solidFill>
                <a:latin typeface="Century Gothic" panose="020B0502020202020204" pitchFamily="34" charset="0"/>
              </a:rPr>
              <a:t>Read with your child as often as you can and ask them questions so that they can interrogate the text. </a:t>
            </a:r>
            <a:r>
              <a:rPr lang="en-GB" altLang="en-US" sz="2200" b="1" dirty="0">
                <a:solidFill>
                  <a:schemeClr val="tx2"/>
                </a:solidFill>
                <a:latin typeface="Century Gothic" panose="020B0502020202020204" pitchFamily="34" charset="0"/>
              </a:rPr>
              <a:t>Encourage a love of reading!</a:t>
            </a:r>
          </a:p>
          <a:p>
            <a:pPr marL="0" indent="0" eaLnBrk="1" fontAlgn="auto" hangingPunct="1">
              <a:spcAft>
                <a:spcPts val="0"/>
              </a:spcAft>
              <a:buFont typeface="Wingdings 3" charset="2"/>
              <a:buNone/>
              <a:defRPr/>
            </a:pPr>
            <a:endParaRPr lang="en-GB" altLang="en-US" sz="2200" dirty="0">
              <a:solidFill>
                <a:schemeClr val="tx2"/>
              </a:solidFill>
              <a:latin typeface="Century Gothic" panose="020B0502020202020204" pitchFamily="34" charset="0"/>
            </a:endParaRPr>
          </a:p>
          <a:p>
            <a:pPr eaLnBrk="1" fontAlgn="auto" hangingPunct="1">
              <a:spcAft>
                <a:spcPts val="0"/>
              </a:spcAft>
              <a:buFont typeface="Arial"/>
              <a:buChar char="•"/>
              <a:defRPr/>
            </a:pPr>
            <a:r>
              <a:rPr lang="en-GB" altLang="en-US" sz="2200" dirty="0">
                <a:solidFill>
                  <a:schemeClr val="tx2"/>
                </a:solidFill>
                <a:latin typeface="Century Gothic" panose="020B0502020202020204" pitchFamily="34" charset="0"/>
              </a:rPr>
              <a:t>Support your child with the weekly homework tasks.</a:t>
            </a:r>
          </a:p>
          <a:p>
            <a:pPr marL="0" indent="0" eaLnBrk="1" fontAlgn="auto" hangingPunct="1">
              <a:spcAft>
                <a:spcPts val="0"/>
              </a:spcAft>
              <a:buFont typeface="Wingdings 3" charset="2"/>
              <a:buNone/>
              <a:defRPr/>
            </a:pPr>
            <a:endParaRPr lang="en-GB" altLang="en-US" sz="1400" dirty="0">
              <a:solidFill>
                <a:schemeClr val="tx2"/>
              </a:solidFill>
              <a:latin typeface="Century Gothic" panose="020B0502020202020204" pitchFamily="34" charset="0"/>
            </a:endParaRPr>
          </a:p>
          <a:p>
            <a:pPr eaLnBrk="1" fontAlgn="auto" hangingPunct="1">
              <a:spcAft>
                <a:spcPts val="0"/>
              </a:spcAft>
              <a:buFont typeface="Arial"/>
              <a:buChar char="•"/>
              <a:defRPr/>
            </a:pPr>
            <a:r>
              <a:rPr lang="en-GB" altLang="en-US" sz="2200" dirty="0">
                <a:solidFill>
                  <a:schemeClr val="tx2"/>
                </a:solidFill>
                <a:latin typeface="Century Gothic"/>
              </a:rPr>
              <a:t>Visit useful websites such as: </a:t>
            </a:r>
          </a:p>
          <a:p>
            <a:pPr marL="0" indent="0" eaLnBrk="1" fontAlgn="auto" hangingPunct="1">
              <a:spcAft>
                <a:spcPts val="0"/>
              </a:spcAft>
              <a:buFont typeface="Wingdings 3" charset="2"/>
              <a:buNone/>
              <a:defRPr/>
            </a:pPr>
            <a:r>
              <a:rPr lang="en-GB" altLang="en-US" sz="2200" dirty="0">
                <a:solidFill>
                  <a:schemeClr val="tx2"/>
                </a:solidFill>
                <a:latin typeface="Century Gothic"/>
                <a:hlinkClick r:id="rId2">
                  <a:extLst>
                    <a:ext uri="{A12FA001-AC4F-418D-AE19-62706E023703}">
                      <ahyp:hlinkClr xmlns:ahyp="http://schemas.microsoft.com/office/drawing/2018/hyperlinkcolor" val="tx"/>
                    </a:ext>
                  </a:extLst>
                </a:hlinkClick>
              </a:rPr>
              <a:t>http://www.primaryresources.co.uk/</a:t>
            </a:r>
            <a:endParaRPr lang="en-GB" altLang="en-US" sz="2200" dirty="0">
              <a:solidFill>
                <a:schemeClr val="tx2"/>
              </a:solidFill>
              <a:latin typeface="Century Gothic"/>
            </a:endParaRPr>
          </a:p>
          <a:p>
            <a:pPr marL="0" indent="0" eaLnBrk="1" fontAlgn="auto" hangingPunct="1">
              <a:spcAft>
                <a:spcPts val="0"/>
              </a:spcAft>
              <a:buFont typeface="Wingdings 3" charset="2"/>
              <a:buNone/>
              <a:defRPr/>
            </a:pPr>
            <a:r>
              <a:rPr lang="en-GB" altLang="en-US" sz="2200" dirty="0">
                <a:solidFill>
                  <a:schemeClr val="tx2"/>
                </a:solidFill>
                <a:latin typeface="Century Gothic"/>
                <a:hlinkClick r:id="rId3">
                  <a:extLst>
                    <a:ext uri="{A12FA001-AC4F-418D-AE19-62706E023703}">
                      <ahyp:hlinkClr xmlns:ahyp="http://schemas.microsoft.com/office/drawing/2018/hyperlinkcolor" val="tx"/>
                    </a:ext>
                  </a:extLst>
                </a:hlinkClick>
              </a:rPr>
              <a:t>https://www.phonicsplay.co.uk/</a:t>
            </a:r>
            <a:r>
              <a:rPr lang="en-GB" altLang="en-US" sz="2200" dirty="0">
                <a:solidFill>
                  <a:schemeClr val="tx2"/>
                </a:solidFill>
                <a:latin typeface="Century Gothic"/>
              </a:rPr>
              <a:t> </a:t>
            </a:r>
          </a:p>
          <a:p>
            <a:pPr marL="0" indent="0" eaLnBrk="1" fontAlgn="auto" hangingPunct="1">
              <a:spcAft>
                <a:spcPts val="0"/>
              </a:spcAft>
              <a:buFont typeface="Wingdings 3" charset="2"/>
              <a:buNone/>
              <a:defRPr/>
            </a:pPr>
            <a:r>
              <a:rPr lang="en-GB" altLang="en-US" sz="2200" dirty="0">
                <a:solidFill>
                  <a:schemeClr val="tx2"/>
                </a:solidFill>
                <a:latin typeface="Century Gothic"/>
                <a:hlinkClick r:id="rId4">
                  <a:extLst>
                    <a:ext uri="{A12FA001-AC4F-418D-AE19-62706E023703}">
                      <ahyp:hlinkClr xmlns:ahyp="http://schemas.microsoft.com/office/drawing/2018/hyperlinkcolor" val="tx"/>
                    </a:ext>
                  </a:extLst>
                </a:hlinkClick>
              </a:rPr>
              <a:t>http://www.ictgames.com/resources.html</a:t>
            </a:r>
            <a:r>
              <a:rPr lang="en-GB" altLang="en-US" sz="2200" dirty="0">
                <a:solidFill>
                  <a:schemeClr val="tx2"/>
                </a:solidFill>
                <a:latin typeface="Century Gothic"/>
              </a:rPr>
              <a:t> </a:t>
            </a:r>
          </a:p>
          <a:p>
            <a:pPr marL="0" indent="0" eaLnBrk="1" fontAlgn="auto" hangingPunct="1">
              <a:spcAft>
                <a:spcPts val="0"/>
              </a:spcAft>
              <a:buFont typeface="Wingdings 3" charset="2"/>
              <a:buNone/>
              <a:defRPr/>
            </a:pPr>
            <a:r>
              <a:rPr lang="en-GB" altLang="en-US" sz="2200" dirty="0">
                <a:solidFill>
                  <a:schemeClr val="tx2"/>
                </a:solidFill>
                <a:latin typeface="Century Gothic"/>
                <a:hlinkClick r:id="rId5">
                  <a:extLst>
                    <a:ext uri="{A12FA001-AC4F-418D-AE19-62706E023703}">
                      <ahyp:hlinkClr xmlns:ahyp="http://schemas.microsoft.com/office/drawing/2018/hyperlinkcolor" val="tx"/>
                    </a:ext>
                  </a:extLst>
                </a:hlinkClick>
              </a:rPr>
              <a:t>https://classroom.thenational.academy/</a:t>
            </a:r>
            <a:endParaRPr lang="en-GB" altLang="en-US" sz="2200" dirty="0">
              <a:solidFill>
                <a:schemeClr val="tx2"/>
              </a:solidFill>
              <a:latin typeface="Century Gothic"/>
            </a:endParaRPr>
          </a:p>
          <a:p>
            <a:pPr marL="0" indent="0" eaLnBrk="1" fontAlgn="auto" hangingPunct="1">
              <a:spcAft>
                <a:spcPts val="0"/>
              </a:spcAft>
              <a:buFont typeface="Wingdings 3" charset="2"/>
              <a:buNone/>
              <a:defRPr/>
            </a:pPr>
            <a:endParaRPr lang="en-GB" altLang="en-US" sz="1400" dirty="0">
              <a:solidFill>
                <a:schemeClr val="tx2"/>
              </a:solidFill>
              <a:latin typeface="Century Gothic" panose="020B0502020202020204" pitchFamily="34" charset="0"/>
            </a:endParaRPr>
          </a:p>
          <a:p>
            <a:pPr eaLnBrk="1" fontAlgn="auto" hangingPunct="1">
              <a:spcAft>
                <a:spcPts val="0"/>
              </a:spcAft>
              <a:buFont typeface="Arial"/>
              <a:buChar char="•"/>
              <a:defRPr/>
            </a:pPr>
            <a:r>
              <a:rPr lang="en-GB" altLang="en-US" sz="2200" dirty="0">
                <a:solidFill>
                  <a:schemeClr val="tx2"/>
                </a:solidFill>
                <a:latin typeface="Century Gothic" panose="020B0502020202020204" pitchFamily="34" charset="0"/>
              </a:rPr>
              <a:t>Use the local library.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4355"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38" name="Title 1">
            <a:extLst>
              <a:ext uri="{FF2B5EF4-FFF2-40B4-BE49-F238E27FC236}">
                <a16:creationId xmlns:a16="http://schemas.microsoft.com/office/drawing/2014/main" id="{9503CBFA-528E-CD57-B819-3AF8BCA9341B}"/>
              </a:ext>
            </a:extLst>
          </p:cNvPr>
          <p:cNvSpPr>
            <a:spLocks noGrp="1"/>
          </p:cNvSpPr>
          <p:nvPr>
            <p:ph type="title"/>
          </p:nvPr>
        </p:nvSpPr>
        <p:spPr>
          <a:xfrm>
            <a:off x="-36512" y="-27384"/>
            <a:ext cx="4571997" cy="794791"/>
          </a:xfrm>
        </p:spPr>
        <p:txBody>
          <a:bodyPr anchor="ctr">
            <a:normAutofit/>
          </a:bodyPr>
          <a:lstStyle/>
          <a:p>
            <a:pPr>
              <a:defRPr/>
            </a:pPr>
            <a:r>
              <a:rPr lang="en-US" altLang="en-US" sz="3500" b="1" dirty="0">
                <a:effectLst>
                  <a:outerShdw blurRad="38100" dist="38100" dir="2700000" algn="tl">
                    <a:srgbClr val="C0C0C0"/>
                  </a:outerShdw>
                </a:effectLst>
                <a:latin typeface="Century Gothic" panose="020B0502020202020204" pitchFamily="34" charset="0"/>
                <a:ea typeface="ヒラギノ角ゴ Pro W3" pitchFamily="-84" charset="-128"/>
              </a:rPr>
              <a:t>Please remember:</a:t>
            </a:r>
            <a:endParaRPr lang="en-GB" altLang="en-US" sz="3500" b="1" dirty="0">
              <a:latin typeface="Century Gothic" panose="020B0502020202020204" pitchFamily="34" charset="0"/>
            </a:endParaRPr>
          </a:p>
        </p:txBody>
      </p:sp>
      <p:sp>
        <p:nvSpPr>
          <p:cNvPr id="14339" name="Content Placeholder 4">
            <a:extLst>
              <a:ext uri="{FF2B5EF4-FFF2-40B4-BE49-F238E27FC236}">
                <a16:creationId xmlns:a16="http://schemas.microsoft.com/office/drawing/2014/main" id="{8BB5671C-4CEF-7D6C-DD8C-281E7ADC8724}"/>
              </a:ext>
            </a:extLst>
          </p:cNvPr>
          <p:cNvSpPr>
            <a:spLocks noGrp="1"/>
          </p:cNvSpPr>
          <p:nvPr>
            <p:ph idx="1"/>
          </p:nvPr>
        </p:nvSpPr>
        <p:spPr>
          <a:xfrm>
            <a:off x="0" y="952192"/>
            <a:ext cx="4000647" cy="3769835"/>
          </a:xfrm>
        </p:spPr>
        <p:txBody>
          <a:bodyPr anchor="ctr">
            <a:normAutofit/>
          </a:bodyPr>
          <a:lstStyle/>
          <a:p>
            <a:pPr>
              <a:defRPr/>
            </a:pPr>
            <a:r>
              <a:rPr lang="en-GB" altLang="en-US" sz="1300" b="1" dirty="0">
                <a:latin typeface="Century Gothic"/>
              </a:rPr>
              <a:t>Water Bottles: </a:t>
            </a:r>
            <a:r>
              <a:rPr lang="en-GB" altLang="en-US" sz="1300" dirty="0">
                <a:latin typeface="Century Gothic"/>
              </a:rPr>
              <a:t>Every child must bring in a water bottle, clearly labelled with their name and class.</a:t>
            </a:r>
          </a:p>
          <a:p>
            <a:pPr>
              <a:defRPr/>
            </a:pPr>
            <a:r>
              <a:rPr lang="en-GB" altLang="en-US" sz="1300" b="1" dirty="0">
                <a:latin typeface="Century Gothic"/>
              </a:rPr>
              <a:t>Shoes: </a:t>
            </a:r>
            <a:r>
              <a:rPr lang="en-GB" altLang="en-US" sz="1300" dirty="0">
                <a:latin typeface="Century Gothic"/>
              </a:rPr>
              <a:t>If your child is not able to tie their own shoelaces, we ask that parents ensure they wear Velcro shoes. </a:t>
            </a:r>
            <a:endParaRPr lang="en-GB" altLang="en-US" sz="1300" dirty="0">
              <a:latin typeface="Century Gothic" panose="020B0502020202020204" pitchFamily="34" charset="0"/>
            </a:endParaRPr>
          </a:p>
          <a:p>
            <a:pPr>
              <a:defRPr/>
            </a:pPr>
            <a:r>
              <a:rPr lang="en-GB" altLang="en-US" sz="1300" b="1" dirty="0">
                <a:latin typeface="Century Gothic"/>
              </a:rPr>
              <a:t>Hair: </a:t>
            </a:r>
            <a:r>
              <a:rPr lang="en-GB" altLang="en-US" sz="1300" dirty="0">
                <a:latin typeface="Century Gothic"/>
              </a:rPr>
              <a:t>Children’s hair that is longer than shoulder length must be tied up. </a:t>
            </a:r>
            <a:endParaRPr lang="en-GB" altLang="en-US" sz="1300" dirty="0">
              <a:latin typeface="Century Gothic" panose="020B0502020202020204" pitchFamily="34" charset="0"/>
            </a:endParaRPr>
          </a:p>
          <a:p>
            <a:pPr>
              <a:defRPr/>
            </a:pPr>
            <a:r>
              <a:rPr lang="en-GB" altLang="en-US" sz="1300" b="1" dirty="0">
                <a:latin typeface="Century Gothic" panose="020B0502020202020204" pitchFamily="34" charset="0"/>
              </a:rPr>
              <a:t>Bags: </a:t>
            </a:r>
            <a:r>
              <a:rPr lang="en-GB" altLang="en-US" sz="1300" dirty="0">
                <a:latin typeface="Century Gothic" panose="020B0502020202020204" pitchFamily="34" charset="0"/>
              </a:rPr>
              <a:t>Children should bring their own school bags that can fit their personal belongings including jumpers and water bottles.</a:t>
            </a:r>
          </a:p>
          <a:p>
            <a:pPr>
              <a:defRPr/>
            </a:pPr>
            <a:r>
              <a:rPr lang="en-GB" altLang="en-US" sz="1300" b="1" dirty="0">
                <a:latin typeface="Century Gothic"/>
              </a:rPr>
              <a:t>Earrings: </a:t>
            </a:r>
            <a:r>
              <a:rPr lang="en-GB" altLang="en-US" sz="1300" dirty="0">
                <a:latin typeface="Century Gothic"/>
              </a:rPr>
              <a:t>For health and safety reasons, children should </a:t>
            </a:r>
            <a:r>
              <a:rPr lang="en-GB" altLang="en-US" sz="1300" b="1" dirty="0">
                <a:latin typeface="Century Gothic"/>
              </a:rPr>
              <a:t>not</a:t>
            </a:r>
            <a:r>
              <a:rPr lang="en-GB" altLang="en-US" sz="1300" dirty="0">
                <a:latin typeface="Century Gothic"/>
              </a:rPr>
              <a:t> wear hooped or dangly earrings. Studs are acceptable.</a:t>
            </a:r>
            <a:endParaRPr lang="en-GB" altLang="en-US" sz="1300" dirty="0">
              <a:latin typeface="Century Gothic" panose="020B0502020202020204" pitchFamily="34" charset="0"/>
            </a:endParaRPr>
          </a:p>
          <a:p>
            <a:pPr>
              <a:defRPr/>
            </a:pPr>
            <a:r>
              <a:rPr lang="en-GB" altLang="en-US" sz="1300" b="1" dirty="0">
                <a:latin typeface="Century Gothic"/>
              </a:rPr>
              <a:t>Watches: </a:t>
            </a:r>
            <a:r>
              <a:rPr lang="en-GB" altLang="en-US" sz="1300" dirty="0">
                <a:latin typeface="Century Gothic"/>
              </a:rPr>
              <a:t>Smartwatches are not permitted in school.</a:t>
            </a:r>
            <a:endParaRPr lang="en-GB" altLang="en-US" sz="1300" dirty="0">
              <a:latin typeface="Century Gothic" panose="020B0502020202020204" pitchFamily="34" charset="0"/>
            </a:endParaRPr>
          </a:p>
          <a:p>
            <a:pPr marL="0" indent="0">
              <a:buNone/>
              <a:defRPr/>
            </a:pPr>
            <a:endParaRPr lang="en-GB" altLang="en-US" sz="1300" dirty="0">
              <a:latin typeface="Century Gothic" panose="020B0502020202020204" pitchFamily="34" charset="0"/>
            </a:endParaRPr>
          </a:p>
        </p:txBody>
      </p:sp>
      <p:pic>
        <p:nvPicPr>
          <p:cNvPr id="14351" name="Picture 14350" descr="Rubber boots at back door">
            <a:extLst>
              <a:ext uri="{FF2B5EF4-FFF2-40B4-BE49-F238E27FC236}">
                <a16:creationId xmlns:a16="http://schemas.microsoft.com/office/drawing/2014/main" id="{C09BE76F-7D19-1919-1DD2-E9DB983B9A3D}"/>
              </a:ext>
            </a:extLst>
          </p:cNvPr>
          <p:cNvPicPr>
            <a:picLocks noChangeAspect="1"/>
          </p:cNvPicPr>
          <p:nvPr/>
        </p:nvPicPr>
        <p:blipFill rotWithShape="1">
          <a:blip r:embed="rId2"/>
          <a:srcRect l="11630" r="49493" b="-1"/>
          <a:stretch/>
        </p:blipFill>
        <p:spPr>
          <a:xfrm>
            <a:off x="1403648" y="4402960"/>
            <a:ext cx="1371022" cy="2353964"/>
          </a:xfrm>
          <a:prstGeom prst="rect">
            <a:avLst/>
          </a:prstGeom>
          <a:effectLst>
            <a:outerShdw blurRad="127000" dist="50800" dir="10800000" sx="99000" sy="99000" algn="r" rotWithShape="0">
              <a:prstClr val="black">
                <a:alpha val="40000"/>
              </a:prstClr>
            </a:outerShdw>
          </a:effectLst>
        </p:spPr>
      </p:pic>
      <p:pic>
        <p:nvPicPr>
          <p:cNvPr id="2" name="Picture 1" descr="Coach's whistle">
            <a:extLst>
              <a:ext uri="{FF2B5EF4-FFF2-40B4-BE49-F238E27FC236}">
                <a16:creationId xmlns:a16="http://schemas.microsoft.com/office/drawing/2014/main" id="{7DF22F4E-3697-3CE1-6469-95B769DA2908}"/>
              </a:ext>
            </a:extLst>
          </p:cNvPr>
          <p:cNvPicPr>
            <a:picLocks noChangeAspect="1"/>
          </p:cNvPicPr>
          <p:nvPr/>
        </p:nvPicPr>
        <p:blipFill rotWithShape="1">
          <a:blip r:embed="rId3"/>
          <a:srcRect l="50237" r="10269" b="-2"/>
          <a:stretch/>
        </p:blipFill>
        <p:spPr>
          <a:xfrm>
            <a:off x="4119949" y="89434"/>
            <a:ext cx="1259612" cy="2128934"/>
          </a:xfrm>
          <a:prstGeom prst="rect">
            <a:avLst/>
          </a:prstGeom>
        </p:spPr>
      </p:pic>
      <p:sp>
        <p:nvSpPr>
          <p:cNvPr id="3" name="Title 1">
            <a:extLst>
              <a:ext uri="{FF2B5EF4-FFF2-40B4-BE49-F238E27FC236}">
                <a16:creationId xmlns:a16="http://schemas.microsoft.com/office/drawing/2014/main" id="{710C3783-653F-F2AE-01FE-05D122D3EC2A}"/>
              </a:ext>
            </a:extLst>
          </p:cNvPr>
          <p:cNvSpPr txBox="1">
            <a:spLocks/>
          </p:cNvSpPr>
          <p:nvPr/>
        </p:nvSpPr>
        <p:spPr bwMode="auto">
          <a:xfrm>
            <a:off x="6283266" y="89434"/>
            <a:ext cx="1857721" cy="719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eaLnBrk="1" fontAlgn="auto" hangingPunct="1">
              <a:spcAft>
                <a:spcPts val="0"/>
              </a:spcAft>
              <a:defRPr/>
            </a:pPr>
            <a:r>
              <a:rPr lang="en-GB" altLang="en-US" sz="3500" b="1" dirty="0">
                <a:effectLst>
                  <a:outerShdw blurRad="38100" dist="38100" dir="2700000" algn="tl">
                    <a:srgbClr val="000000">
                      <a:alpha val="43137"/>
                    </a:srgbClr>
                  </a:outerShdw>
                </a:effectLst>
                <a:latin typeface="Century Gothic" panose="020B0502020202020204" pitchFamily="34" charset="0"/>
              </a:rPr>
              <a:t>PE Days</a:t>
            </a:r>
          </a:p>
        </p:txBody>
      </p:sp>
      <p:sp>
        <p:nvSpPr>
          <p:cNvPr id="4" name="Content Placeholder 2">
            <a:extLst>
              <a:ext uri="{FF2B5EF4-FFF2-40B4-BE49-F238E27FC236}">
                <a16:creationId xmlns:a16="http://schemas.microsoft.com/office/drawing/2014/main" id="{4095964C-FF8A-151E-2844-F50848D64C85}"/>
              </a:ext>
            </a:extLst>
          </p:cNvPr>
          <p:cNvSpPr txBox="1">
            <a:spLocks/>
          </p:cNvSpPr>
          <p:nvPr/>
        </p:nvSpPr>
        <p:spPr bwMode="auto">
          <a:xfrm>
            <a:off x="5379561" y="752802"/>
            <a:ext cx="3883741" cy="152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eaLnBrk="1" hangingPunct="1">
              <a:buNone/>
            </a:pPr>
            <a:r>
              <a:rPr lang="en-GB" altLang="en-US" sz="1800" b="1" dirty="0">
                <a:latin typeface="Century Gothic"/>
              </a:rPr>
              <a:t>PE takes place on Thursdays</a:t>
            </a:r>
            <a:endParaRPr lang="en-GB" altLang="en-US" sz="1800" b="1" dirty="0">
              <a:latin typeface="Century Gothic" panose="020B0502020202020204" pitchFamily="34" charset="0"/>
            </a:endParaRPr>
          </a:p>
          <a:p>
            <a:pPr marL="0" indent="0" eaLnBrk="1" hangingPunct="1">
              <a:buFont typeface="Wingdings 3" panose="05040102010807070707" pitchFamily="18" charset="2"/>
              <a:buNone/>
            </a:pPr>
            <a:endParaRPr lang="en-GB" altLang="en-US" sz="1800" dirty="0">
              <a:latin typeface="Century Gothic" panose="020B0502020202020204" pitchFamily="34" charset="0"/>
            </a:endParaRPr>
          </a:p>
          <a:p>
            <a:pPr marL="0" indent="0" eaLnBrk="1" hangingPunct="1">
              <a:buFont typeface="Arial" panose="020B0604020202020204" pitchFamily="34" charset="0"/>
              <a:buNone/>
            </a:pPr>
            <a:r>
              <a:rPr lang="en-GB" altLang="en-US" sz="1800" dirty="0">
                <a:latin typeface="Century Gothic"/>
              </a:rPr>
              <a:t>Millwall will deliver and support PE development and training.</a:t>
            </a:r>
            <a:endParaRPr lang="en-GB" altLang="en-US" sz="1800" dirty="0">
              <a:latin typeface="Century Gothic" panose="020B0502020202020204" pitchFamily="34" charset="0"/>
            </a:endParaRPr>
          </a:p>
        </p:txBody>
      </p:sp>
      <p:sp>
        <p:nvSpPr>
          <p:cNvPr id="5" name="Rectangle 3">
            <a:extLst>
              <a:ext uri="{FF2B5EF4-FFF2-40B4-BE49-F238E27FC236}">
                <a16:creationId xmlns:a16="http://schemas.microsoft.com/office/drawing/2014/main" id="{0E306658-E6F4-4779-3F42-E7260D699C24}"/>
              </a:ext>
            </a:extLst>
          </p:cNvPr>
          <p:cNvSpPr txBox="1">
            <a:spLocks noChangeArrowheads="1"/>
          </p:cNvSpPr>
          <p:nvPr/>
        </p:nvSpPr>
        <p:spPr bwMode="auto">
          <a:xfrm>
            <a:off x="4176006" y="4658903"/>
            <a:ext cx="4909955" cy="2098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eaLnBrk="1" fontAlgn="auto" hangingPunct="1">
              <a:spcAft>
                <a:spcPts val="0"/>
              </a:spcAft>
              <a:buFontTx/>
              <a:buNone/>
              <a:defRPr/>
            </a:pPr>
            <a:r>
              <a:rPr lang="en-GB" altLang="en-US" sz="1200" b="1" dirty="0">
                <a:solidFill>
                  <a:schemeClr val="tx1">
                    <a:lumMod val="85000"/>
                    <a:lumOff val="15000"/>
                  </a:schemeClr>
                </a:solidFill>
                <a:latin typeface="Century Gothic" panose="020B0502020202020204" pitchFamily="34" charset="0"/>
                <a:ea typeface="ヒラギノ角ゴ Pro W3" pitchFamily="-84" charset="-128"/>
              </a:rPr>
              <a:t>Outdoor shoes must not be canvas to prevent ankle and foot injuries. AstroTurf football shoes are recommended for those that play football regularly as they are hard wearing, otherwise running shoes are the most comfortable and supportive</a:t>
            </a:r>
          </a:p>
          <a:p>
            <a:pPr marL="0" indent="0" eaLnBrk="1" fontAlgn="auto" hangingPunct="1">
              <a:spcAft>
                <a:spcPts val="0"/>
              </a:spcAft>
              <a:buFontTx/>
              <a:buNone/>
              <a:defRPr/>
            </a:pPr>
            <a:endParaRPr lang="en-GB" altLang="en-US" sz="1200" b="1" dirty="0">
              <a:solidFill>
                <a:schemeClr val="tx1">
                  <a:lumMod val="85000"/>
                  <a:lumOff val="15000"/>
                </a:schemeClr>
              </a:solidFill>
              <a:latin typeface="Century Gothic" panose="020B0502020202020204" pitchFamily="34" charset="0"/>
              <a:ea typeface="ヒラギノ角ゴ Pro W3" pitchFamily="-84" charset="-128"/>
            </a:endParaRPr>
          </a:p>
          <a:p>
            <a:pPr marL="0" indent="0" eaLnBrk="1" fontAlgn="auto" hangingPunct="1">
              <a:spcAft>
                <a:spcPts val="0"/>
              </a:spcAft>
              <a:buFontTx/>
              <a:buNone/>
              <a:defRPr/>
            </a:pPr>
            <a:r>
              <a:rPr lang="en-GB" altLang="en-US" sz="1200" b="1" dirty="0">
                <a:solidFill>
                  <a:schemeClr val="tx1">
                    <a:lumMod val="85000"/>
                    <a:lumOff val="15000"/>
                  </a:schemeClr>
                </a:solidFill>
                <a:latin typeface="Century Gothic" panose="020B0502020202020204" pitchFamily="34" charset="0"/>
                <a:ea typeface="ヒラギノ角ゴ Pro W3" pitchFamily="-84" charset="-128"/>
              </a:rPr>
              <a:t>PE Lessons:</a:t>
            </a:r>
          </a:p>
          <a:p>
            <a:pPr marL="0" indent="0" eaLnBrk="1" fontAlgn="auto" hangingPunct="1">
              <a:spcAft>
                <a:spcPts val="0"/>
              </a:spcAft>
              <a:buFontTx/>
              <a:buNone/>
              <a:defRPr/>
            </a:pPr>
            <a:r>
              <a:rPr lang="en-GB" altLang="en-US" sz="1200" dirty="0">
                <a:solidFill>
                  <a:schemeClr val="tx1">
                    <a:lumMod val="85000"/>
                    <a:lumOff val="15000"/>
                  </a:schemeClr>
                </a:solidFill>
                <a:latin typeface="Century Gothic" panose="020B0502020202020204" pitchFamily="34" charset="0"/>
                <a:ea typeface="ヒラギノ角ゴ Pro W3" pitchFamily="-84" charset="-128"/>
              </a:rPr>
              <a:t>It is best that children bring both indoor and outdoor kit for all lessons just in case we have to change the venue of the lesson because of the weather. </a:t>
            </a:r>
          </a:p>
        </p:txBody>
      </p:sp>
      <p:pic>
        <p:nvPicPr>
          <p:cNvPr id="7" name="Picture 1">
            <a:extLst>
              <a:ext uri="{FF2B5EF4-FFF2-40B4-BE49-F238E27FC236}">
                <a16:creationId xmlns:a16="http://schemas.microsoft.com/office/drawing/2014/main" id="{EDD3822F-05C4-2338-79BD-3C4E947A7F1F}"/>
              </a:ext>
            </a:extLst>
          </p:cNvPr>
          <p:cNvPicPr>
            <a:picLocks noChangeAspect="1"/>
          </p:cNvPicPr>
          <p:nvPr/>
        </p:nvPicPr>
        <p:blipFill rotWithShape="1">
          <a:blip r:embed="rId4">
            <a:extLst>
              <a:ext uri="{28A0092B-C50C-407E-A947-70E740481C1C}">
                <a14:useLocalDpi xmlns:a14="http://schemas.microsoft.com/office/drawing/2010/main" val="0"/>
              </a:ext>
            </a:extLst>
          </a:blip>
          <a:srcRect t="5357" b="9630"/>
          <a:stretch/>
        </p:blipFill>
        <p:spPr bwMode="auto">
          <a:xfrm>
            <a:off x="4122890" y="2976165"/>
            <a:ext cx="4963071" cy="16049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D3B25611-AA37-5652-F9E9-B73266A73E2C}"/>
              </a:ext>
            </a:extLst>
          </p:cNvPr>
          <p:cNvSpPr txBox="1"/>
          <p:nvPr/>
        </p:nvSpPr>
        <p:spPr>
          <a:xfrm>
            <a:off x="3923928" y="2282517"/>
            <a:ext cx="5112568" cy="646331"/>
          </a:xfrm>
          <a:prstGeom prst="rect">
            <a:avLst/>
          </a:prstGeom>
          <a:noFill/>
        </p:spPr>
        <p:txBody>
          <a:bodyPr wrap="square">
            <a:spAutoFit/>
          </a:bodyPr>
          <a:lstStyle/>
          <a:p>
            <a:pPr marL="0" indent="0" algn="ctr" eaLnBrk="1" fontAlgn="auto" hangingPunct="1">
              <a:spcAft>
                <a:spcPts val="0"/>
              </a:spcAft>
              <a:buFontTx/>
              <a:buNone/>
              <a:defRPr/>
            </a:pPr>
            <a:r>
              <a:rPr lang="en-GB" altLang="en-US" dirty="0">
                <a:solidFill>
                  <a:schemeClr val="tx1">
                    <a:lumMod val="85000"/>
                    <a:lumOff val="15000"/>
                  </a:schemeClr>
                </a:solidFill>
                <a:latin typeface="Century Gothic" panose="020B0502020202020204" pitchFamily="34" charset="0"/>
                <a:ea typeface="ヒラギノ角ゴ Pro W3" pitchFamily="-84" charset="-128"/>
              </a:rPr>
              <a:t>Please make sure that your child is wearing the correct PE  uniform. This includes: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6E637-D62E-F781-F05D-ED698853A83C}"/>
            </a:ext>
          </a:extLst>
        </p:cNvPr>
        <p:cNvGrpSpPr/>
        <p:nvPr/>
      </p:nvGrpSpPr>
      <p:grpSpPr>
        <a:xfrm>
          <a:off x="0" y="0"/>
          <a:ext cx="0" cy="0"/>
          <a:chOff x="0" y="0"/>
          <a:chExt cx="0" cy="0"/>
        </a:xfrm>
      </p:grpSpPr>
      <p:sp>
        <p:nvSpPr>
          <p:cNvPr id="14338" name="Title 1">
            <a:extLst>
              <a:ext uri="{FF2B5EF4-FFF2-40B4-BE49-F238E27FC236}">
                <a16:creationId xmlns:a16="http://schemas.microsoft.com/office/drawing/2014/main" id="{E21F0120-D5D8-32AF-54DF-A89CC48B667B}"/>
              </a:ext>
            </a:extLst>
          </p:cNvPr>
          <p:cNvSpPr>
            <a:spLocks noGrp="1"/>
          </p:cNvSpPr>
          <p:nvPr>
            <p:ph type="title"/>
          </p:nvPr>
        </p:nvSpPr>
        <p:spPr>
          <a:xfrm>
            <a:off x="-36512" y="-27384"/>
            <a:ext cx="4571997" cy="794791"/>
          </a:xfrm>
        </p:spPr>
        <p:txBody>
          <a:bodyPr anchor="ctr">
            <a:normAutofit/>
          </a:bodyPr>
          <a:lstStyle/>
          <a:p>
            <a:pPr>
              <a:defRPr/>
            </a:pPr>
            <a:r>
              <a:rPr lang="en-US" altLang="en-US" sz="3500" b="1" dirty="0">
                <a:effectLst>
                  <a:outerShdw blurRad="38100" dist="38100" dir="2700000" algn="tl">
                    <a:srgbClr val="C0C0C0"/>
                  </a:outerShdw>
                </a:effectLst>
                <a:latin typeface="Century Gothic"/>
                <a:ea typeface="ヒラギノ角ゴ Pro W3"/>
              </a:rPr>
              <a:t>Mobile Phones:</a:t>
            </a:r>
            <a:endParaRPr lang="en-GB" altLang="en-US" sz="3500" b="1" dirty="0">
              <a:latin typeface="Century Gothic"/>
              <a:ea typeface="ヒラギノ角ゴ Pro W3"/>
            </a:endParaRPr>
          </a:p>
        </p:txBody>
      </p:sp>
      <p:sp>
        <p:nvSpPr>
          <p:cNvPr id="14339" name="Content Placeholder 4">
            <a:extLst>
              <a:ext uri="{FF2B5EF4-FFF2-40B4-BE49-F238E27FC236}">
                <a16:creationId xmlns:a16="http://schemas.microsoft.com/office/drawing/2014/main" id="{B69E29E4-A730-2072-92A0-657AF1D39E29}"/>
              </a:ext>
            </a:extLst>
          </p:cNvPr>
          <p:cNvSpPr>
            <a:spLocks noGrp="1"/>
          </p:cNvSpPr>
          <p:nvPr>
            <p:ph idx="1"/>
          </p:nvPr>
        </p:nvSpPr>
        <p:spPr>
          <a:xfrm>
            <a:off x="204247" y="944336"/>
            <a:ext cx="8659059" cy="3573444"/>
          </a:xfrm>
        </p:spPr>
        <p:txBody>
          <a:bodyPr anchor="ctr">
            <a:normAutofit fontScale="85000" lnSpcReduction="20000"/>
          </a:bodyPr>
          <a:lstStyle/>
          <a:p>
            <a:pPr marL="0" indent="0">
              <a:buNone/>
              <a:defRPr/>
            </a:pPr>
            <a:r>
              <a:rPr lang="en-GB" sz="3200" dirty="0">
                <a:latin typeface="Century Gothic"/>
                <a:ea typeface="+mn-lt"/>
                <a:cs typeface="+mn-lt"/>
              </a:rPr>
              <a:t>Children in Year 5 and 6 who have a phone will put their phones in their class phone box which is kept at the Office all day.</a:t>
            </a:r>
          </a:p>
          <a:p>
            <a:pPr marL="0" indent="0">
              <a:buNone/>
              <a:defRPr/>
            </a:pPr>
            <a:endParaRPr lang="en-GB" sz="3200" dirty="0">
              <a:latin typeface="Century Gothic"/>
              <a:ea typeface="+mn-lt"/>
              <a:cs typeface="+mn-lt"/>
            </a:endParaRPr>
          </a:p>
          <a:p>
            <a:pPr marL="0" indent="0">
              <a:buNone/>
              <a:defRPr/>
            </a:pPr>
            <a:r>
              <a:rPr lang="en-GB" sz="3200" dirty="0">
                <a:latin typeface="Century Gothic"/>
                <a:ea typeface="+mn-lt"/>
                <a:cs typeface="+mn-lt"/>
              </a:rPr>
              <a:t>We have a new mobile policy and we will adapt our practice according to the DfE expectations. </a:t>
            </a:r>
            <a:endParaRPr lang="en-US" sz="3200">
              <a:latin typeface="Century Gothic"/>
              <a:ea typeface="+mn-lt"/>
              <a:cs typeface="+mn-lt"/>
            </a:endParaRPr>
          </a:p>
          <a:p>
            <a:pPr marL="0" indent="0">
              <a:buNone/>
              <a:defRPr/>
            </a:pPr>
            <a:endParaRPr lang="en-GB" sz="3200" dirty="0">
              <a:latin typeface="Century Gothic"/>
              <a:ea typeface="+mn-lt"/>
              <a:cs typeface="+mn-lt"/>
            </a:endParaRPr>
          </a:p>
          <a:p>
            <a:pPr marL="0" indent="0">
              <a:buNone/>
              <a:defRPr/>
            </a:pPr>
            <a:r>
              <a:rPr lang="en-GB" sz="3200" dirty="0">
                <a:latin typeface="Century Gothic"/>
                <a:ea typeface="+mn-lt"/>
                <a:cs typeface="+mn-lt"/>
              </a:rPr>
              <a:t>We are asking for parents to not use their mobile phone on site during drop off and collection to support in this.</a:t>
            </a:r>
            <a:endParaRPr lang="en-US" sz="3200" dirty="0">
              <a:latin typeface="Century Gothic"/>
              <a:ea typeface="Calibri" panose="020F0502020204030204"/>
              <a:cs typeface="Calibri" panose="020F0502020204030204"/>
            </a:endParaRPr>
          </a:p>
          <a:p>
            <a:pPr marL="0" indent="0">
              <a:buNone/>
              <a:defRPr/>
            </a:pPr>
            <a:endParaRPr lang="en-GB" altLang="en-US" sz="3200" dirty="0">
              <a:latin typeface="Century Gothic" panose="020B0502020202020204" pitchFamily="34" charset="0"/>
            </a:endParaRPr>
          </a:p>
        </p:txBody>
      </p:sp>
      <p:pic>
        <p:nvPicPr>
          <p:cNvPr id="8" name="Picture 7">
            <a:extLst>
              <a:ext uri="{FF2B5EF4-FFF2-40B4-BE49-F238E27FC236}">
                <a16:creationId xmlns:a16="http://schemas.microsoft.com/office/drawing/2014/main" id="{1E696996-8CAD-F67A-5431-E03420D5F8EE}"/>
              </a:ext>
            </a:extLst>
          </p:cNvPr>
          <p:cNvPicPr>
            <a:picLocks noChangeAspect="1"/>
          </p:cNvPicPr>
          <p:nvPr/>
        </p:nvPicPr>
        <p:blipFill>
          <a:blip r:embed="rId2"/>
          <a:stretch>
            <a:fillRect/>
          </a:stretch>
        </p:blipFill>
        <p:spPr>
          <a:xfrm>
            <a:off x="5034552" y="4246923"/>
            <a:ext cx="2924175" cy="1647825"/>
          </a:xfrm>
          <a:prstGeom prst="rect">
            <a:avLst/>
          </a:prstGeom>
        </p:spPr>
      </p:pic>
    </p:spTree>
    <p:extLst>
      <p:ext uri="{BB962C8B-B14F-4D97-AF65-F5344CB8AC3E}">
        <p14:creationId xmlns:p14="http://schemas.microsoft.com/office/powerpoint/2010/main" val="100567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441" name="Rectangle 18440">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046F9F-5630-38AB-2086-5411AB7F34C1}"/>
              </a:ext>
            </a:extLst>
          </p:cNvPr>
          <p:cNvSpPr>
            <a:spLocks noGrp="1"/>
          </p:cNvSpPr>
          <p:nvPr>
            <p:ph type="title"/>
          </p:nvPr>
        </p:nvSpPr>
        <p:spPr>
          <a:xfrm>
            <a:off x="179512" y="548640"/>
            <a:ext cx="3456384" cy="5431536"/>
          </a:xfrm>
        </p:spPr>
        <p:txBody>
          <a:bodyPr vert="horz" lIns="91440" tIns="45720" rIns="91440" bIns="45720" rtlCol="0" anchor="ctr">
            <a:normAutofit/>
          </a:bodyPr>
          <a:lstStyle/>
          <a:p>
            <a:pPr algn="ctr" defTabSz="914400" eaLnBrk="1" fontAlgn="auto" hangingPunct="1">
              <a:spcAft>
                <a:spcPts val="0"/>
              </a:spcAft>
              <a:defRPr/>
            </a:pPr>
            <a:r>
              <a:rPr lang="en-US" altLang="en-US" sz="4300" b="1" kern="1200" dirty="0">
                <a:solidFill>
                  <a:schemeClr val="tx1"/>
                </a:solidFill>
                <a:effectLst>
                  <a:outerShdw blurRad="38100" dist="38100" dir="2700000" algn="tl">
                    <a:srgbClr val="C0C0C0"/>
                  </a:outerShdw>
                </a:effectLst>
                <a:latin typeface="+mj-lt"/>
                <a:ea typeface="+mj-ea"/>
                <a:cs typeface="+mj-cs"/>
              </a:rPr>
              <a:t>Home - School Agreement</a:t>
            </a:r>
            <a:br>
              <a:rPr lang="en-US" altLang="en-US" sz="4300" b="1" kern="1200" dirty="0">
                <a:solidFill>
                  <a:schemeClr val="tx1"/>
                </a:solidFill>
                <a:effectLst>
                  <a:outerShdw blurRad="38100" dist="38100" dir="2700000" algn="tl">
                    <a:srgbClr val="C0C0C0"/>
                  </a:outerShdw>
                </a:effectLst>
                <a:latin typeface="+mj-lt"/>
                <a:ea typeface="+mj-ea"/>
                <a:cs typeface="+mj-cs"/>
              </a:rPr>
            </a:br>
            <a:br>
              <a:rPr lang="en-US" altLang="en-US" sz="4300" b="1" kern="1200" dirty="0">
                <a:solidFill>
                  <a:schemeClr val="tx1"/>
                </a:solidFill>
                <a:effectLst>
                  <a:outerShdw blurRad="38100" dist="38100" dir="2700000" algn="tl">
                    <a:srgbClr val="C0C0C0"/>
                  </a:outerShdw>
                </a:effectLst>
                <a:latin typeface="+mj-lt"/>
                <a:ea typeface="+mj-ea"/>
                <a:cs typeface="+mj-cs"/>
              </a:rPr>
            </a:br>
            <a:r>
              <a:rPr lang="en-US" altLang="en-US" sz="4300" b="1" kern="1200" dirty="0">
                <a:solidFill>
                  <a:schemeClr val="tx1"/>
                </a:solidFill>
                <a:effectLst>
                  <a:outerShdw blurRad="38100" dist="38100" dir="2700000" algn="tl">
                    <a:srgbClr val="C0C0C0"/>
                  </a:outerShdw>
                </a:effectLst>
                <a:latin typeface="+mj-lt"/>
                <a:ea typeface="+mj-ea"/>
                <a:cs typeface="+mj-cs"/>
              </a:rPr>
              <a:t>Parent / Carer:</a:t>
            </a:r>
            <a:endParaRPr lang="en-US" sz="4300" b="1" kern="1200" dirty="0">
              <a:solidFill>
                <a:schemeClr val="tx1"/>
              </a:solidFill>
              <a:effectLst>
                <a:outerShdw blurRad="38100" dist="38100" dir="2700000" algn="tl">
                  <a:srgbClr val="000000">
                    <a:alpha val="43137"/>
                  </a:srgbClr>
                </a:outerShdw>
              </a:effectLst>
              <a:latin typeface="+mj-lt"/>
              <a:ea typeface="+mj-ea"/>
              <a:cs typeface="+mj-cs"/>
            </a:endParaRPr>
          </a:p>
        </p:txBody>
      </p:sp>
      <p:sp>
        <p:nvSpPr>
          <p:cNvPr id="18443"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sX0" fmla="*/ 0 w 4480560"/>
              <a:gd name="csY0" fmla="*/ 0 h 13716"/>
              <a:gd name="csX1" fmla="*/ 595274 w 4480560"/>
              <a:gd name="csY1" fmla="*/ 0 h 13716"/>
              <a:gd name="csX2" fmla="*/ 1100938 w 4480560"/>
              <a:gd name="csY2" fmla="*/ 0 h 13716"/>
              <a:gd name="csX3" fmla="*/ 1651406 w 4480560"/>
              <a:gd name="csY3" fmla="*/ 0 h 13716"/>
              <a:gd name="csX4" fmla="*/ 2336292 w 4480560"/>
              <a:gd name="csY4" fmla="*/ 0 h 13716"/>
              <a:gd name="csX5" fmla="*/ 2931566 w 4480560"/>
              <a:gd name="csY5" fmla="*/ 0 h 13716"/>
              <a:gd name="csX6" fmla="*/ 3482035 w 4480560"/>
              <a:gd name="csY6" fmla="*/ 0 h 13716"/>
              <a:gd name="csX7" fmla="*/ 4480560 w 4480560"/>
              <a:gd name="csY7" fmla="*/ 0 h 13716"/>
              <a:gd name="csX8" fmla="*/ 4480560 w 4480560"/>
              <a:gd name="csY8" fmla="*/ 13716 h 13716"/>
              <a:gd name="csX9" fmla="*/ 3840480 w 4480560"/>
              <a:gd name="csY9" fmla="*/ 13716 h 13716"/>
              <a:gd name="csX10" fmla="*/ 3290011 w 4480560"/>
              <a:gd name="csY10" fmla="*/ 13716 h 13716"/>
              <a:gd name="csX11" fmla="*/ 2560320 w 4480560"/>
              <a:gd name="csY11" fmla="*/ 13716 h 13716"/>
              <a:gd name="csX12" fmla="*/ 1965046 w 4480560"/>
              <a:gd name="csY12" fmla="*/ 13716 h 13716"/>
              <a:gd name="csX13" fmla="*/ 1459382 w 4480560"/>
              <a:gd name="csY13" fmla="*/ 13716 h 13716"/>
              <a:gd name="csX14" fmla="*/ 774497 w 4480560"/>
              <a:gd name="csY14" fmla="*/ 13716 h 13716"/>
              <a:gd name="csX15" fmla="*/ 0 w 4480560"/>
              <a:gd name="csY15" fmla="*/ 13716 h 13716"/>
              <a:gd name="csX16" fmla="*/ 0 w 4480560"/>
              <a:gd name="csY16"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EE79A43-1A7D-4D57-4D79-BC190454FE2B}"/>
              </a:ext>
            </a:extLst>
          </p:cNvPr>
          <p:cNvSpPr/>
          <p:nvPr/>
        </p:nvSpPr>
        <p:spPr>
          <a:xfrm>
            <a:off x="3844813" y="552091"/>
            <a:ext cx="4668251" cy="5431536"/>
          </a:xfrm>
          <a:prstGeom prst="rect">
            <a:avLst/>
          </a:prstGeom>
        </p:spPr>
        <p:txBody>
          <a:bodyPr vert="horz" lIns="91440" tIns="45720" rIns="91440" bIns="45720" rtlCol="0" anchor="ctr">
            <a:normAutofit lnSpcReduction="10000"/>
          </a:bodyPr>
          <a:lstStyle/>
          <a:p>
            <a:pPr eaLnBrk="1" hangingPunct="1">
              <a:lnSpc>
                <a:spcPct val="90000"/>
              </a:lnSpc>
              <a:spcAft>
                <a:spcPts val="600"/>
              </a:spcAft>
              <a:defRPr/>
            </a:pPr>
            <a:r>
              <a:rPr lang="en-US" sz="1600" b="1" dirty="0">
                <a:latin typeface="+mn-lt"/>
              </a:rPr>
              <a:t>To help my child at school, I will do my best to:</a:t>
            </a:r>
            <a:r>
              <a:rPr lang="en-US" sz="1600" dirty="0">
                <a:latin typeface="+mn-lt"/>
              </a:rPr>
              <a:t> </a:t>
            </a:r>
          </a:p>
          <a:p>
            <a:pPr eaLnBrk="1" hangingPunct="1">
              <a:lnSpc>
                <a:spcPct val="90000"/>
              </a:lnSpc>
              <a:spcAft>
                <a:spcPts val="600"/>
              </a:spcAft>
              <a:defRPr/>
            </a:pPr>
            <a:endParaRPr lang="en-US" sz="1600" dirty="0">
              <a:latin typeface="+mn-lt"/>
            </a:endParaRPr>
          </a:p>
          <a:p>
            <a:pPr marL="285750" indent="-228600" eaLnBrk="1" hangingPunct="1">
              <a:lnSpc>
                <a:spcPct val="90000"/>
              </a:lnSpc>
              <a:spcAft>
                <a:spcPts val="600"/>
              </a:spcAft>
              <a:buFont typeface="Arial" panose="020B0604020202020204" pitchFamily="34" charset="0"/>
              <a:buChar char="•"/>
              <a:defRPr/>
            </a:pPr>
            <a:r>
              <a:rPr lang="en-US" sz="1600" dirty="0">
                <a:latin typeface="+mn-lt"/>
              </a:rPr>
              <a:t>Make sure that my child attends school regularly and inform the school of the reasons for any absence </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Make sure my child arrives in school on time and is collected on time</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Support the school in maintaining good behaviour and discipline </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Attend open evenings for parents.</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Ensure that my child dresses appropriately for school </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Let the school know if there are any problems that may affect my child’s ability to learn. </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Provide healthy lunch choices, if my child brings in their own lunch</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Support my child with homework and other home learning opportunities and listen to my child read / read to them (at least 10 minutes per day) </a:t>
            </a:r>
          </a:p>
          <a:p>
            <a:pPr marL="285750" indent="-228600" eaLnBrk="1" hangingPunct="1">
              <a:lnSpc>
                <a:spcPct val="90000"/>
              </a:lnSpc>
              <a:spcAft>
                <a:spcPts val="600"/>
              </a:spcAft>
              <a:buFont typeface="Arial" panose="020B0604020202020204" pitchFamily="34" charset="0"/>
              <a:buChar char="•"/>
              <a:tabLst>
                <a:tab pos="357188" algn="l"/>
              </a:tabLst>
              <a:defRPr/>
            </a:pPr>
            <a:r>
              <a:rPr lang="en-US" sz="1600" dirty="0">
                <a:latin typeface="+mn-lt"/>
              </a:rPr>
              <a:t>Strive to maintain a positive partnership with the school, even in difficult times.</a:t>
            </a:r>
          </a:p>
        </p:txBody>
      </p:sp>
      <p:pic>
        <p:nvPicPr>
          <p:cNvPr id="4098" name="Picture 2" descr="Nexus Education Schools Trust (NEST ...">
            <a:extLst>
              <a:ext uri="{FF2B5EF4-FFF2-40B4-BE49-F238E27FC236}">
                <a16:creationId xmlns:a16="http://schemas.microsoft.com/office/drawing/2014/main" id="{547AB403-EF9C-ED3A-426E-6AE82491B04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0" b="23540"/>
          <a:stretch>
            <a:fillRect/>
          </a:stretch>
        </p:blipFill>
        <p:spPr bwMode="auto">
          <a:xfrm>
            <a:off x="6874131" y="5783019"/>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9465" name="Rectangle 1946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64DE30-BA9A-7817-0A23-3310879CB8EF}"/>
              </a:ext>
            </a:extLst>
          </p:cNvPr>
          <p:cNvSpPr>
            <a:spLocks noGrp="1"/>
          </p:cNvSpPr>
          <p:nvPr>
            <p:ph type="title"/>
          </p:nvPr>
        </p:nvSpPr>
        <p:spPr>
          <a:xfrm>
            <a:off x="628650" y="365125"/>
            <a:ext cx="7886700" cy="1325563"/>
          </a:xfrm>
        </p:spPr>
        <p:txBody>
          <a:bodyPr vert="horz" lIns="91440" tIns="45720" rIns="91440" bIns="45720" rtlCol="0" anchor="ctr">
            <a:normAutofit/>
          </a:bodyPr>
          <a:lstStyle/>
          <a:p>
            <a:pPr defTabSz="914400" eaLnBrk="1" fontAlgn="auto" hangingPunct="1">
              <a:spcAft>
                <a:spcPts val="0"/>
              </a:spcAft>
              <a:defRPr/>
            </a:pPr>
            <a:r>
              <a:rPr lang="en-US" altLang="en-US" sz="4300" b="1" kern="1200">
                <a:solidFill>
                  <a:schemeClr val="tx1"/>
                </a:solidFill>
                <a:effectLst>
                  <a:outerShdw blurRad="38100" dist="38100" dir="2700000" algn="tl">
                    <a:srgbClr val="C0C0C0"/>
                  </a:outerShdw>
                </a:effectLst>
                <a:latin typeface="+mj-lt"/>
                <a:ea typeface="+mj-ea"/>
                <a:cs typeface="+mj-cs"/>
              </a:rPr>
              <a:t>Home - School Agreement </a:t>
            </a:r>
            <a:br>
              <a:rPr lang="en-US" altLang="en-US" sz="4300" b="1" kern="1200">
                <a:solidFill>
                  <a:schemeClr val="tx1"/>
                </a:solidFill>
                <a:effectLst>
                  <a:outerShdw blurRad="38100" dist="38100" dir="2700000" algn="tl">
                    <a:srgbClr val="C0C0C0"/>
                  </a:outerShdw>
                </a:effectLst>
                <a:latin typeface="+mj-lt"/>
                <a:ea typeface="+mj-ea"/>
                <a:cs typeface="+mj-cs"/>
              </a:rPr>
            </a:br>
            <a:r>
              <a:rPr lang="en-US" altLang="en-US" sz="4300" b="1" kern="1200">
                <a:solidFill>
                  <a:schemeClr val="tx1"/>
                </a:solidFill>
                <a:effectLst>
                  <a:outerShdw blurRad="38100" dist="38100" dir="2700000" algn="tl">
                    <a:srgbClr val="C0C0C0"/>
                  </a:outerShdw>
                </a:effectLst>
                <a:latin typeface="+mj-lt"/>
                <a:ea typeface="+mj-ea"/>
                <a:cs typeface="+mj-cs"/>
              </a:rPr>
              <a:t>Pupils:</a:t>
            </a:r>
            <a:endParaRPr lang="en-US" sz="4300" b="1" kern="1200">
              <a:solidFill>
                <a:schemeClr val="tx1"/>
              </a:solidFill>
              <a:effectLst>
                <a:outerShdw blurRad="38100" dist="38100" dir="2700000" algn="tl">
                  <a:srgbClr val="000000">
                    <a:alpha val="43137"/>
                  </a:srgbClr>
                </a:outerShdw>
              </a:effectLst>
              <a:latin typeface="+mj-lt"/>
              <a:ea typeface="+mj-ea"/>
              <a:cs typeface="+mj-cs"/>
            </a:endParaRPr>
          </a:p>
        </p:txBody>
      </p:sp>
      <p:sp>
        <p:nvSpPr>
          <p:cNvPr id="1946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sX0" fmla="*/ 0 w 8140446"/>
              <a:gd name="csY0" fmla="*/ 0 h 18288"/>
              <a:gd name="csX1" fmla="*/ 434157 w 8140446"/>
              <a:gd name="csY1" fmla="*/ 0 h 18288"/>
              <a:gd name="csX2" fmla="*/ 1193932 w 8140446"/>
              <a:gd name="csY2" fmla="*/ 0 h 18288"/>
              <a:gd name="csX3" fmla="*/ 1628089 w 8140446"/>
              <a:gd name="csY3" fmla="*/ 0 h 18288"/>
              <a:gd name="csX4" fmla="*/ 2225055 w 8140446"/>
              <a:gd name="csY4" fmla="*/ 0 h 18288"/>
              <a:gd name="csX5" fmla="*/ 3066235 w 8140446"/>
              <a:gd name="csY5" fmla="*/ 0 h 18288"/>
              <a:gd name="csX6" fmla="*/ 3744605 w 8140446"/>
              <a:gd name="csY6" fmla="*/ 0 h 18288"/>
              <a:gd name="csX7" fmla="*/ 4504380 w 8140446"/>
              <a:gd name="csY7" fmla="*/ 0 h 18288"/>
              <a:gd name="csX8" fmla="*/ 5101346 w 8140446"/>
              <a:gd name="csY8" fmla="*/ 0 h 18288"/>
              <a:gd name="csX9" fmla="*/ 5779717 w 8140446"/>
              <a:gd name="csY9" fmla="*/ 0 h 18288"/>
              <a:gd name="csX10" fmla="*/ 6620896 w 8140446"/>
              <a:gd name="csY10" fmla="*/ 0 h 18288"/>
              <a:gd name="csX11" fmla="*/ 7136458 w 8140446"/>
              <a:gd name="csY11" fmla="*/ 0 h 18288"/>
              <a:gd name="csX12" fmla="*/ 8140446 w 8140446"/>
              <a:gd name="csY12" fmla="*/ 0 h 18288"/>
              <a:gd name="csX13" fmla="*/ 8140446 w 8140446"/>
              <a:gd name="csY13" fmla="*/ 18288 h 18288"/>
              <a:gd name="csX14" fmla="*/ 7543480 w 8140446"/>
              <a:gd name="csY14" fmla="*/ 18288 h 18288"/>
              <a:gd name="csX15" fmla="*/ 7109323 w 8140446"/>
              <a:gd name="csY15" fmla="*/ 18288 h 18288"/>
              <a:gd name="csX16" fmla="*/ 6430952 w 8140446"/>
              <a:gd name="csY16" fmla="*/ 18288 h 18288"/>
              <a:gd name="csX17" fmla="*/ 5915391 w 8140446"/>
              <a:gd name="csY17" fmla="*/ 18288 h 18288"/>
              <a:gd name="csX18" fmla="*/ 5237020 w 8140446"/>
              <a:gd name="csY18" fmla="*/ 18288 h 18288"/>
              <a:gd name="csX19" fmla="*/ 4558650 w 8140446"/>
              <a:gd name="csY19" fmla="*/ 18288 h 18288"/>
              <a:gd name="csX20" fmla="*/ 3880279 w 8140446"/>
              <a:gd name="csY20" fmla="*/ 18288 h 18288"/>
              <a:gd name="csX21" fmla="*/ 3201909 w 8140446"/>
              <a:gd name="csY21" fmla="*/ 18288 h 18288"/>
              <a:gd name="csX22" fmla="*/ 2604943 w 8140446"/>
              <a:gd name="csY22" fmla="*/ 18288 h 18288"/>
              <a:gd name="csX23" fmla="*/ 1845168 w 8140446"/>
              <a:gd name="csY23" fmla="*/ 18288 h 18288"/>
              <a:gd name="csX24" fmla="*/ 1166797 w 8140446"/>
              <a:gd name="csY24" fmla="*/ 18288 h 18288"/>
              <a:gd name="csX25" fmla="*/ 0 w 8140446"/>
              <a:gd name="csY25" fmla="*/ 18288 h 18288"/>
              <a:gd name="csX26" fmla="*/ 0 w 8140446"/>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B69F83-DFFC-6282-9A04-C789A563B9C4}"/>
              </a:ext>
            </a:extLst>
          </p:cNvPr>
          <p:cNvSpPr/>
          <p:nvPr/>
        </p:nvSpPr>
        <p:spPr>
          <a:xfrm>
            <a:off x="628650" y="1929384"/>
            <a:ext cx="7886700" cy="4251960"/>
          </a:xfrm>
          <a:prstGeom prst="rect">
            <a:avLst/>
          </a:prstGeom>
        </p:spPr>
        <p:txBody>
          <a:bodyPr vert="horz" lIns="91440" tIns="45720" rIns="91440" bIns="45720" rtlCol="0" anchor="t">
            <a:normAutofit fontScale="92500" lnSpcReduction="10000"/>
          </a:bodyPr>
          <a:lstStyle/>
          <a:p>
            <a:pPr eaLnBrk="1" hangingPunct="1">
              <a:lnSpc>
                <a:spcPct val="90000"/>
              </a:lnSpc>
              <a:spcAft>
                <a:spcPts val="600"/>
              </a:spcAft>
              <a:defRPr/>
            </a:pPr>
            <a:r>
              <a:rPr lang="en-US" sz="1900" b="1" dirty="0">
                <a:latin typeface="+mn-lt"/>
              </a:rPr>
              <a:t>I will do my best to:</a:t>
            </a:r>
          </a:p>
          <a:p>
            <a:pPr eaLnBrk="1" hangingPunct="1">
              <a:lnSpc>
                <a:spcPct val="90000"/>
              </a:lnSpc>
              <a:spcAft>
                <a:spcPts val="600"/>
              </a:spcAft>
              <a:defRPr/>
            </a:pPr>
            <a:r>
              <a:rPr lang="en-US" sz="1900" b="1" dirty="0">
                <a:latin typeface="+mn-lt"/>
              </a:rPr>
              <a:t> </a:t>
            </a:r>
            <a:endParaRPr lang="en-US" sz="1900" dirty="0">
              <a:latin typeface="+mn-lt"/>
            </a:endParaRPr>
          </a:p>
          <a:p>
            <a:pPr marL="342900" indent="-228600" eaLnBrk="1" hangingPunct="1">
              <a:lnSpc>
                <a:spcPct val="90000"/>
              </a:lnSpc>
              <a:spcAft>
                <a:spcPts val="600"/>
              </a:spcAft>
              <a:buFont typeface="Arial" panose="020B0604020202020204" pitchFamily="34" charset="0"/>
              <a:buChar char="•"/>
              <a:defRPr/>
            </a:pPr>
            <a:r>
              <a:rPr lang="en-US" sz="1900" dirty="0">
                <a:latin typeface="+mn-lt"/>
              </a:rPr>
              <a:t>Work hard and listen carefully to instructions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Come to school regularly and be on time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Keep to the school rules and behave well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Demonstrate the school values and be an ambassador for Grove Primary</a:t>
            </a:r>
            <a:endParaRPr lang="en-US" sz="1900" dirty="0">
              <a:latin typeface="+mn-lt"/>
              <a:ea typeface="Calibri"/>
              <a:cs typeface="Calibri"/>
            </a:endParaRPr>
          </a:p>
          <a:p>
            <a:pPr marL="342900" indent="-228600" eaLnBrk="1" hangingPunct="1">
              <a:lnSpc>
                <a:spcPct val="90000"/>
              </a:lnSpc>
              <a:spcAft>
                <a:spcPts val="600"/>
              </a:spcAft>
              <a:buFont typeface="Arial" panose="020B0604020202020204" pitchFamily="34" charset="0"/>
              <a:buChar char="•"/>
              <a:defRPr/>
            </a:pPr>
            <a:r>
              <a:rPr lang="en-US" sz="1900" dirty="0">
                <a:latin typeface="+mn-lt"/>
              </a:rPr>
              <a:t>Do my homework regularly and bring my reading/phonics books and  back to school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Dress appropriately for school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Wear my PE kit to school on days that I have PE lessons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Take good care of the school environment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Work hard to achieve my targets and aim to beat them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Do my best and work hard</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Strive to follow the class moto of being ‘Respectful, Ready and Safe’</a:t>
            </a:r>
          </a:p>
          <a:p>
            <a:pPr indent="-228600" eaLnBrk="1" hangingPunct="1">
              <a:lnSpc>
                <a:spcPct val="90000"/>
              </a:lnSpc>
              <a:spcAft>
                <a:spcPts val="600"/>
              </a:spcAft>
              <a:buFont typeface="Arial" panose="020B0604020202020204" pitchFamily="34" charset="0"/>
              <a:buChar char="•"/>
              <a:defRPr/>
            </a:pPr>
            <a:endParaRPr lang="en-US" sz="1900" dirty="0">
              <a:latin typeface="+mn-lt"/>
            </a:endParaRPr>
          </a:p>
        </p:txBody>
      </p:sp>
      <p:pic>
        <p:nvPicPr>
          <p:cNvPr id="3" name="Picture 2" descr="Nexus Education Schools Trust (NEST ...">
            <a:extLst>
              <a:ext uri="{FF2B5EF4-FFF2-40B4-BE49-F238E27FC236}">
                <a16:creationId xmlns:a16="http://schemas.microsoft.com/office/drawing/2014/main" id="{E051437B-8231-9CAC-232A-A91349DC1DE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0" b="23540"/>
          <a:stretch>
            <a:fillRect/>
          </a:stretch>
        </p:blipFill>
        <p:spPr bwMode="auto">
          <a:xfrm>
            <a:off x="7092280" y="172600"/>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E8B267C-D30B-351E-6558-A7338F91846F}"/>
              </a:ext>
            </a:extLst>
          </p:cNvPr>
          <p:cNvSpPr txBox="1"/>
          <p:nvPr/>
        </p:nvSpPr>
        <p:spPr>
          <a:xfrm>
            <a:off x="-221129" y="620688"/>
            <a:ext cx="3941064" cy="5431536"/>
          </a:xfrm>
          <a:prstGeom prst="rect">
            <a:avLst/>
          </a:prstGeom>
        </p:spPr>
        <p:txBody>
          <a:bodyPr vert="horz" lIns="91440" tIns="45720" rIns="91440" bIns="45720" rtlCol="0" anchor="ctr">
            <a:normAutofit/>
          </a:bodyPr>
          <a:lstStyle/>
          <a:p>
            <a:pPr algn="ctr" eaLnBrk="1" hangingPunct="1">
              <a:lnSpc>
                <a:spcPct val="90000"/>
              </a:lnSpc>
              <a:spcAft>
                <a:spcPts val="600"/>
              </a:spcAft>
              <a:defRPr/>
            </a:pPr>
            <a:r>
              <a:rPr lang="en-US" altLang="en-US" sz="4700" b="1" kern="1200" dirty="0">
                <a:solidFill>
                  <a:schemeClr val="tx1"/>
                </a:solidFill>
                <a:effectLst>
                  <a:outerShdw blurRad="38100" dist="38100" dir="2700000" algn="tl">
                    <a:srgbClr val="C0C0C0"/>
                  </a:outerShdw>
                </a:effectLst>
                <a:latin typeface="+mj-lt"/>
                <a:ea typeface="+mj-ea"/>
                <a:cs typeface="+mj-cs"/>
              </a:rPr>
              <a:t>Home - School Agreement</a:t>
            </a:r>
          </a:p>
          <a:p>
            <a:pPr algn="ctr" eaLnBrk="1" hangingPunct="1">
              <a:lnSpc>
                <a:spcPct val="90000"/>
              </a:lnSpc>
              <a:spcAft>
                <a:spcPts val="600"/>
              </a:spcAft>
              <a:defRPr/>
            </a:pPr>
            <a:endParaRPr lang="en-US" altLang="en-US" sz="4700" b="1" dirty="0">
              <a:effectLst>
                <a:outerShdw blurRad="38100" dist="38100" dir="2700000" algn="tl">
                  <a:srgbClr val="C0C0C0"/>
                </a:outerShdw>
              </a:effectLst>
              <a:latin typeface="+mj-lt"/>
              <a:ea typeface="+mj-ea"/>
              <a:cs typeface="+mj-cs"/>
            </a:endParaRPr>
          </a:p>
          <a:p>
            <a:pPr algn="ctr" eaLnBrk="1" hangingPunct="1">
              <a:lnSpc>
                <a:spcPct val="90000"/>
              </a:lnSpc>
              <a:spcAft>
                <a:spcPts val="600"/>
              </a:spcAft>
              <a:defRPr/>
            </a:pPr>
            <a:r>
              <a:rPr lang="en-US" altLang="en-US" sz="4700" b="1" kern="1200" dirty="0">
                <a:solidFill>
                  <a:schemeClr val="tx1"/>
                </a:solidFill>
                <a:effectLst>
                  <a:outerShdw blurRad="38100" dist="38100" dir="2700000" algn="tl">
                    <a:srgbClr val="C0C0C0"/>
                  </a:outerShdw>
                </a:effectLst>
                <a:latin typeface="+mj-lt"/>
                <a:ea typeface="+mj-ea"/>
                <a:cs typeface="+mj-cs"/>
              </a:rPr>
              <a:t> School:</a:t>
            </a:r>
            <a:endParaRPr lang="en-US" sz="4700" b="1" kern="1200" dirty="0">
              <a:solidFill>
                <a:schemeClr val="tx1"/>
              </a:solidFill>
              <a:effectLst>
                <a:outerShdw blurRad="38100" dist="38100" dir="2700000" algn="tl">
                  <a:srgbClr val="000000">
                    <a:alpha val="43137"/>
                  </a:srgbClr>
                </a:outerShdw>
              </a:effectLst>
              <a:latin typeface="+mj-lt"/>
              <a:ea typeface="+mj-ea"/>
              <a:cs typeface="+mj-cs"/>
            </a:endParaRPr>
          </a:p>
        </p:txBody>
      </p:sp>
      <p:sp>
        <p:nvSpPr>
          <p:cNvPr id="19"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sX0" fmla="*/ 0 w 4480560"/>
              <a:gd name="csY0" fmla="*/ 0 h 13716"/>
              <a:gd name="csX1" fmla="*/ 595274 w 4480560"/>
              <a:gd name="csY1" fmla="*/ 0 h 13716"/>
              <a:gd name="csX2" fmla="*/ 1100938 w 4480560"/>
              <a:gd name="csY2" fmla="*/ 0 h 13716"/>
              <a:gd name="csX3" fmla="*/ 1651406 w 4480560"/>
              <a:gd name="csY3" fmla="*/ 0 h 13716"/>
              <a:gd name="csX4" fmla="*/ 2336292 w 4480560"/>
              <a:gd name="csY4" fmla="*/ 0 h 13716"/>
              <a:gd name="csX5" fmla="*/ 2931566 w 4480560"/>
              <a:gd name="csY5" fmla="*/ 0 h 13716"/>
              <a:gd name="csX6" fmla="*/ 3482035 w 4480560"/>
              <a:gd name="csY6" fmla="*/ 0 h 13716"/>
              <a:gd name="csX7" fmla="*/ 4480560 w 4480560"/>
              <a:gd name="csY7" fmla="*/ 0 h 13716"/>
              <a:gd name="csX8" fmla="*/ 4480560 w 4480560"/>
              <a:gd name="csY8" fmla="*/ 13716 h 13716"/>
              <a:gd name="csX9" fmla="*/ 3840480 w 4480560"/>
              <a:gd name="csY9" fmla="*/ 13716 h 13716"/>
              <a:gd name="csX10" fmla="*/ 3290011 w 4480560"/>
              <a:gd name="csY10" fmla="*/ 13716 h 13716"/>
              <a:gd name="csX11" fmla="*/ 2560320 w 4480560"/>
              <a:gd name="csY11" fmla="*/ 13716 h 13716"/>
              <a:gd name="csX12" fmla="*/ 1965046 w 4480560"/>
              <a:gd name="csY12" fmla="*/ 13716 h 13716"/>
              <a:gd name="csX13" fmla="*/ 1459382 w 4480560"/>
              <a:gd name="csY13" fmla="*/ 13716 h 13716"/>
              <a:gd name="csX14" fmla="*/ 774497 w 4480560"/>
              <a:gd name="csY14" fmla="*/ 13716 h 13716"/>
              <a:gd name="csX15" fmla="*/ 0 w 4480560"/>
              <a:gd name="csY15" fmla="*/ 13716 h 13716"/>
              <a:gd name="csX16" fmla="*/ 0 w 4480560"/>
              <a:gd name="csY16"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E7C6B47-781C-C80E-015E-9F751E18CCBF}"/>
              </a:ext>
            </a:extLst>
          </p:cNvPr>
          <p:cNvSpPr/>
          <p:nvPr/>
        </p:nvSpPr>
        <p:spPr>
          <a:xfrm>
            <a:off x="3844813" y="552090"/>
            <a:ext cx="4732201" cy="6117269"/>
          </a:xfrm>
          <a:prstGeom prst="rect">
            <a:avLst/>
          </a:prstGeom>
        </p:spPr>
        <p:txBody>
          <a:bodyPr vert="horz" lIns="91440" tIns="45720" rIns="91440" bIns="45720" rtlCol="0" anchor="ctr">
            <a:normAutofit lnSpcReduction="10000"/>
          </a:bodyPr>
          <a:lstStyle/>
          <a:p>
            <a:pPr eaLnBrk="1" hangingPunct="1">
              <a:lnSpc>
                <a:spcPct val="90000"/>
              </a:lnSpc>
              <a:spcAft>
                <a:spcPts val="600"/>
              </a:spcAft>
              <a:defRPr/>
            </a:pPr>
            <a:r>
              <a:rPr lang="en-US" sz="1200" b="1" dirty="0">
                <a:latin typeface="+mn-lt"/>
              </a:rPr>
              <a:t>Will do its best to: </a:t>
            </a:r>
            <a:endParaRPr lang="en-US" sz="1200" dirty="0">
              <a:latin typeface="+mn-lt"/>
            </a:endParaRPr>
          </a:p>
          <a:p>
            <a:pPr marL="57150" eaLnBrk="1" hangingPunct="1">
              <a:lnSpc>
                <a:spcPct val="90000"/>
              </a:lnSpc>
              <a:spcAft>
                <a:spcPts val="600"/>
              </a:spcAft>
              <a:defRPr/>
            </a:pPr>
            <a:r>
              <a:rPr lang="en-US" sz="1200" dirty="0">
                <a:solidFill>
                  <a:schemeClr val="bg1"/>
                </a:solidFill>
                <a:latin typeface="+mn-lt"/>
              </a:rPr>
              <a:t> Encourage your child to do their best at all times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Encourage your child to do their best at all times</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Expect the best from your child in behaviour and work</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Inform parents and carers regularly how their child is progressing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Inform children, parents and carers what the teachers aim to teach your child each term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Take reasonable steps to ensure the safety, happiness and self-confidence of all your child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Be open and welcoming at all reasonable times and offer opportunities for parents and cares to become involved in the daily life of the school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Set, mark and monitor homework tasks regularly in keeping with the school’s policy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Contact parents and carers as soon as possible if we are concerned about your child’s learning, progress or </a:t>
            </a:r>
            <a:r>
              <a:rPr lang="en-US" sz="1200" dirty="0" err="1">
                <a:latin typeface="+mn-lt"/>
              </a:rPr>
              <a:t>behaviour</a:t>
            </a:r>
            <a:r>
              <a:rPr lang="en-US" sz="1200" dirty="0">
                <a:latin typeface="+mn-lt"/>
              </a:rPr>
              <a:t>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Contact parents and carers if there is a persistent problem concerning your child’s attendance or punctuality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Offer a broad and balanced curriculum which meets the needs of your child  (the curriculum may be adjusted depending on DfE guidelines)</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Provide healthy lunch options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Listen to your child’s ideas and encourage them to speak out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Encourage your child to keep fit and active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Challenge your child and ensure that they does their best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Ensure your child understands the teacher and any curriculum covered</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Maintain a professional and positive partnership with parents and carers, even in difficult times.</a:t>
            </a:r>
          </a:p>
          <a:p>
            <a:pPr marL="342900" indent="-228600" eaLnBrk="1" hangingPunct="1">
              <a:lnSpc>
                <a:spcPct val="90000"/>
              </a:lnSpc>
              <a:spcAft>
                <a:spcPts val="600"/>
              </a:spcAft>
              <a:buFont typeface="Arial" panose="020B0604020202020204" pitchFamily="34" charset="0"/>
              <a:buChar char="•"/>
              <a:defRPr/>
            </a:pPr>
            <a:endParaRPr lang="en-US" sz="1000" dirty="0">
              <a:latin typeface="+mn-lt"/>
            </a:endParaRPr>
          </a:p>
          <a:p>
            <a:pPr indent="-228600" eaLnBrk="1" hangingPunct="1">
              <a:lnSpc>
                <a:spcPct val="90000"/>
              </a:lnSpc>
              <a:spcAft>
                <a:spcPts val="600"/>
              </a:spcAft>
              <a:buFont typeface="Arial" panose="020B0604020202020204" pitchFamily="34" charset="0"/>
              <a:buChar char="•"/>
              <a:defRPr/>
            </a:pPr>
            <a:endParaRPr lang="en-US" sz="1000" dirty="0">
              <a:latin typeface="+mn-lt"/>
            </a:endParaRPr>
          </a:p>
        </p:txBody>
      </p:sp>
      <p:pic>
        <p:nvPicPr>
          <p:cNvPr id="3" name="Picture 2" descr="Nexus Education Schools Trust (NEST ...">
            <a:extLst>
              <a:ext uri="{FF2B5EF4-FFF2-40B4-BE49-F238E27FC236}">
                <a16:creationId xmlns:a16="http://schemas.microsoft.com/office/drawing/2014/main" id="{0BA3E7FE-1101-C5A2-CCD4-0ABCD8D4DC7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0" b="23540"/>
          <a:stretch>
            <a:fillRect/>
          </a:stretch>
        </p:blipFill>
        <p:spPr bwMode="auto">
          <a:xfrm>
            <a:off x="107504" y="188640"/>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2EA0C-B42A-3265-B575-9D2A320E7125}"/>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50C46A1-DB56-F28A-60F4-1007D5F0F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F7DCBC-A3C3-ECAC-554F-D89F19FD8F78}"/>
              </a:ext>
            </a:extLst>
          </p:cNvPr>
          <p:cNvSpPr txBox="1"/>
          <p:nvPr/>
        </p:nvSpPr>
        <p:spPr>
          <a:xfrm>
            <a:off x="-221129" y="620688"/>
            <a:ext cx="3941064" cy="5431536"/>
          </a:xfrm>
          <a:prstGeom prst="rect">
            <a:avLst/>
          </a:prstGeom>
        </p:spPr>
        <p:txBody>
          <a:bodyPr vert="horz" lIns="91440" tIns="45720" rIns="91440" bIns="45720" rtlCol="0" anchor="ctr">
            <a:normAutofit/>
          </a:bodyPr>
          <a:lstStyle/>
          <a:p>
            <a:pPr algn="ctr">
              <a:lnSpc>
                <a:spcPct val="90000"/>
              </a:lnSpc>
              <a:spcAft>
                <a:spcPts val="600"/>
              </a:spcAft>
              <a:defRPr/>
            </a:pPr>
            <a:r>
              <a:rPr lang="en-US" altLang="en-US" sz="4700" b="1" dirty="0">
                <a:effectLst>
                  <a:outerShdw blurRad="38100" dist="38100" dir="2700000" algn="tl">
                    <a:srgbClr val="C0C0C0"/>
                  </a:outerShdw>
                </a:effectLst>
                <a:latin typeface="+mj-lt"/>
                <a:ea typeface="+mj-ea"/>
                <a:cs typeface="+mj-cs"/>
              </a:rPr>
              <a:t>Rewards</a:t>
            </a:r>
            <a:endParaRPr lang="en-US" altLang="en-US" sz="4700" b="1" dirty="0">
              <a:effectLst>
                <a:outerShdw blurRad="38100" dist="38100" dir="2700000" algn="tl">
                  <a:srgbClr val="C0C0C0"/>
                </a:outerShdw>
              </a:effectLst>
              <a:latin typeface="Calibri Light"/>
              <a:ea typeface="Calibri Light"/>
              <a:cs typeface="Calibri Light"/>
            </a:endParaRPr>
          </a:p>
        </p:txBody>
      </p:sp>
      <p:sp>
        <p:nvSpPr>
          <p:cNvPr id="19" name="sketch line">
            <a:extLst>
              <a:ext uri="{FF2B5EF4-FFF2-40B4-BE49-F238E27FC236}">
                <a16:creationId xmlns:a16="http://schemas.microsoft.com/office/drawing/2014/main" id="{CCC8E28A-4B89-34A0-B933-51436260FB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sX0" fmla="*/ 0 w 4480560"/>
              <a:gd name="csY0" fmla="*/ 0 h 13716"/>
              <a:gd name="csX1" fmla="*/ 595274 w 4480560"/>
              <a:gd name="csY1" fmla="*/ 0 h 13716"/>
              <a:gd name="csX2" fmla="*/ 1100938 w 4480560"/>
              <a:gd name="csY2" fmla="*/ 0 h 13716"/>
              <a:gd name="csX3" fmla="*/ 1651406 w 4480560"/>
              <a:gd name="csY3" fmla="*/ 0 h 13716"/>
              <a:gd name="csX4" fmla="*/ 2336292 w 4480560"/>
              <a:gd name="csY4" fmla="*/ 0 h 13716"/>
              <a:gd name="csX5" fmla="*/ 2931566 w 4480560"/>
              <a:gd name="csY5" fmla="*/ 0 h 13716"/>
              <a:gd name="csX6" fmla="*/ 3482035 w 4480560"/>
              <a:gd name="csY6" fmla="*/ 0 h 13716"/>
              <a:gd name="csX7" fmla="*/ 4480560 w 4480560"/>
              <a:gd name="csY7" fmla="*/ 0 h 13716"/>
              <a:gd name="csX8" fmla="*/ 4480560 w 4480560"/>
              <a:gd name="csY8" fmla="*/ 13716 h 13716"/>
              <a:gd name="csX9" fmla="*/ 3840480 w 4480560"/>
              <a:gd name="csY9" fmla="*/ 13716 h 13716"/>
              <a:gd name="csX10" fmla="*/ 3290011 w 4480560"/>
              <a:gd name="csY10" fmla="*/ 13716 h 13716"/>
              <a:gd name="csX11" fmla="*/ 2560320 w 4480560"/>
              <a:gd name="csY11" fmla="*/ 13716 h 13716"/>
              <a:gd name="csX12" fmla="*/ 1965046 w 4480560"/>
              <a:gd name="csY12" fmla="*/ 13716 h 13716"/>
              <a:gd name="csX13" fmla="*/ 1459382 w 4480560"/>
              <a:gd name="csY13" fmla="*/ 13716 h 13716"/>
              <a:gd name="csX14" fmla="*/ 774497 w 4480560"/>
              <a:gd name="csY14" fmla="*/ 13716 h 13716"/>
              <a:gd name="csX15" fmla="*/ 0 w 4480560"/>
              <a:gd name="csY15" fmla="*/ 13716 h 13716"/>
              <a:gd name="csX16" fmla="*/ 0 w 4480560"/>
              <a:gd name="csY16"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135E0897-8275-5ADD-A944-F2937458B711}"/>
              </a:ext>
            </a:extLst>
          </p:cNvPr>
          <p:cNvSpPr/>
          <p:nvPr/>
        </p:nvSpPr>
        <p:spPr>
          <a:xfrm>
            <a:off x="3844813" y="552090"/>
            <a:ext cx="4732201" cy="6117269"/>
          </a:xfrm>
          <a:prstGeom prst="rect">
            <a:avLst/>
          </a:prstGeom>
        </p:spPr>
        <p:txBody>
          <a:bodyPr vert="horz" lIns="91440" tIns="45720" rIns="91440" bIns="45720" rtlCol="0" anchor="ctr">
            <a:normAutofit/>
          </a:bodyPr>
          <a:lstStyle/>
          <a:p>
            <a:pPr marL="114300" eaLnBrk="1" hangingPunct="1">
              <a:lnSpc>
                <a:spcPct val="90000"/>
              </a:lnSpc>
              <a:spcAft>
                <a:spcPts val="600"/>
              </a:spcAft>
              <a:defRPr/>
            </a:pPr>
            <a:r>
              <a:rPr lang="en-US" sz="2000" dirty="0">
                <a:latin typeface="Century Gothic"/>
              </a:rPr>
              <a:t>In our classrooms and around our school we have several ways in which we praise children for their positive </a:t>
            </a:r>
            <a:r>
              <a:rPr lang="en-US" sz="2000" dirty="0" err="1">
                <a:latin typeface="Century Gothic"/>
              </a:rPr>
              <a:t>behaviour</a:t>
            </a:r>
            <a:r>
              <a:rPr lang="en-US" sz="2000" dirty="0">
                <a:latin typeface="Century Gothic"/>
              </a:rPr>
              <a:t>:</a:t>
            </a:r>
          </a:p>
          <a:p>
            <a:pPr marL="114300">
              <a:lnSpc>
                <a:spcPct val="90000"/>
              </a:lnSpc>
              <a:spcAft>
                <a:spcPts val="600"/>
              </a:spcAft>
              <a:defRPr/>
            </a:pPr>
            <a:endParaRPr lang="en-US" sz="2000" dirty="0">
              <a:latin typeface="Century Gothic"/>
            </a:endParaRPr>
          </a:p>
          <a:p>
            <a:pPr marL="457200" indent="-342900">
              <a:lnSpc>
                <a:spcPct val="90000"/>
              </a:lnSpc>
              <a:spcAft>
                <a:spcPts val="600"/>
              </a:spcAft>
              <a:buFont typeface="Arial"/>
              <a:buChar char="•"/>
              <a:defRPr/>
            </a:pPr>
            <a:r>
              <a:rPr lang="en-US" sz="2000" dirty="0">
                <a:latin typeface="Century Gothic"/>
              </a:rPr>
              <a:t>Stickers</a:t>
            </a:r>
          </a:p>
          <a:p>
            <a:pPr marL="457200" indent="-342900">
              <a:lnSpc>
                <a:spcPct val="90000"/>
              </a:lnSpc>
              <a:spcAft>
                <a:spcPts val="600"/>
              </a:spcAft>
              <a:buFont typeface="Arial"/>
              <a:buChar char="•"/>
              <a:defRPr/>
            </a:pPr>
            <a:r>
              <a:rPr lang="en-US" sz="2000" dirty="0">
                <a:latin typeface="Century Gothic"/>
              </a:rPr>
              <a:t>Dojos</a:t>
            </a:r>
          </a:p>
          <a:p>
            <a:pPr marL="457200" indent="-342900">
              <a:lnSpc>
                <a:spcPct val="90000"/>
              </a:lnSpc>
              <a:spcAft>
                <a:spcPts val="600"/>
              </a:spcAft>
              <a:buFont typeface="Arial"/>
              <a:buChar char="•"/>
              <a:defRPr/>
            </a:pPr>
            <a:r>
              <a:rPr lang="en-US" sz="2000" dirty="0">
                <a:latin typeface="Century Gothic"/>
              </a:rPr>
              <a:t>Star Certificates</a:t>
            </a:r>
          </a:p>
          <a:p>
            <a:pPr indent="-228600" eaLnBrk="1" hangingPunct="1">
              <a:lnSpc>
                <a:spcPct val="90000"/>
              </a:lnSpc>
              <a:spcAft>
                <a:spcPts val="600"/>
              </a:spcAft>
              <a:buFont typeface="Arial" panose="020B0604020202020204" pitchFamily="34" charset="0"/>
              <a:buChar char="•"/>
              <a:defRPr/>
            </a:pPr>
            <a:endParaRPr lang="en-US" sz="1050" dirty="0">
              <a:latin typeface="Century Gothic"/>
            </a:endParaRPr>
          </a:p>
        </p:txBody>
      </p:sp>
      <p:pic>
        <p:nvPicPr>
          <p:cNvPr id="3" name="Picture 2" descr="Nexus Education Schools Trust (NEST ...">
            <a:extLst>
              <a:ext uri="{FF2B5EF4-FFF2-40B4-BE49-F238E27FC236}">
                <a16:creationId xmlns:a16="http://schemas.microsoft.com/office/drawing/2014/main" id="{533757C7-69F1-AC50-0463-224A72CE6DD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0" b="23540"/>
          <a:stretch>
            <a:fillRect/>
          </a:stretch>
        </p:blipFill>
        <p:spPr bwMode="auto">
          <a:xfrm>
            <a:off x="107504" y="188640"/>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403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537" name="Rectangle 22536">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1B6393-0DF5-C2ED-C449-198F1B09695C}"/>
              </a:ext>
            </a:extLst>
          </p:cNvPr>
          <p:cNvSpPr>
            <a:spLocks noGrp="1"/>
          </p:cNvSpPr>
          <p:nvPr>
            <p:ph type="title"/>
          </p:nvPr>
        </p:nvSpPr>
        <p:spPr>
          <a:xfrm>
            <a:off x="628650" y="365125"/>
            <a:ext cx="7886700" cy="1325563"/>
          </a:xfrm>
        </p:spPr>
        <p:txBody>
          <a:bodyPr>
            <a:normAutofit/>
          </a:bodyPr>
          <a:lstStyle/>
          <a:p>
            <a:pPr>
              <a:defRPr/>
            </a:pPr>
            <a:r>
              <a:rPr lang="en-US" altLang="en-US" sz="4700" b="1" dirty="0">
                <a:effectLst>
                  <a:outerShdw blurRad="38100" dist="38100" dir="2700000" algn="tl">
                    <a:srgbClr val="C0C0C0"/>
                  </a:outerShdw>
                </a:effectLst>
                <a:highlight>
                  <a:srgbClr val="FFFF00"/>
                </a:highlight>
                <a:latin typeface="Century Gothic"/>
                <a:ea typeface="ヒラギノ角ゴ Pro W3"/>
              </a:rPr>
              <a:t>RSE</a:t>
            </a:r>
          </a:p>
        </p:txBody>
      </p:sp>
      <p:sp>
        <p:nvSpPr>
          <p:cNvPr id="22539"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sX0" fmla="*/ 0 w 7818120"/>
              <a:gd name="csY0" fmla="*/ 0 h 18288"/>
              <a:gd name="csX1" fmla="*/ 416966 w 7818120"/>
              <a:gd name="csY1" fmla="*/ 0 h 18288"/>
              <a:gd name="csX2" fmla="*/ 1146658 w 7818120"/>
              <a:gd name="csY2" fmla="*/ 0 h 18288"/>
              <a:gd name="csX3" fmla="*/ 1563624 w 7818120"/>
              <a:gd name="csY3" fmla="*/ 0 h 18288"/>
              <a:gd name="csX4" fmla="*/ 2136953 w 7818120"/>
              <a:gd name="csY4" fmla="*/ 0 h 18288"/>
              <a:gd name="csX5" fmla="*/ 2944825 w 7818120"/>
              <a:gd name="csY5" fmla="*/ 0 h 18288"/>
              <a:gd name="csX6" fmla="*/ 3596335 w 7818120"/>
              <a:gd name="csY6" fmla="*/ 0 h 18288"/>
              <a:gd name="csX7" fmla="*/ 4326026 w 7818120"/>
              <a:gd name="csY7" fmla="*/ 0 h 18288"/>
              <a:gd name="csX8" fmla="*/ 4899355 w 7818120"/>
              <a:gd name="csY8" fmla="*/ 0 h 18288"/>
              <a:gd name="csX9" fmla="*/ 5550865 w 7818120"/>
              <a:gd name="csY9" fmla="*/ 0 h 18288"/>
              <a:gd name="csX10" fmla="*/ 6358738 w 7818120"/>
              <a:gd name="csY10" fmla="*/ 0 h 18288"/>
              <a:gd name="csX11" fmla="*/ 6853885 w 7818120"/>
              <a:gd name="csY11" fmla="*/ 0 h 18288"/>
              <a:gd name="csX12" fmla="*/ 7818120 w 7818120"/>
              <a:gd name="csY12" fmla="*/ 0 h 18288"/>
              <a:gd name="csX13" fmla="*/ 7818120 w 7818120"/>
              <a:gd name="csY13" fmla="*/ 18288 h 18288"/>
              <a:gd name="csX14" fmla="*/ 7244791 w 7818120"/>
              <a:gd name="csY14" fmla="*/ 18288 h 18288"/>
              <a:gd name="csX15" fmla="*/ 6827825 w 7818120"/>
              <a:gd name="csY15" fmla="*/ 18288 h 18288"/>
              <a:gd name="csX16" fmla="*/ 6176315 w 7818120"/>
              <a:gd name="csY16" fmla="*/ 18288 h 18288"/>
              <a:gd name="csX17" fmla="*/ 5681167 w 7818120"/>
              <a:gd name="csY17" fmla="*/ 18288 h 18288"/>
              <a:gd name="csX18" fmla="*/ 5029657 w 7818120"/>
              <a:gd name="csY18" fmla="*/ 18288 h 18288"/>
              <a:gd name="csX19" fmla="*/ 4378147 w 7818120"/>
              <a:gd name="csY19" fmla="*/ 18288 h 18288"/>
              <a:gd name="csX20" fmla="*/ 3726637 w 7818120"/>
              <a:gd name="csY20" fmla="*/ 18288 h 18288"/>
              <a:gd name="csX21" fmla="*/ 3075127 w 7818120"/>
              <a:gd name="csY21" fmla="*/ 18288 h 18288"/>
              <a:gd name="csX22" fmla="*/ 2501798 w 7818120"/>
              <a:gd name="csY22" fmla="*/ 18288 h 18288"/>
              <a:gd name="csX23" fmla="*/ 1772107 w 7818120"/>
              <a:gd name="csY23" fmla="*/ 18288 h 18288"/>
              <a:gd name="csX24" fmla="*/ 1120597 w 7818120"/>
              <a:gd name="csY24" fmla="*/ 18288 h 18288"/>
              <a:gd name="csX25" fmla="*/ 0 w 7818120"/>
              <a:gd name="csY25" fmla="*/ 18288 h 18288"/>
              <a:gd name="csX26" fmla="*/ 0 w 7818120"/>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2540" name="Content Placeholder 2">
            <a:extLst>
              <a:ext uri="{FF2B5EF4-FFF2-40B4-BE49-F238E27FC236}">
                <a16:creationId xmlns:a16="http://schemas.microsoft.com/office/drawing/2014/main" id="{941C28AB-2BA4-6CED-6579-6390DD0FE7E9}"/>
              </a:ext>
            </a:extLst>
          </p:cNvPr>
          <p:cNvGraphicFramePr>
            <a:graphicFrameLocks noGrp="1"/>
          </p:cNvGraphicFramePr>
          <p:nvPr>
            <p:ph idx="1"/>
            <p:extLst>
              <p:ext uri="{D42A27DB-BD31-4B8C-83A1-F6EECF244321}">
                <p14:modId xmlns:p14="http://schemas.microsoft.com/office/powerpoint/2010/main" val="2606021857"/>
              </p:ext>
            </p:extLst>
          </p:nvPr>
        </p:nvGraphicFramePr>
        <p:xfrm>
          <a:off x="628650" y="2228087"/>
          <a:ext cx="78867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537" name="Rectangle 22536">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1B6393-0DF5-C2ED-C449-198F1B09695C}"/>
              </a:ext>
            </a:extLst>
          </p:cNvPr>
          <p:cNvSpPr>
            <a:spLocks noGrp="1"/>
          </p:cNvSpPr>
          <p:nvPr>
            <p:ph type="title"/>
          </p:nvPr>
        </p:nvSpPr>
        <p:spPr>
          <a:xfrm>
            <a:off x="251520" y="620688"/>
            <a:ext cx="8195250" cy="1497806"/>
          </a:xfrm>
        </p:spPr>
        <p:txBody>
          <a:bodyPr>
            <a:normAutofit fontScale="90000"/>
          </a:bodyPr>
          <a:lstStyle/>
          <a:p>
            <a:pPr eaLnBrk="1" hangingPunct="1">
              <a:lnSpc>
                <a:spcPct val="90000"/>
              </a:lnSpc>
              <a:spcAft>
                <a:spcPts val="600"/>
              </a:spcAft>
            </a:pPr>
            <a:r>
              <a:rPr lang="en-US" altLang="en-US" sz="1300" b="1" dirty="0">
                <a:latin typeface="Century Gothic" panose="020B0502020202020204" pitchFamily="34" charset="0"/>
              </a:rPr>
              <a:t>High standards of behaviour:</a:t>
            </a:r>
            <a:br>
              <a:rPr lang="en-US" altLang="en-US" sz="1300" dirty="0">
                <a:latin typeface="Century Gothic" panose="020B0502020202020204" pitchFamily="34" charset="0"/>
              </a:rPr>
            </a:br>
            <a:br>
              <a:rPr lang="en-US" altLang="en-US" sz="1300" dirty="0">
                <a:latin typeface="Century Gothic" panose="020B0502020202020204" pitchFamily="34" charset="0"/>
              </a:rPr>
            </a:br>
            <a:r>
              <a:rPr lang="en-US" altLang="en-US" sz="1300" dirty="0">
                <a:latin typeface="Century Gothic" panose="020B0502020202020204" pitchFamily="34" charset="0"/>
              </a:rPr>
              <a:t>The Governors strongly believe that high standards of behaviour lie at the heart of a successful school. Good teaching and learning promote good behaviour and good behaviour promotes effective learning. Children have the right to learn and to achieve their full potential in all aspects of their lives, and staff have the right to teach. Governors also believe that the expectation of high standards of behaviour which are required during the school day can have a positive effect on the life of young people outside school in encouraging them to become successful citizens.</a:t>
            </a:r>
            <a:br>
              <a:rPr lang="en-US" altLang="en-US" sz="1300" dirty="0">
                <a:latin typeface="Century Gothic" panose="020B0502020202020204" pitchFamily="34" charset="0"/>
              </a:rPr>
            </a:br>
            <a:br>
              <a:rPr lang="en-US" altLang="en-US" sz="1300" dirty="0">
                <a:latin typeface="Century Gothic" panose="020B0502020202020204" pitchFamily="34" charset="0"/>
              </a:rPr>
            </a:br>
            <a:r>
              <a:rPr lang="en-US" altLang="en-US" sz="1300" dirty="0">
                <a:latin typeface="Century Gothic" panose="020B0502020202020204" pitchFamily="34" charset="0"/>
              </a:rPr>
              <a:t>We continue to use Zones of Regulation across the school as well as providing and encouraging the use of reflection boxes in each classroom. Children take part in regular brain breaks and mindfulness sessions.</a:t>
            </a:r>
            <a:br>
              <a:rPr lang="en-US" altLang="en-US" sz="1300" dirty="0">
                <a:latin typeface="Century Gothic" panose="020B0502020202020204" pitchFamily="34" charset="0"/>
              </a:rPr>
            </a:br>
            <a:br>
              <a:rPr lang="en-US" altLang="en-US" sz="1300" dirty="0">
                <a:latin typeface="Century Gothic" panose="020B0502020202020204" pitchFamily="34" charset="0"/>
              </a:rPr>
            </a:br>
            <a:r>
              <a:rPr lang="en-US" altLang="en-US" sz="1300" dirty="0">
                <a:latin typeface="Century Gothic" panose="020B0502020202020204" pitchFamily="34" charset="0"/>
              </a:rPr>
              <a:t>The school has a behaviour policy which can be found on our school website</a:t>
            </a:r>
            <a:r>
              <a:rPr lang="en-US" altLang="en-US" sz="1300" dirty="0">
                <a:latin typeface="+mn-lt"/>
              </a:rPr>
              <a:t>.</a:t>
            </a:r>
            <a:br>
              <a:rPr lang="en-US" altLang="en-US" sz="4800" dirty="0">
                <a:latin typeface="+mn-lt"/>
              </a:rPr>
            </a:br>
            <a:endParaRPr lang="en-GB" sz="4700" dirty="0"/>
          </a:p>
        </p:txBody>
      </p:sp>
      <p:sp>
        <p:nvSpPr>
          <p:cNvPr id="22539"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sX0" fmla="*/ 0 w 7818120"/>
              <a:gd name="csY0" fmla="*/ 0 h 18288"/>
              <a:gd name="csX1" fmla="*/ 416966 w 7818120"/>
              <a:gd name="csY1" fmla="*/ 0 h 18288"/>
              <a:gd name="csX2" fmla="*/ 1146658 w 7818120"/>
              <a:gd name="csY2" fmla="*/ 0 h 18288"/>
              <a:gd name="csX3" fmla="*/ 1563624 w 7818120"/>
              <a:gd name="csY3" fmla="*/ 0 h 18288"/>
              <a:gd name="csX4" fmla="*/ 2136953 w 7818120"/>
              <a:gd name="csY4" fmla="*/ 0 h 18288"/>
              <a:gd name="csX5" fmla="*/ 2944825 w 7818120"/>
              <a:gd name="csY5" fmla="*/ 0 h 18288"/>
              <a:gd name="csX6" fmla="*/ 3596335 w 7818120"/>
              <a:gd name="csY6" fmla="*/ 0 h 18288"/>
              <a:gd name="csX7" fmla="*/ 4326026 w 7818120"/>
              <a:gd name="csY7" fmla="*/ 0 h 18288"/>
              <a:gd name="csX8" fmla="*/ 4899355 w 7818120"/>
              <a:gd name="csY8" fmla="*/ 0 h 18288"/>
              <a:gd name="csX9" fmla="*/ 5550865 w 7818120"/>
              <a:gd name="csY9" fmla="*/ 0 h 18288"/>
              <a:gd name="csX10" fmla="*/ 6358738 w 7818120"/>
              <a:gd name="csY10" fmla="*/ 0 h 18288"/>
              <a:gd name="csX11" fmla="*/ 6853885 w 7818120"/>
              <a:gd name="csY11" fmla="*/ 0 h 18288"/>
              <a:gd name="csX12" fmla="*/ 7818120 w 7818120"/>
              <a:gd name="csY12" fmla="*/ 0 h 18288"/>
              <a:gd name="csX13" fmla="*/ 7818120 w 7818120"/>
              <a:gd name="csY13" fmla="*/ 18288 h 18288"/>
              <a:gd name="csX14" fmla="*/ 7244791 w 7818120"/>
              <a:gd name="csY14" fmla="*/ 18288 h 18288"/>
              <a:gd name="csX15" fmla="*/ 6827825 w 7818120"/>
              <a:gd name="csY15" fmla="*/ 18288 h 18288"/>
              <a:gd name="csX16" fmla="*/ 6176315 w 7818120"/>
              <a:gd name="csY16" fmla="*/ 18288 h 18288"/>
              <a:gd name="csX17" fmla="*/ 5681167 w 7818120"/>
              <a:gd name="csY17" fmla="*/ 18288 h 18288"/>
              <a:gd name="csX18" fmla="*/ 5029657 w 7818120"/>
              <a:gd name="csY18" fmla="*/ 18288 h 18288"/>
              <a:gd name="csX19" fmla="*/ 4378147 w 7818120"/>
              <a:gd name="csY19" fmla="*/ 18288 h 18288"/>
              <a:gd name="csX20" fmla="*/ 3726637 w 7818120"/>
              <a:gd name="csY20" fmla="*/ 18288 h 18288"/>
              <a:gd name="csX21" fmla="*/ 3075127 w 7818120"/>
              <a:gd name="csY21" fmla="*/ 18288 h 18288"/>
              <a:gd name="csX22" fmla="*/ 2501798 w 7818120"/>
              <a:gd name="csY22" fmla="*/ 18288 h 18288"/>
              <a:gd name="csX23" fmla="*/ 1772107 w 7818120"/>
              <a:gd name="csY23" fmla="*/ 18288 h 18288"/>
              <a:gd name="csX24" fmla="*/ 1120597 w 7818120"/>
              <a:gd name="csY24" fmla="*/ 18288 h 18288"/>
              <a:gd name="csX25" fmla="*/ 0 w 7818120"/>
              <a:gd name="csY25" fmla="*/ 18288 h 18288"/>
              <a:gd name="csX26" fmla="*/ 0 w 7818120"/>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8BC7515-4DD8-2D65-6ECD-7EAE50489571}"/>
              </a:ext>
            </a:extLst>
          </p:cNvPr>
          <p:cNvPicPr>
            <a:picLocks noChangeAspect="1"/>
          </p:cNvPicPr>
          <p:nvPr/>
        </p:nvPicPr>
        <p:blipFill rotWithShape="1">
          <a:blip r:embed="rId2"/>
          <a:srcRect t="2112"/>
          <a:stretch/>
        </p:blipFill>
        <p:spPr>
          <a:xfrm>
            <a:off x="1115616" y="2276872"/>
            <a:ext cx="6768752" cy="4367431"/>
          </a:xfrm>
          <a:prstGeom prst="rect">
            <a:avLst/>
          </a:prstGeom>
        </p:spPr>
      </p:pic>
    </p:spTree>
    <p:extLst>
      <p:ext uri="{BB962C8B-B14F-4D97-AF65-F5344CB8AC3E}">
        <p14:creationId xmlns:p14="http://schemas.microsoft.com/office/powerpoint/2010/main" val="434718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72088"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43E73AD-AF18-7A65-4322-E02B4C164A81}"/>
              </a:ext>
            </a:extLst>
          </p:cNvPr>
          <p:cNvSpPr>
            <a:spLocks noGrp="1"/>
          </p:cNvSpPr>
          <p:nvPr>
            <p:ph type="title"/>
          </p:nvPr>
        </p:nvSpPr>
        <p:spPr>
          <a:xfrm>
            <a:off x="238901" y="73245"/>
            <a:ext cx="3727326" cy="1800526"/>
          </a:xfrm>
        </p:spPr>
        <p:txBody>
          <a:bodyPr vert="horz" lIns="91440" tIns="45720" rIns="91440" bIns="45720" rtlCol="0" anchor="ctr">
            <a:normAutofit/>
          </a:bodyPr>
          <a:lstStyle/>
          <a:p>
            <a:pPr defTabSz="914400" eaLnBrk="1" hangingPunct="1">
              <a:defRPr/>
            </a:pPr>
            <a:r>
              <a:rPr lang="en-US" altLang="en-US" sz="4400" b="1" kern="1200" dirty="0">
                <a:solidFill>
                  <a:schemeClr val="tx1"/>
                </a:solidFill>
                <a:effectLst>
                  <a:outerShdw blurRad="38100" dist="38100" dir="2700000" algn="tl">
                    <a:srgbClr val="C0C0C0"/>
                  </a:outerShdw>
                </a:effectLst>
                <a:latin typeface="+mj-lt"/>
                <a:ea typeface="+mj-ea"/>
                <a:cs typeface="+mj-cs"/>
              </a:rPr>
              <a:t>School Clubs</a:t>
            </a:r>
            <a:endParaRPr lang="en-US" sz="4400" b="1" kern="1200" dirty="0">
              <a:solidFill>
                <a:schemeClr val="tx1"/>
              </a:solidFill>
              <a:latin typeface="+mj-lt"/>
              <a:ea typeface="+mj-ea"/>
              <a:cs typeface="+mj-cs"/>
            </a:endParaRPr>
          </a:p>
        </p:txBody>
      </p:sp>
      <p:sp>
        <p:nvSpPr>
          <p:cNvPr id="7" name="TextBox 6">
            <a:extLst>
              <a:ext uri="{FF2B5EF4-FFF2-40B4-BE49-F238E27FC236}">
                <a16:creationId xmlns:a16="http://schemas.microsoft.com/office/drawing/2014/main" id="{4941B21C-2BC1-8084-3167-D69F1247BFF8}"/>
              </a:ext>
            </a:extLst>
          </p:cNvPr>
          <p:cNvSpPr txBox="1"/>
          <p:nvPr/>
        </p:nvSpPr>
        <p:spPr>
          <a:xfrm>
            <a:off x="418932" y="1425713"/>
            <a:ext cx="8415429" cy="1019702"/>
          </a:xfrm>
          <a:prstGeom prst="rect">
            <a:avLst/>
          </a:prstGeom>
        </p:spPr>
        <p:txBody>
          <a:bodyPr vert="horz" lIns="91440" tIns="45720" rIns="91440" bIns="45720" rtlCol="0" anchor="t">
            <a:normAutofit fontScale="92500" lnSpcReduction="20000"/>
          </a:bodyPr>
          <a:lstStyle/>
          <a:p>
            <a:pPr eaLnBrk="1" hangingPunct="1">
              <a:lnSpc>
                <a:spcPct val="90000"/>
              </a:lnSpc>
              <a:spcAft>
                <a:spcPts val="600"/>
              </a:spcAft>
            </a:pPr>
            <a:r>
              <a:rPr lang="en-US" sz="1700" b="1" dirty="0">
                <a:latin typeface="+mn-lt"/>
              </a:rPr>
              <a:t>Autumn Clubs</a:t>
            </a:r>
          </a:p>
          <a:p>
            <a:pPr eaLnBrk="1" hangingPunct="1">
              <a:lnSpc>
                <a:spcPct val="90000"/>
              </a:lnSpc>
              <a:spcAft>
                <a:spcPts val="600"/>
              </a:spcAft>
            </a:pPr>
            <a:r>
              <a:rPr lang="en-US" sz="1700" dirty="0">
                <a:latin typeface="+mn-lt"/>
              </a:rPr>
              <a:t>Some club letters were  sent out at the end of the Summer term and will be sent out at beginning of every term. Payment is made on Arbor.  Please speak with the school office if you have any questions.</a:t>
            </a:r>
            <a:endParaRPr lang="en-US" sz="1700" dirty="0">
              <a:latin typeface="+mn-lt"/>
              <a:ea typeface="Calibri"/>
              <a:cs typeface="Calibri"/>
            </a:endParaRPr>
          </a:p>
          <a:p>
            <a:pPr eaLnBrk="1" hangingPunct="1">
              <a:lnSpc>
                <a:spcPct val="90000"/>
              </a:lnSpc>
              <a:spcAft>
                <a:spcPts val="600"/>
              </a:spcAft>
            </a:pPr>
            <a:endParaRPr lang="en-US" sz="1700" dirty="0">
              <a:highlight>
                <a:srgbClr val="FFFF00"/>
              </a:highlight>
              <a:latin typeface="+mn-lt"/>
              <a:ea typeface="Calibri" panose="020F0502020204030204"/>
              <a:cs typeface="Calibri" panose="020F0502020204030204"/>
            </a:endParaRPr>
          </a:p>
        </p:txBody>
      </p:sp>
      <p:pic>
        <p:nvPicPr>
          <p:cNvPr id="3" name="Picture 2" descr="A list of sports events&#10;&#10;AI-generated content may be incorrect.">
            <a:extLst>
              <a:ext uri="{FF2B5EF4-FFF2-40B4-BE49-F238E27FC236}">
                <a16:creationId xmlns:a16="http://schemas.microsoft.com/office/drawing/2014/main" id="{CA597951-0691-01CC-A054-D12720835262}"/>
              </a:ext>
            </a:extLst>
          </p:cNvPr>
          <p:cNvPicPr>
            <a:picLocks noChangeAspect="1"/>
          </p:cNvPicPr>
          <p:nvPr/>
        </p:nvPicPr>
        <p:blipFill>
          <a:blip r:embed="rId2"/>
          <a:stretch>
            <a:fillRect/>
          </a:stretch>
        </p:blipFill>
        <p:spPr>
          <a:xfrm>
            <a:off x="523299" y="2442691"/>
            <a:ext cx="7890832" cy="3969426"/>
          </a:xfrm>
          <a:prstGeom prst="rect">
            <a:avLst/>
          </a:prstGeom>
        </p:spPr>
      </p:pic>
    </p:spTree>
    <p:extLst>
      <p:ext uri="{BB962C8B-B14F-4D97-AF65-F5344CB8AC3E}">
        <p14:creationId xmlns:p14="http://schemas.microsoft.com/office/powerpoint/2010/main" val="32381175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44769216-D9FA-5A80-DC26-E44985B8A463}"/>
              </a:ext>
            </a:extLst>
          </p:cNvPr>
          <p:cNvSpPr>
            <a:spLocks noGrp="1" noChangeArrowheads="1"/>
          </p:cNvSpPr>
          <p:nvPr>
            <p:ph type="title"/>
          </p:nvPr>
        </p:nvSpPr>
        <p:spPr>
          <a:xfrm>
            <a:off x="101330" y="115441"/>
            <a:ext cx="8503117" cy="937296"/>
          </a:xfrm>
        </p:spPr>
        <p:txBody>
          <a:bodyPr vert="horz" lIns="91440" tIns="45720" rIns="91440" bIns="45720" rtlCol="0" anchor="ctr">
            <a:normAutofit/>
          </a:bodyPr>
          <a:lstStyle/>
          <a:p>
            <a:pPr algn="ctr" defTabSz="914400" eaLnBrk="1" fontAlgn="auto" hangingPunct="1">
              <a:spcAft>
                <a:spcPts val="0"/>
              </a:spcAft>
              <a:defRPr/>
            </a:pPr>
            <a:r>
              <a:rPr lang="en-US" altLang="en-US" sz="4000" b="1" dirty="0">
                <a:effectLst>
                  <a:outerShdw blurRad="38100" dist="38100" dir="2700000" algn="tl">
                    <a:srgbClr val="C0C0C0"/>
                  </a:outerShdw>
                </a:effectLst>
              </a:rPr>
              <a:t>Meet the safeguarding team!</a:t>
            </a:r>
            <a:endParaRPr lang="en-US" altLang="en-US" sz="4000" b="1" dirty="0">
              <a:effectLst>
                <a:outerShdw blurRad="38100" dist="38100" dir="2700000" algn="tl">
                  <a:srgbClr val="C0C0C0"/>
                </a:outerShdw>
              </a:effectLst>
              <a:ea typeface="Calibri Light"/>
              <a:cs typeface="Calibri Light"/>
            </a:endParaRPr>
          </a:p>
        </p:txBody>
      </p:sp>
      <p:sp>
        <p:nvSpPr>
          <p:cNvPr id="3" name="TextBox 1">
            <a:extLst>
              <a:ext uri="{FF2B5EF4-FFF2-40B4-BE49-F238E27FC236}">
                <a16:creationId xmlns:a16="http://schemas.microsoft.com/office/drawing/2014/main" id="{B98C729C-9B63-C8EB-FF86-A000DBAE7366}"/>
              </a:ext>
            </a:extLst>
          </p:cNvPr>
          <p:cNvSpPr txBox="1">
            <a:spLocks noChangeArrowheads="1"/>
          </p:cNvSpPr>
          <p:nvPr/>
        </p:nvSpPr>
        <p:spPr bwMode="auto">
          <a:xfrm>
            <a:off x="178476" y="1483043"/>
            <a:ext cx="8429000" cy="3889624"/>
          </a:xfrm>
          <a:prstGeom prst="rect">
            <a:avLst/>
          </a:prstGeom>
        </p:spPr>
        <p:txBody>
          <a:bodyPr vert="horz" lIns="91440" tIns="45720" rIns="91440" bIns="45720" rtlCol="0" anchor="ctr">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Aft>
                <a:spcPts val="600"/>
              </a:spcAft>
            </a:pPr>
            <a:r>
              <a:rPr lang="en-US" altLang="en-US" sz="1400" dirty="0">
                <a:latin typeface="Century Gothic"/>
              </a:rPr>
              <a:t>The role of the safeguarding team is to manage all matters of safeguarding and child protection across the school. This may mean having a discussion with you regarding the wellbeing of your child. The team works in a non-judgmental, supportive way and can signpost you to agencies that offer guidance and support for you, your child or your family.</a:t>
            </a:r>
          </a:p>
          <a:p>
            <a:pPr eaLnBrk="1" hangingPunct="1">
              <a:lnSpc>
                <a:spcPct val="90000"/>
              </a:lnSpc>
              <a:spcAft>
                <a:spcPts val="600"/>
              </a:spcAft>
            </a:pPr>
            <a:endParaRPr lang="en-US" altLang="en-US" sz="700" dirty="0">
              <a:latin typeface="Century Gothic" panose="020B0502020202020204" pitchFamily="34" charset="0"/>
            </a:endParaRPr>
          </a:p>
          <a:p>
            <a:pPr eaLnBrk="1" hangingPunct="1">
              <a:lnSpc>
                <a:spcPct val="90000"/>
              </a:lnSpc>
              <a:spcAft>
                <a:spcPts val="600"/>
              </a:spcAft>
            </a:pPr>
            <a:r>
              <a:rPr lang="en-US" altLang="en-US" sz="1400" dirty="0">
                <a:latin typeface="Century Gothic"/>
              </a:rPr>
              <a:t>We know that all families, at some point in their lives, face difficult times. The team is not there to judge but to empower you to work in partnership with them and outside agencies in the best interest of your child. Alternatively, if you wish to enquire about services they offer, please do not hesitate to contact a member of the safeguarding via the main school office.</a:t>
            </a:r>
          </a:p>
          <a:p>
            <a:pPr eaLnBrk="1" hangingPunct="1">
              <a:lnSpc>
                <a:spcPct val="90000"/>
              </a:lnSpc>
              <a:spcAft>
                <a:spcPts val="600"/>
              </a:spcAft>
            </a:pPr>
            <a:r>
              <a:rPr lang="en-US" altLang="en-US" sz="1400" dirty="0">
                <a:latin typeface="Century Gothic"/>
              </a:rPr>
              <a:t>Areas that the team can offer support or guidance on:</a:t>
            </a: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poor attendance</a:t>
            </a: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welfare</a:t>
            </a: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wellbeing</a:t>
            </a: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mental health</a:t>
            </a: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decreasing risk or harm to</a:t>
            </a:r>
          </a:p>
          <a:p>
            <a:pPr marL="57150">
              <a:lnSpc>
                <a:spcPct val="90000"/>
              </a:lnSpc>
              <a:spcAft>
                <a:spcPts val="600"/>
              </a:spcAft>
            </a:pPr>
            <a:r>
              <a:rPr lang="en-US" altLang="en-US" sz="1400" dirty="0">
                <a:latin typeface="Century Gothic"/>
              </a:rPr>
              <a:t> you or your child</a:t>
            </a:r>
            <a:endParaRPr lang="en-US">
              <a:cs typeface="Arial" panose="020B0604020202020204" pitchFamily="34" charset="0"/>
            </a:endParaRP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support for you if you are </a:t>
            </a:r>
          </a:p>
          <a:p>
            <a:pPr marL="57150">
              <a:lnSpc>
                <a:spcPct val="90000"/>
              </a:lnSpc>
              <a:spcAft>
                <a:spcPts val="600"/>
              </a:spcAft>
            </a:pPr>
            <a:r>
              <a:rPr lang="en-US" altLang="en-US" sz="1400" dirty="0">
                <a:latin typeface="Century Gothic"/>
              </a:rPr>
              <a:t>a victim of domestic violence</a:t>
            </a:r>
            <a:endParaRPr lang="en-US" dirty="0">
              <a:cs typeface="Arial" panose="020B0604020202020204" pitchFamily="34" charset="0"/>
            </a:endParaRPr>
          </a:p>
          <a:p>
            <a:pPr indent="-228600" eaLnBrk="1" hangingPunct="1">
              <a:lnSpc>
                <a:spcPct val="90000"/>
              </a:lnSpc>
              <a:spcAft>
                <a:spcPts val="600"/>
              </a:spcAft>
              <a:buFont typeface="Arial" panose="020B0604020202020204" pitchFamily="34" charset="0"/>
              <a:buChar char="•"/>
            </a:pPr>
            <a:endParaRPr lang="en-US" altLang="en-US" sz="1400" dirty="0">
              <a:latin typeface="Century Gothic" panose="020B0502020202020204" pitchFamily="34" charset="0"/>
            </a:endParaRPr>
          </a:p>
          <a:p>
            <a:pPr indent="-228600" eaLnBrk="1" hangingPunct="1">
              <a:lnSpc>
                <a:spcPct val="90000"/>
              </a:lnSpc>
              <a:spcAft>
                <a:spcPts val="600"/>
              </a:spcAft>
              <a:buFont typeface="Arial" panose="020B0604020202020204" pitchFamily="34" charset="0"/>
              <a:buChar char="•"/>
            </a:pPr>
            <a:endParaRPr lang="en-US" altLang="en-US" sz="1400" dirty="0">
              <a:latin typeface="Century Gothic" panose="020B0502020202020204" pitchFamily="34" charset="0"/>
            </a:endParaRPr>
          </a:p>
        </p:txBody>
      </p:sp>
      <p:pic>
        <p:nvPicPr>
          <p:cNvPr id="2" name="Picture 1" descr="A group of yellow text on a white background&#10;&#10;AI-generated content may be incorrect.">
            <a:extLst>
              <a:ext uri="{FF2B5EF4-FFF2-40B4-BE49-F238E27FC236}">
                <a16:creationId xmlns:a16="http://schemas.microsoft.com/office/drawing/2014/main" id="{6081F02C-1ABE-5F8B-8679-769DDC13E787}"/>
              </a:ext>
            </a:extLst>
          </p:cNvPr>
          <p:cNvPicPr>
            <a:picLocks noChangeAspect="1"/>
          </p:cNvPicPr>
          <p:nvPr/>
        </p:nvPicPr>
        <p:blipFill>
          <a:blip r:embed="rId3"/>
          <a:stretch>
            <a:fillRect/>
          </a:stretch>
        </p:blipFill>
        <p:spPr>
          <a:xfrm>
            <a:off x="3387686" y="3428600"/>
            <a:ext cx="5591061" cy="316126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44769216-D9FA-5A80-DC26-E44985B8A463}"/>
              </a:ext>
            </a:extLst>
          </p:cNvPr>
          <p:cNvSpPr>
            <a:spLocks noGrp="1" noChangeArrowheads="1"/>
          </p:cNvSpPr>
          <p:nvPr>
            <p:ph type="title"/>
          </p:nvPr>
        </p:nvSpPr>
        <p:spPr>
          <a:xfrm>
            <a:off x="382663" y="638611"/>
            <a:ext cx="8726488" cy="490538"/>
          </a:xfrm>
          <a:solidFill>
            <a:schemeClr val="bg1"/>
          </a:solidFill>
        </p:spPr>
        <p:txBody>
          <a:bodyPr rtlCol="0">
            <a:normAutofit fontScale="90000"/>
          </a:bodyPr>
          <a:lstStyle/>
          <a:p>
            <a:pPr eaLnBrk="1" fontAlgn="auto" hangingPunct="1">
              <a:spcAft>
                <a:spcPts val="0"/>
              </a:spcAft>
              <a:defRPr/>
            </a:pPr>
            <a:r>
              <a:rPr lang="en-US" altLang="en-US" sz="5400" b="1" dirty="0">
                <a:solidFill>
                  <a:srgbClr val="002060"/>
                </a:solidFill>
                <a:effectLst>
                  <a:outerShdw blurRad="38100" dist="38100" dir="2700000" algn="tl">
                    <a:srgbClr val="C0C0C0"/>
                  </a:outerShdw>
                </a:effectLst>
                <a:latin typeface="Century Gothic" panose="020B0502020202020204" pitchFamily="34" charset="0"/>
                <a:ea typeface="ヒラギノ角ゴ Pro W3" pitchFamily="-84" charset="-128"/>
              </a:rPr>
              <a:t>Communication</a:t>
            </a:r>
          </a:p>
        </p:txBody>
      </p:sp>
      <p:sp>
        <p:nvSpPr>
          <p:cNvPr id="31747" name="Rectangle 3">
            <a:extLst>
              <a:ext uri="{FF2B5EF4-FFF2-40B4-BE49-F238E27FC236}">
                <a16:creationId xmlns:a16="http://schemas.microsoft.com/office/drawing/2014/main" id="{473C6F54-BF4D-B4DC-5D8D-8D2611A187C1}"/>
              </a:ext>
            </a:extLst>
          </p:cNvPr>
          <p:cNvSpPr>
            <a:spLocks noGrp="1" noChangeArrowheads="1"/>
          </p:cNvSpPr>
          <p:nvPr>
            <p:ph idx="1"/>
          </p:nvPr>
        </p:nvSpPr>
        <p:spPr>
          <a:xfrm>
            <a:off x="457712" y="2295790"/>
            <a:ext cx="8229600" cy="4407787"/>
          </a:xfrm>
          <a:solidFill>
            <a:schemeClr val="bg1"/>
          </a:solidFill>
        </p:spPr>
        <p:txBody>
          <a:bodyPr/>
          <a:lstStyle/>
          <a:p>
            <a:pPr algn="just" eaLnBrk="1" hangingPunct="1"/>
            <a:r>
              <a:rPr lang="en-GB" altLang="en-US" sz="1600" b="1" dirty="0">
                <a:latin typeface="Century Gothic" panose="020B0502020202020204" pitchFamily="34" charset="0"/>
                <a:ea typeface="ヒラギノ角ゴ Pro W3" pitchFamily="-84" charset="-128"/>
              </a:rPr>
              <a:t>Weekly Newsletter </a:t>
            </a:r>
            <a:r>
              <a:rPr lang="en-GB" altLang="en-US" sz="1600" dirty="0">
                <a:latin typeface="Century Gothic" panose="020B0502020202020204" pitchFamily="34" charset="0"/>
                <a:ea typeface="ヒラギノ角ゴ Pro W3" pitchFamily="-84" charset="-128"/>
              </a:rPr>
              <a:t>sent via email</a:t>
            </a:r>
          </a:p>
          <a:p>
            <a:pPr marL="0" indent="0" algn="just" eaLnBrk="1" hangingPunct="1">
              <a:buNone/>
            </a:pPr>
            <a:r>
              <a:rPr lang="en-GB" sz="1600" dirty="0">
                <a:effectLst/>
                <a:latin typeface="Century Gothic"/>
                <a:ea typeface="Calibri"/>
                <a:cs typeface="Arial"/>
              </a:rPr>
              <a:t>The school newsletter </a:t>
            </a:r>
            <a:r>
              <a:rPr lang="en-GB" sz="1600" dirty="0">
                <a:latin typeface="Century Gothic"/>
                <a:ea typeface="Calibri"/>
                <a:cs typeface="Arial"/>
              </a:rPr>
              <a:t>is our main form of communication. It serves</a:t>
            </a:r>
            <a:r>
              <a:rPr lang="en-GB" sz="1600" dirty="0">
                <a:effectLst/>
                <a:latin typeface="Century Gothic"/>
                <a:ea typeface="Calibri"/>
                <a:cs typeface="Arial"/>
              </a:rPr>
              <a:t> as a comprehensive source of communication, consolidating key announcements, updates, and events in one centralised place. It is designed to ensure that all members of our school community, including parents, pupils, and staff, have access to the same information simultaneously</a:t>
            </a:r>
            <a:endParaRPr lang="en-GB" altLang="en-US" sz="1600" dirty="0">
              <a:latin typeface="Century Gothic"/>
              <a:ea typeface="Calibri"/>
              <a:cs typeface="Arial"/>
            </a:endParaRPr>
          </a:p>
          <a:p>
            <a:pPr algn="just" eaLnBrk="1" hangingPunct="1"/>
            <a:r>
              <a:rPr lang="en-GB" altLang="en-US" sz="1600" b="1" dirty="0">
                <a:latin typeface="Century Gothic" panose="020B0502020202020204" pitchFamily="34" charset="0"/>
                <a:ea typeface="ヒラギノ角ゴ Pro W3" pitchFamily="-84" charset="-128"/>
              </a:rPr>
              <a:t>Directed letters </a:t>
            </a:r>
            <a:r>
              <a:rPr lang="en-GB" altLang="en-US" sz="1600" dirty="0">
                <a:latin typeface="Century Gothic" panose="020B0502020202020204" pitchFamily="34" charset="0"/>
                <a:ea typeface="ヒラギノ角ゴ Pro W3" pitchFamily="-84" charset="-128"/>
              </a:rPr>
              <a:t>(on occasions)</a:t>
            </a:r>
          </a:p>
          <a:p>
            <a:pPr algn="just" eaLnBrk="1" hangingPunct="1"/>
            <a:r>
              <a:rPr lang="en-GB" altLang="en-US" sz="1600" b="1" dirty="0">
                <a:latin typeface="Century Gothic" panose="020B0502020202020204" pitchFamily="34" charset="0"/>
                <a:ea typeface="ヒラギノ角ゴ Pro W3" pitchFamily="-84" charset="-128"/>
              </a:rPr>
              <a:t>Termly Coffee mornings</a:t>
            </a:r>
          </a:p>
          <a:p>
            <a:pPr algn="just" eaLnBrk="1" hangingPunct="1"/>
            <a:r>
              <a:rPr lang="en-GB" altLang="en-US" sz="1600" b="1" dirty="0">
                <a:latin typeface="Century Gothic" panose="020B0502020202020204" pitchFamily="34" charset="0"/>
                <a:ea typeface="ヒラギノ角ゴ Pro W3" pitchFamily="-84" charset="-128"/>
              </a:rPr>
              <a:t>School Website</a:t>
            </a:r>
            <a:r>
              <a:rPr lang="en-GB" altLang="en-US" sz="1600" dirty="0">
                <a:latin typeface="Century Gothic" panose="020B0502020202020204" pitchFamily="34" charset="0"/>
                <a:ea typeface="ヒラギノ角ゴ Pro W3" pitchFamily="-84" charset="-128"/>
              </a:rPr>
              <a:t>: </a:t>
            </a:r>
            <a:r>
              <a:rPr lang="en-GB" altLang="en-US" sz="1600" dirty="0">
                <a:latin typeface="Century Gothic" panose="020B0502020202020204" pitchFamily="34" charset="0"/>
                <a:ea typeface="ヒラギノ角ゴ Pro W3" pitchFamily="-84" charset="-128"/>
                <a:hlinkClick r:id="rId3"/>
              </a:rPr>
              <a:t>www.dkh.org.uk</a:t>
            </a:r>
            <a:endParaRPr lang="en-GB" altLang="en-US" sz="1600" dirty="0">
              <a:latin typeface="Century Gothic" panose="020B0502020202020204" pitchFamily="34" charset="0"/>
              <a:ea typeface="ヒラギノ角ゴ Pro W3" pitchFamily="-84" charset="-128"/>
            </a:endParaRPr>
          </a:p>
          <a:p>
            <a:pPr algn="just" eaLnBrk="1" hangingPunct="1"/>
            <a:r>
              <a:rPr lang="en-GB" altLang="en-US" sz="1600" b="1" dirty="0">
                <a:latin typeface="Century Gothic" panose="020B0502020202020204" pitchFamily="34" charset="0"/>
                <a:ea typeface="ヒラギノ角ゴ Pro W3" pitchFamily="-84" charset="-128"/>
              </a:rPr>
              <a:t>Text messages  </a:t>
            </a:r>
            <a:r>
              <a:rPr lang="en-GB" altLang="en-US" sz="1600" dirty="0">
                <a:latin typeface="Century Gothic" panose="020B0502020202020204" pitchFamily="34" charset="0"/>
                <a:ea typeface="ヒラギノ角ゴ Pro W3" pitchFamily="-84" charset="-128"/>
              </a:rPr>
              <a:t>(on occasions)</a:t>
            </a:r>
          </a:p>
          <a:p>
            <a:pPr marL="0" indent="0" algn="just" eaLnBrk="1" hangingPunct="1">
              <a:buNone/>
            </a:pPr>
            <a:endParaRPr lang="en-GB" altLang="en-US" sz="1600" b="1" dirty="0">
              <a:latin typeface="Century Gothic" panose="020B0502020202020204" pitchFamily="34" charset="0"/>
              <a:ea typeface="ヒラギノ角ゴ Pro W3" pitchFamily="-84" charset="-128"/>
            </a:endParaRPr>
          </a:p>
          <a:p>
            <a:pPr marL="0" indent="0" algn="just" eaLnBrk="1" hangingPunct="1">
              <a:buNone/>
            </a:pPr>
            <a:r>
              <a:rPr lang="en-GB" altLang="en-US" sz="1600" b="1" dirty="0">
                <a:latin typeface="Century Gothic" panose="020B0502020202020204" pitchFamily="34" charset="0"/>
                <a:ea typeface="ヒラギノ角ゴ Pro W3" pitchFamily="-84" charset="-128"/>
              </a:rPr>
              <a:t>Contacting through the school office</a:t>
            </a:r>
          </a:p>
          <a:p>
            <a:pPr marL="0" indent="0" algn="just" eaLnBrk="1" hangingPunct="1">
              <a:buNone/>
            </a:pPr>
            <a:r>
              <a:rPr lang="en-GB" altLang="en-US" sz="1600" dirty="0">
                <a:solidFill>
                  <a:srgbClr val="000000"/>
                </a:solidFill>
                <a:latin typeface="Century Gothic" panose="020B0502020202020204" pitchFamily="34" charset="0"/>
                <a:ea typeface="Times New Roman" panose="02020603050405020304" pitchFamily="18" charset="0"/>
                <a:cs typeface="Arial" panose="020B0604020202020204" pitchFamily="34" charset="0"/>
              </a:rPr>
              <a:t>Office Reception hours will be from 9:30am – 3:00pm and 3:30 – 4:00. Parents and visitors will not be accommodated in the office outside of these times as that will affect children’s start and leaving times. Please note that the last query before 3:00pm is at 2:50pm to allow staff to prepare for dismissal.</a:t>
            </a:r>
          </a:p>
        </p:txBody>
      </p:sp>
      <p:sp>
        <p:nvSpPr>
          <p:cNvPr id="31750" name="TextBox 1">
            <a:extLst>
              <a:ext uri="{FF2B5EF4-FFF2-40B4-BE49-F238E27FC236}">
                <a16:creationId xmlns:a16="http://schemas.microsoft.com/office/drawing/2014/main" id="{2FAA0CF3-9651-A07E-481D-350710F9E804}"/>
              </a:ext>
            </a:extLst>
          </p:cNvPr>
          <p:cNvSpPr txBox="1">
            <a:spLocks noChangeArrowheads="1"/>
          </p:cNvSpPr>
          <p:nvPr/>
        </p:nvSpPr>
        <p:spPr bwMode="auto">
          <a:xfrm>
            <a:off x="241078" y="1310751"/>
            <a:ext cx="8661843" cy="830263"/>
          </a:xfrm>
          <a:prstGeom prst="rect">
            <a:avLst/>
          </a:prstGeom>
          <a:solidFill>
            <a:schemeClr val="bg1"/>
          </a:solidFill>
          <a:ln>
            <a:noFill/>
          </a:ln>
        </p:spPr>
        <p:txBody>
          <a:bodyPr wrap="square"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GB" altLang="en-US" sz="1600" b="1" dirty="0">
                <a:latin typeface="Century Gothic"/>
              </a:rPr>
              <a:t>At Grove Primary we work hard to foster positive relationships with parents, carers and the wider community. We understand good communication will promote this. We will communicate with you via:</a:t>
            </a:r>
          </a:p>
        </p:txBody>
      </p:sp>
      <p:pic>
        <p:nvPicPr>
          <p:cNvPr id="2" name="Picture 2" descr="Nexus Education Schools Trust (NEST ...">
            <a:extLst>
              <a:ext uri="{FF2B5EF4-FFF2-40B4-BE49-F238E27FC236}">
                <a16:creationId xmlns:a16="http://schemas.microsoft.com/office/drawing/2014/main" id="{AD47FE65-2DDD-8A2C-648C-A2956A6715E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3540" b="23540"/>
          <a:stretch>
            <a:fillRect/>
          </a:stretch>
        </p:blipFill>
        <p:spPr bwMode="auto">
          <a:xfrm>
            <a:off x="7092280" y="27012"/>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0908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D366D-7F5D-26E9-5743-4D08E1C2FB04}"/>
              </a:ext>
            </a:extLst>
          </p:cNvPr>
          <p:cNvSpPr>
            <a:spLocks noGrp="1"/>
          </p:cNvSpPr>
          <p:nvPr>
            <p:ph type="title"/>
          </p:nvPr>
        </p:nvSpPr>
        <p:spPr>
          <a:xfrm>
            <a:off x="539750" y="11113"/>
            <a:ext cx="7886700" cy="1325562"/>
          </a:xfrm>
        </p:spPr>
        <p:txBody>
          <a:bodyPr/>
          <a:lstStyle/>
          <a:p>
            <a:pPr>
              <a:defRPr/>
            </a:pPr>
            <a:r>
              <a:rPr lang="en-US" altLang="en-US" sz="3600" b="1" dirty="0">
                <a:solidFill>
                  <a:srgbClr val="002060"/>
                </a:solidFill>
                <a:effectLst>
                  <a:outerShdw blurRad="38100" dist="38100" dir="2700000" algn="tl">
                    <a:srgbClr val="C0C0C0"/>
                  </a:outerShdw>
                </a:effectLst>
                <a:latin typeface="Century Gothic" panose="020B0502020202020204" pitchFamily="34" charset="0"/>
                <a:ea typeface="ヒラギノ角ゴ Pro W3" pitchFamily="-84" charset="-128"/>
              </a:rPr>
              <a:t>Who do I speak to?</a:t>
            </a:r>
            <a:endParaRPr lang="en-GB" dirty="0">
              <a:solidFill>
                <a:srgbClr val="002060"/>
              </a:solidFill>
            </a:endParaRPr>
          </a:p>
        </p:txBody>
      </p:sp>
      <p:sp>
        <p:nvSpPr>
          <p:cNvPr id="33795" name="Rectangle: Rounded Corners 1">
            <a:extLst>
              <a:ext uri="{FF2B5EF4-FFF2-40B4-BE49-F238E27FC236}">
                <a16:creationId xmlns:a16="http://schemas.microsoft.com/office/drawing/2014/main" id="{2606011A-549D-AC52-74A4-A122D26CA29D}"/>
              </a:ext>
            </a:extLst>
          </p:cNvPr>
          <p:cNvSpPr>
            <a:spLocks noChangeArrowheads="1"/>
          </p:cNvSpPr>
          <p:nvPr/>
        </p:nvSpPr>
        <p:spPr bwMode="auto">
          <a:xfrm>
            <a:off x="539750" y="908050"/>
            <a:ext cx="7777163" cy="1296988"/>
          </a:xfrm>
          <a:prstGeom prst="roundRect">
            <a:avLst>
              <a:gd name="adj" fmla="val 16667"/>
            </a:avLst>
          </a:prstGeom>
          <a:solidFill>
            <a:srgbClr val="DEEAF6"/>
          </a:solidFill>
          <a:ln w="38100">
            <a:solidFill>
              <a:srgbClr val="F2F2F2"/>
            </a:solidFill>
            <a:round/>
            <a:headEnd/>
            <a:tailEnd/>
          </a:ln>
          <a:effectLst>
            <a:outerShdw dist="28398" dir="3806097" algn="ctr" rotWithShape="0">
              <a:srgbClr val="1F4D78">
                <a:alpha val="50000"/>
              </a:srgbClr>
            </a:outerShdw>
          </a:effec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b="1" u="sng">
                <a:latin typeface="Century Gothic" panose="020B0502020202020204" pitchFamily="34" charset="0"/>
                <a:ea typeface="Calibri" panose="020F0502020204030204" pitchFamily="34" charset="0"/>
                <a:cs typeface="Times New Roman" panose="02020603050405020304" pitchFamily="18" charset="0"/>
              </a:rPr>
              <a:t>Class Teacher </a:t>
            </a:r>
            <a:r>
              <a:rPr lang="en-US" altLang="en-US" sz="1200" u="sng">
                <a:latin typeface="Century Gothic" panose="020B0502020202020204" pitchFamily="34" charset="0"/>
                <a:ea typeface="Calibri" panose="020F0502020204030204" pitchFamily="34" charset="0"/>
                <a:cs typeface="Times New Roman" panose="02020603050405020304" pitchFamily="18" charset="0"/>
              </a:rPr>
              <a:t>(Teachers will attempt to respond within 3 days)</a:t>
            </a:r>
            <a:endParaRPr lang="en-US" altLang="en-US" sz="1200">
              <a:ea typeface="Calibri" panose="020F0502020204030204" pitchFamily="34" charset="0"/>
              <a:cs typeface="Times New Roman" panose="02020603050405020304" pitchFamily="18" charset="0"/>
            </a:endParaRPr>
          </a:p>
          <a:p>
            <a:r>
              <a:rPr lang="en-US" altLang="en-US" sz="1200">
                <a:latin typeface="Century Gothic" panose="020B0502020202020204" pitchFamily="34" charset="0"/>
                <a:ea typeface="Calibri" panose="020F0502020204030204" pitchFamily="34" charset="0"/>
                <a:cs typeface="Times New Roman" panose="02020603050405020304" pitchFamily="18" charset="0"/>
              </a:rPr>
              <a:t>You should email the class teacher in the first instance, to discuss:</a:t>
            </a:r>
            <a:endParaRPr lang="en-US" altLang="en-US" sz="1200">
              <a:ea typeface="Calibri" panose="020F0502020204030204" pitchFamily="34" charset="0"/>
              <a:cs typeface="Times New Roman" panose="02020603050405020304" pitchFamily="18" charset="0"/>
            </a:endParaRPr>
          </a:p>
          <a:p>
            <a:r>
              <a:rPr lang="en-US" altLang="en-US" sz="1200">
                <a:latin typeface="Century Gothic" panose="020B0502020202020204" pitchFamily="34" charset="0"/>
                <a:ea typeface="Calibri" panose="020F0502020204030204" pitchFamily="34" charset="0"/>
                <a:cs typeface="Times New Roman" panose="02020603050405020304" pitchFamily="18" charset="0"/>
              </a:rPr>
              <a:t>*How to support learning</a:t>
            </a:r>
            <a:endParaRPr lang="en-US" altLang="en-US" sz="1200">
              <a:ea typeface="Calibri" panose="020F0502020204030204" pitchFamily="34" charset="0"/>
              <a:cs typeface="Times New Roman" panose="02020603050405020304" pitchFamily="18" charset="0"/>
            </a:endParaRPr>
          </a:p>
          <a:p>
            <a:r>
              <a:rPr lang="en-US" altLang="en-US" sz="1200">
                <a:latin typeface="Century Gothic" panose="020B0502020202020204" pitchFamily="34" charset="0"/>
                <a:ea typeface="Calibri" panose="020F0502020204030204" pitchFamily="34" charset="0"/>
                <a:cs typeface="Times New Roman" panose="02020603050405020304" pitchFamily="18" charset="0"/>
              </a:rPr>
              <a:t>*Social, academic, and personal progress</a:t>
            </a:r>
            <a:endParaRPr lang="en-US" altLang="en-US" sz="1200">
              <a:ea typeface="Calibri" panose="020F0502020204030204" pitchFamily="34" charset="0"/>
              <a:cs typeface="Times New Roman" panose="02020603050405020304" pitchFamily="18" charset="0"/>
            </a:endParaRPr>
          </a:p>
          <a:p>
            <a:r>
              <a:rPr lang="en-US" altLang="en-US" sz="1200">
                <a:latin typeface="Century Gothic" panose="020B0502020202020204" pitchFamily="34" charset="0"/>
                <a:ea typeface="Calibri" panose="020F0502020204030204" pitchFamily="34" charset="0"/>
                <a:cs typeface="Times New Roman" panose="02020603050405020304" pitchFamily="18" charset="0"/>
              </a:rPr>
              <a:t>*Classroom and playtime incidents</a:t>
            </a:r>
            <a:endParaRPr lang="en-US" altLang="en-US" sz="1200">
              <a:ea typeface="Calibri" panose="020F0502020204030204" pitchFamily="34" charset="0"/>
              <a:cs typeface="Times New Roman" panose="02020603050405020304" pitchFamily="18" charset="0"/>
            </a:endParaRPr>
          </a:p>
          <a:p>
            <a:r>
              <a:rPr lang="en-US" altLang="en-US" sz="1200">
                <a:latin typeface="Century Gothic" panose="020B0502020202020204" pitchFamily="34" charset="0"/>
                <a:ea typeface="Calibri" panose="020F0502020204030204" pitchFamily="34" charset="0"/>
                <a:cs typeface="Times New Roman" panose="02020603050405020304" pitchFamily="18" charset="0"/>
              </a:rPr>
              <a:t>*Organisational issues e.g. lost property which is not in the lost property area</a:t>
            </a:r>
            <a:endParaRPr lang="en-US" altLang="en-US" sz="1200">
              <a:ea typeface="Calibri" panose="020F0502020204030204" pitchFamily="34" charset="0"/>
              <a:cs typeface="Times New Roman" panose="02020603050405020304" pitchFamily="18" charset="0"/>
            </a:endParaRPr>
          </a:p>
          <a:p>
            <a:r>
              <a:rPr lang="en-US" altLang="en-US" sz="1200">
                <a:ea typeface="Calibri" panose="020F0502020204030204" pitchFamily="34" charset="0"/>
                <a:cs typeface="Times New Roman" panose="02020603050405020304" pitchFamily="18" charset="0"/>
              </a:rPr>
              <a:t> </a:t>
            </a:r>
          </a:p>
          <a:p>
            <a:endParaRPr lang="en-US" altLang="en-US" sz="1200">
              <a:ea typeface="Calibri" panose="020F0502020204030204" pitchFamily="34" charset="0"/>
              <a:cs typeface="Times New Roman" panose="02020603050405020304" pitchFamily="18" charset="0"/>
            </a:endParaRPr>
          </a:p>
          <a:p>
            <a:endParaRPr lang="en-US" altLang="en-US" sz="1200">
              <a:ea typeface="Calibri" panose="020F0502020204030204" pitchFamily="34" charset="0"/>
              <a:cs typeface="Times New Roman" panose="02020603050405020304" pitchFamily="18" charset="0"/>
            </a:endParaRPr>
          </a:p>
        </p:txBody>
      </p:sp>
      <p:sp>
        <p:nvSpPr>
          <p:cNvPr id="33796" name="Rectangle: Rounded Corners 2">
            <a:extLst>
              <a:ext uri="{FF2B5EF4-FFF2-40B4-BE49-F238E27FC236}">
                <a16:creationId xmlns:a16="http://schemas.microsoft.com/office/drawing/2014/main" id="{BEE3A22D-A3A4-343C-F53E-54D68DA47BA4}"/>
              </a:ext>
            </a:extLst>
          </p:cNvPr>
          <p:cNvSpPr>
            <a:spLocks noChangeArrowheads="1"/>
          </p:cNvSpPr>
          <p:nvPr/>
        </p:nvSpPr>
        <p:spPr bwMode="auto">
          <a:xfrm>
            <a:off x="539750" y="2205038"/>
            <a:ext cx="7777163" cy="1223962"/>
          </a:xfrm>
          <a:prstGeom prst="roundRect">
            <a:avLst>
              <a:gd name="adj" fmla="val 16667"/>
            </a:avLst>
          </a:prstGeom>
          <a:solidFill>
            <a:srgbClr val="9CC2E5"/>
          </a:solidFill>
          <a:ln w="38100">
            <a:solidFill>
              <a:srgbClr val="F2F2F2"/>
            </a:solidFill>
            <a:round/>
            <a:headEnd/>
            <a:tailEnd/>
          </a:ln>
          <a:effectLst>
            <a:outerShdw dist="28398" dir="3806097" algn="ctr" rotWithShape="0">
              <a:srgbClr val="1F4D78">
                <a:alpha val="50000"/>
              </a:srgbClr>
            </a:outerShdw>
          </a:effec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b="1" u="sng" dirty="0">
                <a:latin typeface="Century Gothic" panose="020B0502020202020204" pitchFamily="34" charset="0"/>
                <a:ea typeface="Calibri" panose="020F0502020204030204" pitchFamily="34" charset="0"/>
                <a:cs typeface="Times New Roman" panose="02020603050405020304" pitchFamily="18" charset="0"/>
              </a:rPr>
              <a:t>Phase Leader</a:t>
            </a:r>
            <a:r>
              <a:rPr lang="en-US" altLang="en-US" sz="1200" u="sng" dirty="0">
                <a:latin typeface="Century Gothic" panose="020B0502020202020204" pitchFamily="34" charset="0"/>
                <a:ea typeface="Calibri" panose="020F0502020204030204" pitchFamily="34" charset="0"/>
                <a:cs typeface="Times New Roman" panose="02020603050405020304" pitchFamily="18" charset="0"/>
              </a:rPr>
              <a:t>:  </a:t>
            </a:r>
            <a:endParaRPr lang="en-US" altLang="en-US" sz="1200" dirty="0">
              <a:ea typeface="Calibri" panose="020F0502020204030204" pitchFamily="34" charset="0"/>
              <a:cs typeface="Times New Roman" panose="02020603050405020304" pitchFamily="18" charset="0"/>
            </a:endParaRPr>
          </a:p>
          <a:p>
            <a:r>
              <a:rPr lang="en-US" altLang="en-US" sz="1200" dirty="0">
                <a:latin typeface="Century Gothic" panose="020B0502020202020204" pitchFamily="34" charset="0"/>
                <a:ea typeface="Calibri" panose="020F0502020204030204" pitchFamily="34" charset="0"/>
                <a:cs typeface="Times New Roman" panose="02020603050405020304" pitchFamily="18" charset="0"/>
              </a:rPr>
              <a:t>Lower School: EYFS, Years 1, 2 speak to Jo McCoy</a:t>
            </a:r>
            <a:endParaRPr lang="en-US" altLang="en-US" sz="1200" dirty="0">
              <a:ea typeface="Calibri" panose="020F0502020204030204" pitchFamily="34" charset="0"/>
              <a:cs typeface="Times New Roman" panose="02020603050405020304" pitchFamily="18" charset="0"/>
            </a:endParaRPr>
          </a:p>
          <a:p>
            <a:r>
              <a:rPr lang="en-US" altLang="en-US" sz="1200" dirty="0">
                <a:latin typeface="Century Gothic" panose="020B0502020202020204" pitchFamily="34" charset="0"/>
                <a:ea typeface="Calibri" panose="020F0502020204030204" pitchFamily="34" charset="0"/>
                <a:cs typeface="Times New Roman" panose="02020603050405020304" pitchFamily="18" charset="0"/>
              </a:rPr>
              <a:t>Upper School : Years 3, 4, 5 and 6 speak to Darren Lalchan</a:t>
            </a:r>
            <a:endParaRPr lang="en-US" altLang="en-US" sz="1200" dirty="0">
              <a:ea typeface="Calibri" panose="020F0502020204030204" pitchFamily="34" charset="0"/>
              <a:cs typeface="Times New Roman" panose="02020603050405020304" pitchFamily="18" charset="0"/>
            </a:endParaRPr>
          </a:p>
          <a:p>
            <a:r>
              <a:rPr lang="en-US" altLang="en-US" sz="1200" dirty="0">
                <a:latin typeface="Century Gothic" panose="020B0502020202020204" pitchFamily="34" charset="0"/>
                <a:ea typeface="Calibri" panose="020F0502020204030204" pitchFamily="34" charset="0"/>
                <a:cs typeface="Times New Roman" panose="02020603050405020304" pitchFamily="18" charset="0"/>
              </a:rPr>
              <a:t>You can email or telephone to arrange an online appointment via the office to:</a:t>
            </a:r>
            <a:endParaRPr lang="en-US" altLang="en-US" sz="1200" dirty="0">
              <a:ea typeface="Calibri" panose="020F0502020204030204" pitchFamily="34" charset="0"/>
              <a:cs typeface="Times New Roman" panose="02020603050405020304" pitchFamily="18" charset="0"/>
            </a:endParaRPr>
          </a:p>
          <a:p>
            <a:r>
              <a:rPr lang="en-US" altLang="en-US" sz="1200" dirty="0">
                <a:latin typeface="Century Gothic" panose="020B0502020202020204" pitchFamily="34" charset="0"/>
                <a:ea typeface="Calibri" panose="020F0502020204030204" pitchFamily="34" charset="0"/>
                <a:cs typeface="Times New Roman" panose="02020603050405020304" pitchFamily="18" charset="0"/>
              </a:rPr>
              <a:t>Discuss any ongoing concerns or unresolved issues in the first instance before speaking to the Head of School</a:t>
            </a:r>
          </a:p>
          <a:p>
            <a:endParaRPr lang="en-US" altLang="en-US" sz="1200" dirty="0">
              <a:ea typeface="Calibri" panose="020F0502020204030204" pitchFamily="34" charset="0"/>
              <a:cs typeface="Times New Roman" panose="02020603050405020304" pitchFamily="18" charset="0"/>
            </a:endParaRPr>
          </a:p>
        </p:txBody>
      </p:sp>
      <p:sp>
        <p:nvSpPr>
          <p:cNvPr id="33797" name="Rectangle: Rounded Corners 3">
            <a:extLst>
              <a:ext uri="{FF2B5EF4-FFF2-40B4-BE49-F238E27FC236}">
                <a16:creationId xmlns:a16="http://schemas.microsoft.com/office/drawing/2014/main" id="{78AF3A4A-0D19-FB3B-4E75-7B05B3C681CB}"/>
              </a:ext>
            </a:extLst>
          </p:cNvPr>
          <p:cNvSpPr>
            <a:spLocks noChangeArrowheads="1"/>
          </p:cNvSpPr>
          <p:nvPr/>
        </p:nvSpPr>
        <p:spPr bwMode="auto">
          <a:xfrm>
            <a:off x="539750" y="4510088"/>
            <a:ext cx="7777163" cy="1096962"/>
          </a:xfrm>
          <a:prstGeom prst="roundRect">
            <a:avLst>
              <a:gd name="adj" fmla="val 16667"/>
            </a:avLst>
          </a:prstGeom>
          <a:solidFill>
            <a:srgbClr val="5B9BD5"/>
          </a:solidFill>
          <a:ln w="38100">
            <a:solidFill>
              <a:srgbClr val="F2F2F2"/>
            </a:solidFill>
            <a:round/>
            <a:headEnd/>
            <a:tailEnd/>
          </a:ln>
          <a:effectLst>
            <a:outerShdw dist="28398" dir="3806097" algn="ctr" rotWithShape="0">
              <a:srgbClr val="1F4D78">
                <a:alpha val="50000"/>
              </a:srgbClr>
            </a:outerShdw>
          </a:effectLst>
        </p:spPr>
        <p:txBody>
          <a:bodyPr lIns="91440" tIns="45720" rIns="91440" bIns="45720" anchor="t"/>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b="1" u="sng" dirty="0">
                <a:solidFill>
                  <a:schemeClr val="bg1"/>
                </a:solidFill>
                <a:latin typeface="Century Gothic"/>
                <a:ea typeface="Calibri" panose="020F0502020204030204" pitchFamily="34" charset="0"/>
                <a:cs typeface="Times New Roman"/>
              </a:rPr>
              <a:t>Executive Head:</a:t>
            </a:r>
            <a:endParaRPr lang="en-US" altLang="en-US" sz="1200" b="1" dirty="0">
              <a:solidFill>
                <a:schemeClr val="bg1"/>
              </a:solidFill>
              <a:latin typeface="Century Gothic"/>
              <a:ea typeface="Calibri" panose="020F0502020204030204" pitchFamily="34" charset="0"/>
              <a:cs typeface="Times New Roman"/>
            </a:endParaRPr>
          </a:p>
          <a:p>
            <a:r>
              <a:rPr lang="en-US" altLang="en-US" sz="1200" dirty="0">
                <a:solidFill>
                  <a:schemeClr val="bg1"/>
                </a:solidFill>
                <a:latin typeface="Century Gothic"/>
                <a:ea typeface="Calibri" panose="020F0502020204030204" pitchFamily="34" charset="0"/>
                <a:cs typeface="Times New Roman"/>
              </a:rPr>
              <a:t>You should contact </a:t>
            </a:r>
            <a:r>
              <a:rPr lang="en-US" altLang="en-US" sz="1200" dirty="0" err="1">
                <a:solidFill>
                  <a:schemeClr val="bg1"/>
                </a:solidFill>
                <a:latin typeface="Century Gothic"/>
                <a:ea typeface="Calibri" panose="020F0502020204030204" pitchFamily="34" charset="0"/>
                <a:cs typeface="Times New Roman"/>
              </a:rPr>
              <a:t>Ms</a:t>
            </a:r>
            <a:r>
              <a:rPr lang="en-US" altLang="en-US" sz="1200" dirty="0">
                <a:solidFill>
                  <a:schemeClr val="bg1"/>
                </a:solidFill>
                <a:latin typeface="Century Gothic"/>
                <a:ea typeface="Calibri" panose="020F0502020204030204" pitchFamily="34" charset="0"/>
                <a:cs typeface="Times New Roman"/>
              </a:rPr>
              <a:t> Galiema Cloete</a:t>
            </a:r>
          </a:p>
          <a:p>
            <a:r>
              <a:rPr lang="en-US" altLang="en-US" sz="1200" dirty="0">
                <a:solidFill>
                  <a:schemeClr val="bg1"/>
                </a:solidFill>
                <a:latin typeface="Century Gothic"/>
                <a:ea typeface="Calibri" panose="020F0502020204030204" pitchFamily="34" charset="0"/>
                <a:cs typeface="Times New Roman"/>
              </a:rPr>
              <a:t>head@rotherhithe.southwark.sch.uk to discuss:</a:t>
            </a:r>
          </a:p>
          <a:p>
            <a:r>
              <a:rPr lang="en-US" altLang="en-US" sz="1200" dirty="0">
                <a:solidFill>
                  <a:schemeClr val="bg1"/>
                </a:solidFill>
                <a:latin typeface="Century Gothic"/>
                <a:ea typeface="Calibri" panose="020F0502020204030204" pitchFamily="34" charset="0"/>
                <a:cs typeface="Times New Roman"/>
              </a:rPr>
              <a:t>*Unresolved issues after speaking to the Head of School</a:t>
            </a:r>
          </a:p>
          <a:p>
            <a:r>
              <a:rPr lang="en-US" altLang="en-US" sz="1200" dirty="0">
                <a:solidFill>
                  <a:schemeClr val="bg1"/>
                </a:solidFill>
                <a:latin typeface="Century Gothic"/>
                <a:ea typeface="Calibri" panose="020F0502020204030204" pitchFamily="34" charset="0"/>
                <a:cs typeface="Times New Roman"/>
              </a:rPr>
              <a:t>*Safeguarding issues as mentioned above.</a:t>
            </a:r>
          </a:p>
          <a:p>
            <a:endParaRPr lang="en-US" altLang="en-US" sz="1200" dirty="0">
              <a:ea typeface="Calibri" panose="020F0502020204030204" pitchFamily="34" charset="0"/>
              <a:cs typeface="Times New Roman" panose="02020603050405020304" pitchFamily="18" charset="0"/>
            </a:endParaRPr>
          </a:p>
        </p:txBody>
      </p:sp>
      <p:sp>
        <p:nvSpPr>
          <p:cNvPr id="33798" name="Rectangle 4">
            <a:extLst>
              <a:ext uri="{FF2B5EF4-FFF2-40B4-BE49-F238E27FC236}">
                <a16:creationId xmlns:a16="http://schemas.microsoft.com/office/drawing/2014/main" id="{9479CD22-7657-81E1-8898-DC90C0D4B0D3}"/>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GB" altLang="en-US"/>
          </a:p>
        </p:txBody>
      </p:sp>
      <p:sp>
        <p:nvSpPr>
          <p:cNvPr id="33799" name="Rectangle 9">
            <a:extLst>
              <a:ext uri="{FF2B5EF4-FFF2-40B4-BE49-F238E27FC236}">
                <a16:creationId xmlns:a16="http://schemas.microsoft.com/office/drawing/2014/main" id="{CEACA87C-00DD-9014-469A-FDCB068CE736}"/>
              </a:ext>
            </a:extLst>
          </p:cNvPr>
          <p:cNvSpPr>
            <a:spLocks noChangeArrowheads="1"/>
          </p:cNvSpPr>
          <p:nvPr/>
        </p:nvSpPr>
        <p:spPr bwMode="auto">
          <a:xfrm>
            <a:off x="0" y="914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br>
              <a:rPr lang="en-GB" altLang="en-US"/>
            </a:br>
            <a:endParaRPr lang="en-GB" altLang="en-US"/>
          </a:p>
          <a:p>
            <a:r>
              <a:rPr lang="en-GB" altLang="en-US" sz="1000">
                <a:solidFill>
                  <a:srgbClr val="000000"/>
                </a:solidFill>
                <a:cs typeface="Times New Roman" panose="02020603050405020304" pitchFamily="18" charset="0"/>
              </a:rPr>
              <a:t> </a:t>
            </a:r>
            <a:endParaRPr lang="en-GB" altLang="en-US" sz="600"/>
          </a:p>
          <a:p>
            <a:endParaRPr lang="en-GB" altLang="en-US"/>
          </a:p>
        </p:txBody>
      </p:sp>
      <p:sp>
        <p:nvSpPr>
          <p:cNvPr id="33800" name="Content Placeholder 5">
            <a:extLst>
              <a:ext uri="{FF2B5EF4-FFF2-40B4-BE49-F238E27FC236}">
                <a16:creationId xmlns:a16="http://schemas.microsoft.com/office/drawing/2014/main" id="{E290175D-A224-C03E-A0B5-DD3A65D37147}"/>
              </a:ext>
            </a:extLst>
          </p:cNvPr>
          <p:cNvSpPr>
            <a:spLocks noGrp="1"/>
          </p:cNvSpPr>
          <p:nvPr>
            <p:ph idx="1"/>
          </p:nvPr>
        </p:nvSpPr>
        <p:spPr>
          <a:xfrm>
            <a:off x="187325" y="5607050"/>
            <a:ext cx="8963025" cy="1002454"/>
          </a:xfrm>
        </p:spPr>
        <p:txBody>
          <a:bodyPr>
            <a:spAutoFit/>
          </a:bodyPr>
          <a:lstStyle/>
          <a:p>
            <a:pPr marL="0" indent="0">
              <a:lnSpc>
                <a:spcPct val="107000"/>
              </a:lnSpc>
              <a:spcAft>
                <a:spcPts val="800"/>
              </a:spcAft>
              <a:buNone/>
            </a:pPr>
            <a:r>
              <a:rPr lang="en-GB" altLang="en-US" sz="1400" dirty="0">
                <a:latin typeface="Century Gothic"/>
                <a:ea typeface="Calibri"/>
                <a:cs typeface="Arial"/>
              </a:rPr>
              <a:t>At Grove Primary, it is of paramount concern that all our children are happy and safe. If you have any concerns about the safety or wellbeing of a child, please email or telephone our Safeguarding and Intervention Officer, </a:t>
            </a:r>
            <a:r>
              <a:rPr lang="en-GB" altLang="en-US" sz="1400" b="1" dirty="0">
                <a:latin typeface="Century Gothic"/>
                <a:ea typeface="Calibri"/>
                <a:cs typeface="Arial"/>
              </a:rPr>
              <a:t>Shirley Nichols </a:t>
            </a:r>
            <a:r>
              <a:rPr lang="en-GB" altLang="en-US" sz="1400" dirty="0">
                <a:latin typeface="Century Gothic"/>
                <a:ea typeface="Calibri"/>
                <a:cs typeface="Arial"/>
              </a:rPr>
              <a:t>or a member of the Senior Leadership Team: Executive Head (</a:t>
            </a:r>
            <a:r>
              <a:rPr lang="en-GB" altLang="en-US" sz="1400" b="1" dirty="0">
                <a:latin typeface="Century Gothic"/>
                <a:ea typeface="Calibri"/>
                <a:cs typeface="Arial"/>
              </a:rPr>
              <a:t>Galiema Amien-Cloete</a:t>
            </a:r>
            <a:r>
              <a:rPr lang="en-GB" altLang="en-US" sz="1400" dirty="0">
                <a:latin typeface="Century Gothic"/>
                <a:ea typeface="Calibri"/>
                <a:cs typeface="Arial"/>
              </a:rPr>
              <a:t>), Deputy Head </a:t>
            </a:r>
            <a:r>
              <a:rPr lang="en-GB" altLang="en-US" sz="1400" b="1" dirty="0">
                <a:latin typeface="Century Gothic"/>
                <a:ea typeface="Calibri"/>
                <a:cs typeface="Arial"/>
              </a:rPr>
              <a:t>(Leah Grant)</a:t>
            </a:r>
          </a:p>
        </p:txBody>
      </p:sp>
      <p:sp>
        <p:nvSpPr>
          <p:cNvPr id="9" name="Rectangle: Rounded Corners 3">
            <a:extLst>
              <a:ext uri="{FF2B5EF4-FFF2-40B4-BE49-F238E27FC236}">
                <a16:creationId xmlns:a16="http://schemas.microsoft.com/office/drawing/2014/main" id="{9448173F-98F7-ECBE-028F-FBC5EF6B2BF5}"/>
              </a:ext>
            </a:extLst>
          </p:cNvPr>
          <p:cNvSpPr>
            <a:spLocks noChangeArrowheads="1"/>
          </p:cNvSpPr>
          <p:nvPr/>
        </p:nvSpPr>
        <p:spPr bwMode="auto">
          <a:xfrm>
            <a:off x="539750" y="3429000"/>
            <a:ext cx="7777163" cy="1077913"/>
          </a:xfrm>
          <a:prstGeom prst="roundRect">
            <a:avLst>
              <a:gd name="adj" fmla="val 16667"/>
            </a:avLst>
          </a:prstGeom>
          <a:solidFill>
            <a:schemeClr val="accent5">
              <a:lumMod val="60000"/>
              <a:lumOff val="40000"/>
            </a:schemeClr>
          </a:solidFill>
          <a:ln w="38100">
            <a:solidFill>
              <a:srgbClr val="F2F2F2"/>
            </a:solidFill>
            <a:round/>
            <a:headEnd/>
            <a:tailEnd/>
          </a:ln>
          <a:effectLst>
            <a:outerShdw dist="28398" dir="3806097" algn="ctr" rotWithShape="0">
              <a:srgbClr val="1F4D78">
                <a:alpha val="50000"/>
              </a:srgbClr>
            </a:outerShdw>
          </a:effec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b="1" u="sng" dirty="0">
                <a:latin typeface="Century Gothic" panose="020B0502020202020204" pitchFamily="34" charset="0"/>
                <a:ea typeface="Calibri" panose="020F0502020204030204" pitchFamily="34" charset="0"/>
                <a:cs typeface="Times New Roman" panose="02020603050405020304" pitchFamily="18" charset="0"/>
              </a:rPr>
              <a:t>Deputy Head:</a:t>
            </a:r>
            <a:endParaRPr lang="en-US" altLang="en-US" sz="1200" b="1" dirty="0">
              <a:ea typeface="Calibri" panose="020F0502020204030204" pitchFamily="34" charset="0"/>
              <a:cs typeface="Times New Roman" panose="02020603050405020304" pitchFamily="18" charset="0"/>
            </a:endParaRPr>
          </a:p>
          <a:p>
            <a:pPr>
              <a:defRPr/>
            </a:pPr>
            <a:r>
              <a:rPr lang="en-US" altLang="en-US" sz="1200" dirty="0">
                <a:latin typeface="Century Gothic" panose="020B0502020202020204" pitchFamily="34" charset="0"/>
                <a:ea typeface="Calibri" panose="020F0502020204030204" pitchFamily="34" charset="0"/>
                <a:cs typeface="Times New Roman" panose="02020603050405020304" pitchFamily="18" charset="0"/>
              </a:rPr>
              <a:t>You should contact Leah Grant</a:t>
            </a:r>
            <a:endParaRPr lang="en-US" altLang="en-US" sz="1200" dirty="0">
              <a:ea typeface="Calibri" panose="020F0502020204030204" pitchFamily="34" charset="0"/>
              <a:cs typeface="Times New Roman" panose="02020603050405020304" pitchFamily="18" charset="0"/>
            </a:endParaRPr>
          </a:p>
          <a:p>
            <a:pPr>
              <a:defRPr/>
            </a:pPr>
            <a:r>
              <a:rPr lang="en-US" altLang="en-US" sz="1200" dirty="0">
                <a:latin typeface="Century Gothic" panose="020B0502020202020204" pitchFamily="34" charset="0"/>
                <a:ea typeface="Calibri" panose="020F0502020204030204" pitchFamily="34" charset="0"/>
                <a:cs typeface="Times New Roman" panose="02020603050405020304" pitchFamily="18" charset="0"/>
              </a:rPr>
              <a:t>lgrant@dkh.southwark.sch.uk to discuss:</a:t>
            </a:r>
            <a:endParaRPr lang="en-US" altLang="en-US" sz="1200" dirty="0">
              <a:ea typeface="Calibri" panose="020F0502020204030204" pitchFamily="34" charset="0"/>
              <a:cs typeface="Times New Roman" panose="02020603050405020304" pitchFamily="18" charset="0"/>
            </a:endParaRPr>
          </a:p>
          <a:p>
            <a:pPr>
              <a:defRPr/>
            </a:pPr>
            <a:r>
              <a:rPr lang="en-US" altLang="en-US" sz="1200" dirty="0">
                <a:latin typeface="Century Gothic" panose="020B0502020202020204" pitchFamily="34" charset="0"/>
                <a:ea typeface="Calibri" panose="020F0502020204030204" pitchFamily="34" charset="0"/>
                <a:cs typeface="Times New Roman" panose="02020603050405020304" pitchFamily="18" charset="0"/>
              </a:rPr>
              <a:t>*Unresolved issues after speaking to the Class Teacher and Phase Leader</a:t>
            </a:r>
            <a:endParaRPr lang="en-US" altLang="en-US" sz="1200" dirty="0">
              <a:ea typeface="Calibri" panose="020F0502020204030204" pitchFamily="34" charset="0"/>
              <a:cs typeface="Times New Roman" panose="02020603050405020304" pitchFamily="18" charset="0"/>
            </a:endParaRPr>
          </a:p>
          <a:p>
            <a:pPr>
              <a:defRPr/>
            </a:pPr>
            <a:r>
              <a:rPr lang="en-US" altLang="en-US" sz="1200" dirty="0">
                <a:latin typeface="Century Gothic" panose="020B0502020202020204" pitchFamily="34" charset="0"/>
                <a:ea typeface="Calibri" panose="020F0502020204030204" pitchFamily="34" charset="0"/>
                <a:cs typeface="Times New Roman" panose="02020603050405020304" pitchFamily="18" charset="0"/>
              </a:rPr>
              <a:t>*Safeguarding issues</a:t>
            </a:r>
          </a:p>
          <a:p>
            <a:pPr>
              <a:defRPr/>
            </a:pPr>
            <a:endParaRPr lang="en-US" altLang="en-US" sz="1200" dirty="0">
              <a:ea typeface="Calibri" panose="020F0502020204030204" pitchFamily="34" charset="0"/>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34166" name="Rectangle 134165">
            <a:extLst>
              <a:ext uri="{FF2B5EF4-FFF2-40B4-BE49-F238E27FC236}">
                <a16:creationId xmlns:a16="http://schemas.microsoft.com/office/drawing/2014/main" id="{5EF17487-C386-4F99-B5EB-4FD3DF4236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168" name="Freeform: Shape 134167">
            <a:extLst>
              <a:ext uri="{FF2B5EF4-FFF2-40B4-BE49-F238E27FC236}">
                <a16:creationId xmlns:a16="http://schemas.microsoft.com/office/drawing/2014/main" id="{A0DE92DF-4769-4DE9-93FD-EE312718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5604285"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bg2">
              <a:alpha val="50000"/>
            </a:schemeClr>
          </a:solidFill>
          <a:ln w="32707" cap="flat">
            <a:noFill/>
            <a:prstDash val="solid"/>
            <a:miter/>
          </a:ln>
        </p:spPr>
        <p:txBody>
          <a:bodyPr wrap="square" rtlCol="0" anchor="ctr">
            <a:noAutofit/>
          </a:bodyPr>
          <a:lstStyle/>
          <a:p>
            <a:endParaRPr lang="en-US">
              <a:solidFill>
                <a:schemeClr val="tx1"/>
              </a:solidFill>
            </a:endParaRPr>
          </a:p>
        </p:txBody>
      </p:sp>
      <p:sp>
        <p:nvSpPr>
          <p:cNvPr id="134146" name="Rectangle 2">
            <a:extLst>
              <a:ext uri="{FF2B5EF4-FFF2-40B4-BE49-F238E27FC236}">
                <a16:creationId xmlns:a16="http://schemas.microsoft.com/office/drawing/2014/main" id="{F522A2D1-5F47-D0B9-6101-027BB55A004B}"/>
              </a:ext>
            </a:extLst>
          </p:cNvPr>
          <p:cNvSpPr>
            <a:spLocks noGrp="1" noChangeArrowheads="1"/>
          </p:cNvSpPr>
          <p:nvPr>
            <p:ph type="title"/>
          </p:nvPr>
        </p:nvSpPr>
        <p:spPr>
          <a:xfrm>
            <a:off x="795543" y="643774"/>
            <a:ext cx="3579731" cy="985333"/>
          </a:xfrm>
        </p:spPr>
        <p:txBody>
          <a:bodyPr rtlCol="0">
            <a:normAutofit/>
          </a:bodyPr>
          <a:lstStyle/>
          <a:p>
            <a:pPr eaLnBrk="1" fontAlgn="auto" hangingPunct="1">
              <a:spcAft>
                <a:spcPts val="0"/>
              </a:spcAft>
              <a:defRPr/>
            </a:pPr>
            <a:r>
              <a:rPr lang="en-GB" altLang="en-US" b="1" dirty="0">
                <a:effectLst>
                  <a:outerShdw blurRad="38100" dist="38100" dir="2700000" algn="tl">
                    <a:srgbClr val="C0C0C0"/>
                  </a:outerShdw>
                </a:effectLst>
                <a:latin typeface="Century Gothic" panose="020B0502020202020204" pitchFamily="34" charset="0"/>
              </a:rPr>
              <a:t>Contact Details</a:t>
            </a:r>
            <a:endParaRPr lang="en-US" altLang="en-US" b="1" dirty="0">
              <a:effectLst>
                <a:outerShdw blurRad="38100" dist="38100" dir="2700000" algn="tl">
                  <a:srgbClr val="C0C0C0"/>
                </a:outerShdw>
              </a:effectLst>
              <a:latin typeface="Century Gothic" panose="020B0502020202020204" pitchFamily="34" charset="0"/>
            </a:endParaRPr>
          </a:p>
        </p:txBody>
      </p:sp>
      <p:sp>
        <p:nvSpPr>
          <p:cNvPr id="134147" name="Rectangle 3">
            <a:extLst>
              <a:ext uri="{FF2B5EF4-FFF2-40B4-BE49-F238E27FC236}">
                <a16:creationId xmlns:a16="http://schemas.microsoft.com/office/drawing/2014/main" id="{DBCF0ADE-DB14-0779-3747-695825B98DEB}"/>
              </a:ext>
            </a:extLst>
          </p:cNvPr>
          <p:cNvSpPr>
            <a:spLocks noGrp="1" noChangeArrowheads="1"/>
          </p:cNvSpPr>
          <p:nvPr>
            <p:ph idx="1"/>
          </p:nvPr>
        </p:nvSpPr>
        <p:spPr>
          <a:xfrm>
            <a:off x="323528" y="1915970"/>
            <a:ext cx="4801369" cy="4204972"/>
          </a:xfrm>
          <a:effectLst/>
        </p:spPr>
        <p:txBody>
          <a:bodyPr rtlCol="0">
            <a:normAutofit/>
          </a:bodyPr>
          <a:lstStyle/>
          <a:p>
            <a:pPr eaLnBrk="1" fontAlgn="auto" hangingPunct="1">
              <a:spcAft>
                <a:spcPts val="0"/>
              </a:spcAft>
              <a:buNone/>
              <a:defRPr/>
            </a:pPr>
            <a:r>
              <a:rPr lang="en-GB" altLang="en-US" sz="1400" b="1" dirty="0">
                <a:effectLst>
                  <a:outerShdw blurRad="38100" dist="38100" dir="2700000" algn="tl">
                    <a:srgbClr val="C0C0C0"/>
                  </a:outerShdw>
                </a:effectLst>
              </a:rPr>
              <a:t>	</a:t>
            </a:r>
            <a:r>
              <a:rPr lang="en-GB" altLang="en-US" sz="1600" b="1" dirty="0">
                <a:effectLst>
                  <a:outerShdw blurRad="38100" dist="38100" dir="2700000" algn="tl">
                    <a:srgbClr val="C0C0C0"/>
                  </a:outerShdw>
                </a:effectLst>
                <a:latin typeface="Century Gothic"/>
              </a:rPr>
              <a:t>Please complete an updated contact form before you leave. It is important that we are able to get in contact with you in the case of an emergency.</a:t>
            </a:r>
          </a:p>
          <a:p>
            <a:pPr eaLnBrk="1" fontAlgn="auto" hangingPunct="1">
              <a:spcAft>
                <a:spcPts val="0"/>
              </a:spcAft>
              <a:buFontTx/>
              <a:buNone/>
              <a:defRPr/>
            </a:pPr>
            <a:endParaRPr lang="en-GB" altLang="en-US" sz="1600" b="1" dirty="0">
              <a:effectLst>
                <a:outerShdw blurRad="38100" dist="38100" dir="2700000" algn="tl">
                  <a:srgbClr val="C0C0C0"/>
                </a:outerShdw>
              </a:effectLst>
              <a:latin typeface="Century Gothic" panose="020B0502020202020204" pitchFamily="34" charset="0"/>
            </a:endParaRPr>
          </a:p>
          <a:p>
            <a:pPr eaLnBrk="1" fontAlgn="auto" hangingPunct="1">
              <a:spcAft>
                <a:spcPts val="0"/>
              </a:spcAft>
              <a:buFontTx/>
              <a:buNone/>
              <a:defRPr/>
            </a:pPr>
            <a:r>
              <a:rPr lang="en-GB" altLang="en-US" sz="1600" b="1" dirty="0">
                <a:effectLst>
                  <a:outerShdw blurRad="38100" dist="38100" dir="2700000" algn="tl">
                    <a:srgbClr val="C0C0C0"/>
                  </a:outerShdw>
                </a:effectLst>
                <a:latin typeface="Century Gothic" panose="020B0502020202020204" pitchFamily="34" charset="0"/>
              </a:rPr>
              <a:t>Important Details Required:</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Landline telephone number</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Mobile number (for text messaging service)</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Current address</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Work number</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Next of kin/emergency contact number &amp; address</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Email address (for email list) </a:t>
            </a:r>
          </a:p>
        </p:txBody>
      </p:sp>
      <p:pic>
        <p:nvPicPr>
          <p:cNvPr id="3" name="Picture 2">
            <a:extLst>
              <a:ext uri="{FF2B5EF4-FFF2-40B4-BE49-F238E27FC236}">
                <a16:creationId xmlns:a16="http://schemas.microsoft.com/office/drawing/2014/main" id="{993EFCB0-A9DE-8AB8-DB57-9D0685326BCC}"/>
              </a:ext>
            </a:extLst>
          </p:cNvPr>
          <p:cNvPicPr>
            <a:picLocks noChangeAspect="1"/>
          </p:cNvPicPr>
          <p:nvPr/>
        </p:nvPicPr>
        <p:blipFill>
          <a:blip r:embed="rId3"/>
          <a:stretch>
            <a:fillRect/>
          </a:stretch>
        </p:blipFill>
        <p:spPr>
          <a:xfrm>
            <a:off x="5775158" y="3835544"/>
            <a:ext cx="2886241" cy="2229621"/>
          </a:xfrm>
          <a:prstGeom prst="rect">
            <a:avLst/>
          </a:prstGeom>
        </p:spPr>
      </p:pic>
      <p:pic>
        <p:nvPicPr>
          <p:cNvPr id="2" name="Picture 2" descr="Nexus Education Schools Trust (NEST ...">
            <a:extLst>
              <a:ext uri="{FF2B5EF4-FFF2-40B4-BE49-F238E27FC236}">
                <a16:creationId xmlns:a16="http://schemas.microsoft.com/office/drawing/2014/main" id="{9576C8A7-A571-0611-B093-3DC346E33C0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3540" b="23540"/>
          <a:stretch>
            <a:fillRect/>
          </a:stretch>
        </p:blipFill>
        <p:spPr bwMode="auto">
          <a:xfrm>
            <a:off x="6660232" y="405604"/>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F0A40-8D7F-42A4-377E-62B690258A69}"/>
            </a:ext>
          </a:extLst>
        </p:cNvPr>
        <p:cNvGrpSpPr/>
        <p:nvPr/>
      </p:nvGrpSpPr>
      <p:grpSpPr>
        <a:xfrm>
          <a:off x="0" y="0"/>
          <a:ext cx="0" cy="0"/>
          <a:chOff x="0" y="0"/>
          <a:chExt cx="0" cy="0"/>
        </a:xfrm>
      </p:grpSpPr>
      <p:sp useBgFill="1">
        <p:nvSpPr>
          <p:cNvPr id="134166" name="Rectangle 134165">
            <a:extLst>
              <a:ext uri="{FF2B5EF4-FFF2-40B4-BE49-F238E27FC236}">
                <a16:creationId xmlns:a16="http://schemas.microsoft.com/office/drawing/2014/main" id="{FA97BEC6-7F3B-F1D7-BCA8-F0E0FB0F8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168" name="Freeform: Shape 134167">
            <a:extLst>
              <a:ext uri="{FF2B5EF4-FFF2-40B4-BE49-F238E27FC236}">
                <a16:creationId xmlns:a16="http://schemas.microsoft.com/office/drawing/2014/main" id="{CF8F9B0C-2CAE-71C3-7CD1-E91C6874C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5604285"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bg2">
              <a:alpha val="50000"/>
            </a:schemeClr>
          </a:solidFill>
          <a:ln w="32707" cap="flat">
            <a:noFill/>
            <a:prstDash val="solid"/>
            <a:miter/>
          </a:ln>
        </p:spPr>
        <p:txBody>
          <a:bodyPr wrap="square" rtlCol="0" anchor="ctr">
            <a:noAutofit/>
          </a:bodyPr>
          <a:lstStyle/>
          <a:p>
            <a:endParaRPr lang="en-US">
              <a:solidFill>
                <a:schemeClr val="tx1"/>
              </a:solidFill>
            </a:endParaRPr>
          </a:p>
        </p:txBody>
      </p:sp>
      <p:sp>
        <p:nvSpPr>
          <p:cNvPr id="134146" name="Rectangle 2">
            <a:extLst>
              <a:ext uri="{FF2B5EF4-FFF2-40B4-BE49-F238E27FC236}">
                <a16:creationId xmlns:a16="http://schemas.microsoft.com/office/drawing/2014/main" id="{BB6BB0BD-1167-8E23-AF90-52AAB6656E69}"/>
              </a:ext>
            </a:extLst>
          </p:cNvPr>
          <p:cNvSpPr>
            <a:spLocks noGrp="1" noChangeArrowheads="1"/>
          </p:cNvSpPr>
          <p:nvPr>
            <p:ph type="title"/>
          </p:nvPr>
        </p:nvSpPr>
        <p:spPr>
          <a:xfrm>
            <a:off x="795543" y="643774"/>
            <a:ext cx="3579731" cy="985333"/>
          </a:xfrm>
        </p:spPr>
        <p:txBody>
          <a:bodyPr rtlCol="0">
            <a:normAutofit fontScale="90000"/>
          </a:bodyPr>
          <a:lstStyle/>
          <a:p>
            <a:pPr>
              <a:spcAft>
                <a:spcPts val="0"/>
              </a:spcAft>
              <a:defRPr/>
            </a:pPr>
            <a:r>
              <a:rPr lang="en-GB" altLang="en-US" b="1" dirty="0">
                <a:effectLst>
                  <a:outerShdw blurRad="38100" dist="38100" dir="2700000" algn="tl">
                    <a:srgbClr val="C0C0C0"/>
                  </a:outerShdw>
                </a:effectLst>
                <a:latin typeface="Century Gothic"/>
              </a:rPr>
              <a:t>Local Partnerships</a:t>
            </a:r>
            <a:endParaRPr lang="en-US" dirty="0"/>
          </a:p>
        </p:txBody>
      </p:sp>
      <p:sp>
        <p:nvSpPr>
          <p:cNvPr id="134147" name="Rectangle 3">
            <a:extLst>
              <a:ext uri="{FF2B5EF4-FFF2-40B4-BE49-F238E27FC236}">
                <a16:creationId xmlns:a16="http://schemas.microsoft.com/office/drawing/2014/main" id="{703DDA61-CC66-5210-2902-714B94F62EC5}"/>
              </a:ext>
            </a:extLst>
          </p:cNvPr>
          <p:cNvSpPr>
            <a:spLocks noGrp="1" noChangeArrowheads="1"/>
          </p:cNvSpPr>
          <p:nvPr>
            <p:ph idx="1"/>
          </p:nvPr>
        </p:nvSpPr>
        <p:spPr>
          <a:xfrm>
            <a:off x="406155" y="1413325"/>
            <a:ext cx="4801369" cy="5134520"/>
          </a:xfrm>
          <a:effectLst/>
        </p:spPr>
        <p:txBody>
          <a:bodyPr rtlCol="0">
            <a:normAutofit lnSpcReduction="10000"/>
          </a:bodyPr>
          <a:lstStyle/>
          <a:p>
            <a:pPr eaLnBrk="1" fontAlgn="auto" hangingPunct="1">
              <a:spcAft>
                <a:spcPts val="0"/>
              </a:spcAft>
              <a:buNone/>
              <a:defRPr/>
            </a:pPr>
            <a:r>
              <a:rPr lang="en-GB" altLang="en-US" sz="1600" b="1" dirty="0">
                <a:effectLst>
                  <a:outerShdw blurRad="38100" dist="38100" dir="2700000" algn="tl">
                    <a:srgbClr val="C0C0C0"/>
                  </a:outerShdw>
                </a:effectLst>
                <a:latin typeface="Century Gothic"/>
              </a:rPr>
              <a:t>Alleyn's Secondary School</a:t>
            </a:r>
            <a:endParaRPr lang="en-US" dirty="0">
              <a:latin typeface="Calibri" panose="020F0502020204030204"/>
              <a:ea typeface="Calibri" panose="020F0502020204030204"/>
              <a:cs typeface="Calibri" panose="020F0502020204030204"/>
            </a:endParaRPr>
          </a:p>
          <a:p>
            <a:pPr>
              <a:spcAft>
                <a:spcPts val="0"/>
              </a:spcAft>
              <a:buNone/>
              <a:defRPr/>
            </a:pPr>
            <a:r>
              <a:rPr lang="en-GB" altLang="en-US" sz="1600" dirty="0">
                <a:effectLst>
                  <a:outerShdw blurRad="38100" dist="38100" dir="2700000" algn="tl">
                    <a:srgbClr val="C0C0C0"/>
                  </a:outerShdw>
                </a:effectLst>
                <a:latin typeface="Century Gothic"/>
              </a:rPr>
              <a:t>Throughout the year we offer many opportunities to work alongside Alleyn's School. </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Reading sessions</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Spanish Sessions</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Computing Sessions</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Music Sessions</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The Big Read</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Sports Day</a:t>
            </a:r>
          </a:p>
          <a:p>
            <a:pPr>
              <a:spcAft>
                <a:spcPts val="0"/>
              </a:spcAft>
              <a:buNone/>
              <a:defRPr/>
            </a:pPr>
            <a:endParaRPr lang="en-GB" altLang="en-US" sz="1600" b="1" dirty="0">
              <a:effectLst>
                <a:outerShdw blurRad="38100" dist="38100" dir="2700000" algn="tl">
                  <a:srgbClr val="C0C0C0"/>
                </a:outerShdw>
              </a:effectLst>
              <a:latin typeface="Century Gothic"/>
            </a:endParaRPr>
          </a:p>
          <a:p>
            <a:pPr>
              <a:spcAft>
                <a:spcPts val="0"/>
              </a:spcAft>
              <a:buNone/>
              <a:defRPr/>
            </a:pPr>
            <a:r>
              <a:rPr lang="en-GB" altLang="en-US" sz="1600" b="1" dirty="0">
                <a:effectLst>
                  <a:outerShdw blurRad="38100" dist="38100" dir="2700000" algn="tl">
                    <a:srgbClr val="C0C0C0"/>
                  </a:outerShdw>
                </a:effectLst>
                <a:latin typeface="Century Gothic"/>
              </a:rPr>
              <a:t>DKH Adventure Playground</a:t>
            </a:r>
          </a:p>
          <a:p>
            <a:pPr>
              <a:spcAft>
                <a:spcPts val="0"/>
              </a:spcAft>
              <a:buNone/>
              <a:defRPr/>
            </a:pPr>
            <a:r>
              <a:rPr lang="en-GB" altLang="en-US" sz="1600" dirty="0">
                <a:effectLst>
                  <a:outerShdw blurRad="38100" dist="38100" dir="2700000" algn="tl">
                    <a:srgbClr val="C0C0C0"/>
                  </a:outerShdw>
                </a:effectLst>
                <a:latin typeface="Century Gothic"/>
                <a:ea typeface="Calibri"/>
                <a:cs typeface="Calibri"/>
              </a:rPr>
              <a:t>We would like to encourage you to visit DKH Adventure Playground! We will be organising some trips for each class and their parents to attend. It is a fantastic place for your children to explore the environment and they regularly organise Music and Art sessions each week!</a:t>
            </a:r>
          </a:p>
        </p:txBody>
      </p:sp>
      <p:pic>
        <p:nvPicPr>
          <p:cNvPr id="2" name="Picture 2" descr="Nexus Education Schools Trust (NEST ...">
            <a:extLst>
              <a:ext uri="{FF2B5EF4-FFF2-40B4-BE49-F238E27FC236}">
                <a16:creationId xmlns:a16="http://schemas.microsoft.com/office/drawing/2014/main" id="{B6E7F27E-0DDA-0DAF-A4E3-2A0AB7736C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540" b="23540"/>
          <a:stretch>
            <a:fillRect/>
          </a:stretch>
        </p:blipFill>
        <p:spPr bwMode="auto">
          <a:xfrm>
            <a:off x="6660232" y="405604"/>
            <a:ext cx="190500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group of kids playing with sticks&#10;&#10;AI-generated content may be incorrect.">
            <a:extLst>
              <a:ext uri="{FF2B5EF4-FFF2-40B4-BE49-F238E27FC236}">
                <a16:creationId xmlns:a16="http://schemas.microsoft.com/office/drawing/2014/main" id="{201E93A3-BEDD-E431-C423-887B40A0D38B}"/>
              </a:ext>
            </a:extLst>
          </p:cNvPr>
          <p:cNvPicPr>
            <a:picLocks noChangeAspect="1"/>
          </p:cNvPicPr>
          <p:nvPr/>
        </p:nvPicPr>
        <p:blipFill>
          <a:blip r:embed="rId4"/>
          <a:srcRect r="106" b="8801"/>
          <a:stretch>
            <a:fillRect/>
          </a:stretch>
        </p:blipFill>
        <p:spPr>
          <a:xfrm>
            <a:off x="5267268" y="4159384"/>
            <a:ext cx="3587722" cy="2291339"/>
          </a:xfrm>
          <a:prstGeom prst="rect">
            <a:avLst/>
          </a:prstGeom>
        </p:spPr>
      </p:pic>
      <p:pic>
        <p:nvPicPr>
          <p:cNvPr id="5" name="Picture 4" descr="A large brick building with a sign in front of it&#10;&#10;AI-generated content may be incorrect.">
            <a:extLst>
              <a:ext uri="{FF2B5EF4-FFF2-40B4-BE49-F238E27FC236}">
                <a16:creationId xmlns:a16="http://schemas.microsoft.com/office/drawing/2014/main" id="{F4184880-3AB6-93DE-D161-82C962BFB527}"/>
              </a:ext>
            </a:extLst>
          </p:cNvPr>
          <p:cNvPicPr>
            <a:picLocks noChangeAspect="1"/>
          </p:cNvPicPr>
          <p:nvPr/>
        </p:nvPicPr>
        <p:blipFill>
          <a:blip r:embed="rId5"/>
          <a:stretch>
            <a:fillRect/>
          </a:stretch>
        </p:blipFill>
        <p:spPr>
          <a:xfrm>
            <a:off x="5358043" y="1636636"/>
            <a:ext cx="3495675" cy="2276475"/>
          </a:xfrm>
          <a:prstGeom prst="rect">
            <a:avLst/>
          </a:prstGeom>
        </p:spPr>
      </p:pic>
    </p:spTree>
    <p:extLst>
      <p:ext uri="{BB962C8B-B14F-4D97-AF65-F5344CB8AC3E}">
        <p14:creationId xmlns:p14="http://schemas.microsoft.com/office/powerpoint/2010/main" val="14709226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F36A6-3E35-4DD2-A68D-CCF8E320566F}"/>
            </a:ext>
          </a:extLst>
        </p:cNvPr>
        <p:cNvGrpSpPr/>
        <p:nvPr/>
      </p:nvGrpSpPr>
      <p:grpSpPr>
        <a:xfrm>
          <a:off x="0" y="0"/>
          <a:ext cx="0" cy="0"/>
          <a:chOff x="0" y="0"/>
          <a:chExt cx="0" cy="0"/>
        </a:xfrm>
      </p:grpSpPr>
      <p:sp useBgFill="1">
        <p:nvSpPr>
          <p:cNvPr id="134166" name="Rectangle 134165">
            <a:extLst>
              <a:ext uri="{FF2B5EF4-FFF2-40B4-BE49-F238E27FC236}">
                <a16:creationId xmlns:a16="http://schemas.microsoft.com/office/drawing/2014/main" id="{1C3FF57F-9C4E-36AA-7641-2020D011B5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168" name="Freeform: Shape 134167">
            <a:extLst>
              <a:ext uri="{FF2B5EF4-FFF2-40B4-BE49-F238E27FC236}">
                <a16:creationId xmlns:a16="http://schemas.microsoft.com/office/drawing/2014/main" id="{0E1FF6C6-823D-68A3-2EA2-F2742066F1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5604285"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bg2">
              <a:alpha val="50000"/>
            </a:schemeClr>
          </a:solidFill>
          <a:ln w="32707" cap="flat">
            <a:noFill/>
            <a:prstDash val="solid"/>
            <a:miter/>
          </a:ln>
        </p:spPr>
        <p:txBody>
          <a:bodyPr wrap="square" rtlCol="0" anchor="ctr">
            <a:noAutofit/>
          </a:bodyPr>
          <a:lstStyle/>
          <a:p>
            <a:endParaRPr lang="en-US">
              <a:solidFill>
                <a:schemeClr val="tx1"/>
              </a:solidFill>
            </a:endParaRPr>
          </a:p>
        </p:txBody>
      </p:sp>
      <p:sp>
        <p:nvSpPr>
          <p:cNvPr id="134146" name="Rectangle 2">
            <a:extLst>
              <a:ext uri="{FF2B5EF4-FFF2-40B4-BE49-F238E27FC236}">
                <a16:creationId xmlns:a16="http://schemas.microsoft.com/office/drawing/2014/main" id="{AEED6B2E-65BA-D12E-4B15-B8D85B8F71EF}"/>
              </a:ext>
            </a:extLst>
          </p:cNvPr>
          <p:cNvSpPr>
            <a:spLocks noGrp="1" noChangeArrowheads="1"/>
          </p:cNvSpPr>
          <p:nvPr>
            <p:ph type="title"/>
          </p:nvPr>
        </p:nvSpPr>
        <p:spPr>
          <a:xfrm>
            <a:off x="795543" y="643774"/>
            <a:ext cx="5669339" cy="993188"/>
          </a:xfrm>
        </p:spPr>
        <p:txBody>
          <a:bodyPr rtlCol="0">
            <a:normAutofit fontScale="90000"/>
          </a:bodyPr>
          <a:lstStyle/>
          <a:p>
            <a:pPr>
              <a:spcAft>
                <a:spcPts val="0"/>
              </a:spcAft>
              <a:defRPr/>
            </a:pPr>
            <a:r>
              <a:rPr lang="en-GB" altLang="en-US" b="1" dirty="0">
                <a:effectLst>
                  <a:outerShdw blurRad="38100" dist="38100" dir="2700000" algn="tl">
                    <a:srgbClr val="C0C0C0"/>
                  </a:outerShdw>
                </a:effectLst>
                <a:latin typeface="Century Gothic"/>
              </a:rPr>
              <a:t>New Parents, Teachers Association Recruits!</a:t>
            </a:r>
            <a:endParaRPr lang="en-US" dirty="0" err="1"/>
          </a:p>
        </p:txBody>
      </p:sp>
      <p:sp>
        <p:nvSpPr>
          <p:cNvPr id="134147" name="Rectangle 3">
            <a:extLst>
              <a:ext uri="{FF2B5EF4-FFF2-40B4-BE49-F238E27FC236}">
                <a16:creationId xmlns:a16="http://schemas.microsoft.com/office/drawing/2014/main" id="{1BDBA304-2326-7512-BA82-147F030D560E}"/>
              </a:ext>
            </a:extLst>
          </p:cNvPr>
          <p:cNvSpPr>
            <a:spLocks noGrp="1" noChangeArrowheads="1"/>
          </p:cNvSpPr>
          <p:nvPr>
            <p:ph idx="1"/>
          </p:nvPr>
        </p:nvSpPr>
        <p:spPr>
          <a:xfrm>
            <a:off x="398299" y="1719696"/>
            <a:ext cx="4801369" cy="5134520"/>
          </a:xfrm>
          <a:effectLst/>
        </p:spPr>
        <p:txBody>
          <a:bodyPr rtlCol="0">
            <a:noAutofit/>
          </a:bodyPr>
          <a:lstStyle/>
          <a:p>
            <a:pPr eaLnBrk="1" fontAlgn="auto" hangingPunct="1">
              <a:spcAft>
                <a:spcPts val="0"/>
              </a:spcAft>
              <a:buNone/>
              <a:defRPr/>
            </a:pPr>
            <a:r>
              <a:rPr lang="en-GB" altLang="en-US" sz="2800" dirty="0">
                <a:effectLst>
                  <a:outerShdw blurRad="38100" dist="38100" dir="2700000" algn="tl">
                    <a:srgbClr val="C0C0C0"/>
                  </a:outerShdw>
                </a:effectLst>
                <a:latin typeface="Century Gothic"/>
                <a:ea typeface="Calibri"/>
                <a:cs typeface="Calibri"/>
              </a:rPr>
              <a:t>We are looking for some new recruits to our PTA! If you would love to sign yourself up to support in organising and running events for our children here at our School, please let your class teacher, a member of the Senior Leadership Team or the Office know!</a:t>
            </a:r>
          </a:p>
        </p:txBody>
      </p:sp>
      <p:pic>
        <p:nvPicPr>
          <p:cNvPr id="2" name="Picture 2" descr="Nexus Education Schools Trust (NEST ...">
            <a:extLst>
              <a:ext uri="{FF2B5EF4-FFF2-40B4-BE49-F238E27FC236}">
                <a16:creationId xmlns:a16="http://schemas.microsoft.com/office/drawing/2014/main" id="{508A45F0-45AF-E48B-51B1-F9815C87EE0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540" b="23540"/>
          <a:stretch>
            <a:fillRect/>
          </a:stretch>
        </p:blipFill>
        <p:spPr bwMode="auto">
          <a:xfrm>
            <a:off x="6660232" y="405604"/>
            <a:ext cx="190500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B6437934-349F-10B7-8D91-9A0F05ADF3D6}"/>
              </a:ext>
            </a:extLst>
          </p:cNvPr>
          <p:cNvPicPr>
            <a:picLocks noChangeAspect="1"/>
          </p:cNvPicPr>
          <p:nvPr/>
        </p:nvPicPr>
        <p:blipFill>
          <a:blip r:embed="rId4"/>
          <a:stretch>
            <a:fillRect/>
          </a:stretch>
        </p:blipFill>
        <p:spPr>
          <a:xfrm>
            <a:off x="5055959" y="2523585"/>
            <a:ext cx="3038475" cy="2219325"/>
          </a:xfrm>
          <a:prstGeom prst="rect">
            <a:avLst/>
          </a:prstGeom>
        </p:spPr>
      </p:pic>
    </p:spTree>
    <p:extLst>
      <p:ext uri="{BB962C8B-B14F-4D97-AF65-F5344CB8AC3E}">
        <p14:creationId xmlns:p14="http://schemas.microsoft.com/office/powerpoint/2010/main" val="31065549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4616" y="382344"/>
            <a:ext cx="2791991" cy="1692771"/>
          </a:xfrm>
          <a:prstGeom prst="rect">
            <a:avLst/>
          </a:prstGeom>
          <a:solidFill>
            <a:schemeClr val="bg1"/>
          </a:solidFill>
          <a:ln>
            <a:solidFill>
              <a:schemeClr val="tx1"/>
            </a:solidFill>
          </a:ln>
        </p:spPr>
        <p:txBody>
          <a:bodyPr wrap="square" lIns="91440" tIns="45720" rIns="91440" bIns="45720" rtlCol="0" anchor="t">
            <a:spAutoFit/>
          </a:bodyPr>
          <a:lstStyle/>
          <a:p>
            <a:pPr algn="ctr"/>
            <a:r>
              <a:rPr lang="en-US" sz="1400" b="1" u="sng" dirty="0"/>
              <a:t>PSHE (Getting </a:t>
            </a:r>
            <a:r>
              <a:rPr lang="en-US" sz="1400" b="1" u="sng" dirty="0" err="1"/>
              <a:t>Focussed</a:t>
            </a:r>
            <a:r>
              <a:rPr lang="en-US" sz="1400" b="1" u="sng" dirty="0"/>
              <a:t>)</a:t>
            </a:r>
          </a:p>
          <a:p>
            <a:pPr marL="285750" indent="-285750" algn="just">
              <a:buFont typeface="Arial"/>
              <a:buChar char="•"/>
            </a:pPr>
            <a:r>
              <a:rPr lang="en-GB" sz="1000" dirty="0">
                <a:latin typeface="Century Gothic" panose="020B0502020202020204" pitchFamily="34" charset="0"/>
                <a:ea typeface="Calibri"/>
                <a:cs typeface="AkayaKanadaka" panose="02010502080401010103" pitchFamily="2" charset="77"/>
              </a:rPr>
              <a:t>To create a class charter</a:t>
            </a:r>
          </a:p>
          <a:p>
            <a:pPr marL="285750" indent="-285750" algn="just">
              <a:buFont typeface="Arial"/>
              <a:buChar char="•"/>
            </a:pPr>
            <a:r>
              <a:rPr lang="en-GB" sz="1000" dirty="0">
                <a:latin typeface="Century Gothic" panose="020B0502020202020204" pitchFamily="34" charset="0"/>
                <a:ea typeface="Calibri"/>
                <a:cs typeface="AkayaKanadaka" panose="02010502080401010103" pitchFamily="2" charset="77"/>
              </a:rPr>
              <a:t>To understand how our mind works.</a:t>
            </a:r>
          </a:p>
          <a:p>
            <a:pPr marL="285750" indent="-285750" algn="just">
              <a:buFont typeface="Arial"/>
              <a:buChar char="•"/>
            </a:pPr>
            <a:r>
              <a:rPr lang="en-GB" sz="1000" dirty="0">
                <a:latin typeface="Century Gothic" panose="020B0502020202020204" pitchFamily="34" charset="0"/>
                <a:ea typeface="Calibri"/>
                <a:cs typeface="AkayaKanadaka" panose="02010502080401010103" pitchFamily="2" charset="77"/>
              </a:rPr>
              <a:t>To understand how to be mindfully aware.</a:t>
            </a:r>
          </a:p>
          <a:p>
            <a:pPr marL="285750" indent="-285750" algn="just">
              <a:buFont typeface="Arial"/>
              <a:buChar char="•"/>
            </a:pPr>
            <a:r>
              <a:rPr lang="en-GB" sz="1000" dirty="0">
                <a:latin typeface="Century Gothic" panose="020B0502020202020204" pitchFamily="34" charset="0"/>
                <a:ea typeface="Calibri"/>
                <a:cs typeface="AkayaKanadaka" panose="02010502080401010103" pitchFamily="2" charset="77"/>
              </a:rPr>
              <a:t>To understand the zones of regulation</a:t>
            </a:r>
          </a:p>
          <a:p>
            <a:pPr marL="285750" indent="-285750" algn="just">
              <a:buFont typeface="Arial"/>
              <a:buChar char="•"/>
            </a:pPr>
            <a:r>
              <a:rPr lang="en-GB" sz="1000" dirty="0">
                <a:latin typeface="Century Gothic" panose="020B0502020202020204" pitchFamily="34" charset="0"/>
                <a:ea typeface="Calibri"/>
                <a:cs typeface="AkayaKanadaka" panose="02010502080401010103" pitchFamily="2" charset="77"/>
              </a:rPr>
              <a:t>To understand how to respond empathetically in complex social situations. - To apply empathy to real-life school or community situations</a:t>
            </a:r>
          </a:p>
        </p:txBody>
      </p:sp>
      <p:sp>
        <p:nvSpPr>
          <p:cNvPr id="6" name="TextBox 5"/>
          <p:cNvSpPr txBox="1"/>
          <p:nvPr/>
        </p:nvSpPr>
        <p:spPr>
          <a:xfrm>
            <a:off x="3053447" y="500128"/>
            <a:ext cx="2932056" cy="1908215"/>
          </a:xfrm>
          <a:prstGeom prst="rect">
            <a:avLst/>
          </a:prstGeom>
          <a:solidFill>
            <a:schemeClr val="bg1"/>
          </a:solidFill>
          <a:ln>
            <a:solidFill>
              <a:schemeClr val="tx1"/>
            </a:solidFill>
          </a:ln>
        </p:spPr>
        <p:txBody>
          <a:bodyPr wrap="square" lIns="91440" tIns="45720" rIns="91440" bIns="45720" rtlCol="0" anchor="t">
            <a:spAutoFit/>
          </a:bodyPr>
          <a:lstStyle/>
          <a:p>
            <a:pPr algn="ctr"/>
            <a:r>
              <a:rPr lang="en-US" sz="1400" b="1" u="sng" dirty="0"/>
              <a:t>Literacy  The Lost Thing</a:t>
            </a:r>
          </a:p>
          <a:p>
            <a:pPr algn="ctr"/>
            <a:r>
              <a:rPr lang="en-US" sz="1000" dirty="0">
                <a:latin typeface="Century Gothic" panose="020B0502020202020204" pitchFamily="34" charset="0"/>
                <a:cs typeface="AkayaKanadaka" panose="02010502080401010103" pitchFamily="2" charset="77"/>
              </a:rPr>
              <a:t>Write a diary entry</a:t>
            </a:r>
          </a:p>
          <a:p>
            <a:pPr algn="ctr"/>
            <a:r>
              <a:rPr lang="en-US" sz="1000" dirty="0">
                <a:latin typeface="Century Gothic" panose="020B0502020202020204" pitchFamily="34" charset="0"/>
                <a:cs typeface="AkayaKanadaka" panose="02010502080401010103" pitchFamily="2" charset="77"/>
              </a:rPr>
              <a:t>Create a short narrative</a:t>
            </a:r>
          </a:p>
          <a:p>
            <a:pPr algn="ctr"/>
            <a:r>
              <a:rPr lang="en-US" sz="1000" dirty="0">
                <a:latin typeface="Century Gothic" panose="020B0502020202020204" pitchFamily="34" charset="0"/>
                <a:cs typeface="AkayaKanadaka" panose="02010502080401010103" pitchFamily="2" charset="77"/>
              </a:rPr>
              <a:t>Author study: Shaun Tan</a:t>
            </a:r>
          </a:p>
          <a:p>
            <a:pPr algn="ctr"/>
            <a:r>
              <a:rPr lang="en-US" sz="1400" b="1" u="sng" dirty="0"/>
              <a:t>(Beowulf &amp;Grendel)</a:t>
            </a:r>
          </a:p>
          <a:p>
            <a:pPr marL="171450" indent="-171450" algn="just">
              <a:buFont typeface="Arial" panose="020B0604020202020204" pitchFamily="34" charset="0"/>
              <a:buChar char="•"/>
            </a:pPr>
            <a:r>
              <a:rPr lang="en-US" sz="1000" dirty="0">
                <a:latin typeface="Century Gothic" panose="020B0502020202020204" pitchFamily="34" charset="0"/>
              </a:rPr>
              <a:t>Write a character and setting descriptions</a:t>
            </a:r>
          </a:p>
          <a:p>
            <a:pPr marL="171450" indent="-171450" algn="just">
              <a:buFont typeface="Arial" panose="020B0604020202020204" pitchFamily="34" charset="0"/>
              <a:buChar char="•"/>
            </a:pPr>
            <a:r>
              <a:rPr lang="en-US" sz="1000" dirty="0">
                <a:latin typeface="Century Gothic" panose="020B0502020202020204" pitchFamily="34" charset="0"/>
              </a:rPr>
              <a:t>To write a fantasy story based on the story of Beowulf and Grendel</a:t>
            </a:r>
          </a:p>
          <a:p>
            <a:pPr marL="171450" indent="-171450" algn="just">
              <a:buFont typeface="Arial" panose="020B0604020202020204" pitchFamily="34" charset="0"/>
              <a:buChar char="•"/>
            </a:pPr>
            <a:r>
              <a:rPr lang="en-US" sz="1000" dirty="0">
                <a:latin typeface="Century Gothic" panose="020B0502020202020204" pitchFamily="34" charset="0"/>
              </a:rPr>
              <a:t>To write a playscript and an eye-witness account.</a:t>
            </a:r>
          </a:p>
        </p:txBody>
      </p:sp>
      <p:sp>
        <p:nvSpPr>
          <p:cNvPr id="7" name="TextBox 6"/>
          <p:cNvSpPr txBox="1"/>
          <p:nvPr/>
        </p:nvSpPr>
        <p:spPr>
          <a:xfrm>
            <a:off x="6109229" y="486717"/>
            <a:ext cx="2857354" cy="2000548"/>
          </a:xfrm>
          <a:prstGeom prst="rect">
            <a:avLst/>
          </a:prstGeom>
          <a:solidFill>
            <a:schemeClr val="bg1"/>
          </a:solidFill>
          <a:ln>
            <a:solidFill>
              <a:schemeClr val="tx1"/>
            </a:solidFill>
          </a:ln>
        </p:spPr>
        <p:txBody>
          <a:bodyPr wrap="square" rtlCol="0">
            <a:spAutoFit/>
          </a:bodyPr>
          <a:lstStyle/>
          <a:p>
            <a:pPr algn="ctr"/>
            <a:r>
              <a:rPr lang="en-US" sz="1200" b="1" u="sng" dirty="0"/>
              <a:t>Numeracy (Place value, Addition and Subtraction)</a:t>
            </a:r>
          </a:p>
          <a:p>
            <a:pPr marL="171450" indent="-171450" algn="just">
              <a:buFont typeface="Arial" panose="020B0604020202020204" pitchFamily="34" charset="0"/>
              <a:buChar char="•"/>
            </a:pPr>
            <a:r>
              <a:rPr lang="en-GB" sz="1000" dirty="0">
                <a:latin typeface="Century Gothic" panose="020B0502020202020204" pitchFamily="34" charset="0"/>
              </a:rPr>
              <a:t>Read, write, order and compare numbers to at least 1000000 and determine the value of each digit. </a:t>
            </a:r>
          </a:p>
          <a:p>
            <a:pPr marL="171450" indent="-171450" algn="just">
              <a:buFont typeface="Arial" panose="020B0604020202020204" pitchFamily="34" charset="0"/>
              <a:buChar char="•"/>
            </a:pPr>
            <a:r>
              <a:rPr lang="en-GB" sz="1000" dirty="0">
                <a:latin typeface="Century Gothic" panose="020B0502020202020204" pitchFamily="34" charset="0"/>
              </a:rPr>
              <a:t>Count forwards or backwards in steps of powers of 10 for any given number up to 1000000.</a:t>
            </a:r>
          </a:p>
          <a:p>
            <a:pPr marL="171450" indent="-171450" algn="just">
              <a:buFont typeface="Arial" panose="020B0604020202020204" pitchFamily="34" charset="0"/>
              <a:buChar char="•"/>
            </a:pPr>
            <a:r>
              <a:rPr lang="en-GB" sz="1000" dirty="0">
                <a:latin typeface="Century Gothic" panose="020B0502020202020204" pitchFamily="34" charset="0"/>
              </a:rPr>
              <a:t> Interpret negative numbers in context, To add and subtract whole numbers with more than 4 digits with problem solving. </a:t>
            </a:r>
            <a:endParaRPr lang="en-US" sz="1000" dirty="0">
              <a:latin typeface="Century Gothic" panose="020B0502020202020204" pitchFamily="34" charset="0"/>
            </a:endParaRPr>
          </a:p>
        </p:txBody>
      </p:sp>
      <p:sp>
        <p:nvSpPr>
          <p:cNvPr id="8" name="TextBox 7"/>
          <p:cNvSpPr txBox="1"/>
          <p:nvPr/>
        </p:nvSpPr>
        <p:spPr>
          <a:xfrm>
            <a:off x="78360" y="2099668"/>
            <a:ext cx="2791991" cy="615553"/>
          </a:xfrm>
          <a:prstGeom prst="rect">
            <a:avLst/>
          </a:prstGeom>
          <a:solidFill>
            <a:schemeClr val="bg1"/>
          </a:solidFill>
          <a:ln>
            <a:solidFill>
              <a:schemeClr val="tx1"/>
            </a:solidFill>
          </a:ln>
        </p:spPr>
        <p:txBody>
          <a:bodyPr wrap="square" lIns="91440" tIns="45720" rIns="91440" bIns="45720" rtlCol="0" anchor="t">
            <a:spAutoFit/>
          </a:bodyPr>
          <a:lstStyle/>
          <a:p>
            <a:pPr algn="ctr"/>
            <a:r>
              <a:rPr lang="en-US" sz="1400" b="1" u="sng" dirty="0"/>
              <a:t>PE (Netball Skills)</a:t>
            </a:r>
          </a:p>
          <a:p>
            <a:pPr marL="171450" indent="-171450" algn="just">
              <a:buFont typeface="Arial" panose="020B0604020202020204" pitchFamily="34" charset="0"/>
              <a:buChar char="•"/>
            </a:pPr>
            <a:r>
              <a:rPr lang="en-US" sz="1000" dirty="0"/>
              <a:t>PE will be taught on a Thursday morning by Millwall Football Club</a:t>
            </a:r>
          </a:p>
        </p:txBody>
      </p:sp>
      <p:sp>
        <p:nvSpPr>
          <p:cNvPr id="9" name="TextBox 8"/>
          <p:cNvSpPr txBox="1"/>
          <p:nvPr/>
        </p:nvSpPr>
        <p:spPr>
          <a:xfrm>
            <a:off x="6185877" y="2698720"/>
            <a:ext cx="2791991" cy="769441"/>
          </a:xfrm>
          <a:prstGeom prst="rect">
            <a:avLst/>
          </a:prstGeom>
          <a:solidFill>
            <a:schemeClr val="bg1"/>
          </a:solidFill>
          <a:ln>
            <a:solidFill>
              <a:schemeClr val="tx1"/>
            </a:solidFill>
          </a:ln>
        </p:spPr>
        <p:txBody>
          <a:bodyPr wrap="square" lIns="91440" tIns="45720" rIns="91440" bIns="45720" rtlCol="0" anchor="t">
            <a:spAutoFit/>
          </a:bodyPr>
          <a:lstStyle/>
          <a:p>
            <a:pPr algn="ctr"/>
            <a:r>
              <a:rPr lang="en-US" sz="1400" b="1" u="sng" dirty="0"/>
              <a:t>Art and Design  Portraits</a:t>
            </a:r>
          </a:p>
          <a:p>
            <a:pPr algn="just"/>
            <a:r>
              <a:rPr lang="en-GB" sz="1000" dirty="0">
                <a:latin typeface="Century Gothic" panose="020B0502020202020204" pitchFamily="34" charset="0"/>
                <a:ea typeface="Calibri"/>
                <a:cs typeface="Calibri"/>
              </a:rPr>
              <a:t>Investigate self-portraits by a range of artists,.</a:t>
            </a:r>
          </a:p>
          <a:p>
            <a:pPr algn="just"/>
            <a:r>
              <a:rPr lang="en-GB" sz="1000" dirty="0">
                <a:latin typeface="Century Gothic" panose="020B0502020202020204" pitchFamily="34" charset="0"/>
                <a:ea typeface="Calibri"/>
                <a:cs typeface="Calibri"/>
              </a:rPr>
              <a:t>Look at the art of Hom </a:t>
            </a:r>
            <a:r>
              <a:rPr lang="en-GB" sz="1000" dirty="0" err="1">
                <a:latin typeface="Century Gothic" panose="020B0502020202020204" pitchFamily="34" charset="0"/>
                <a:ea typeface="Calibri"/>
                <a:cs typeface="Calibri"/>
              </a:rPr>
              <a:t>Nyguyen</a:t>
            </a:r>
            <a:endParaRPr lang="en-US" sz="1000" dirty="0">
              <a:latin typeface="Century Gothic" panose="020B0502020202020204" pitchFamily="34" charset="0"/>
              <a:ea typeface="Calibri"/>
              <a:cs typeface="Calibri"/>
            </a:endParaRPr>
          </a:p>
        </p:txBody>
      </p:sp>
      <p:sp>
        <p:nvSpPr>
          <p:cNvPr id="12" name="TextBox 11"/>
          <p:cNvSpPr txBox="1"/>
          <p:nvPr/>
        </p:nvSpPr>
        <p:spPr>
          <a:xfrm>
            <a:off x="2897739" y="4962671"/>
            <a:ext cx="2838676" cy="1384995"/>
          </a:xfrm>
          <a:prstGeom prst="rect">
            <a:avLst/>
          </a:prstGeom>
          <a:solidFill>
            <a:schemeClr val="bg1"/>
          </a:solidFill>
          <a:ln>
            <a:solidFill>
              <a:schemeClr val="tx1"/>
            </a:solidFill>
          </a:ln>
        </p:spPr>
        <p:txBody>
          <a:bodyPr wrap="square" lIns="91440" tIns="45720" rIns="91440" bIns="45720" rtlCol="0" anchor="t">
            <a:spAutoFit/>
          </a:bodyPr>
          <a:lstStyle/>
          <a:p>
            <a:pPr algn="just"/>
            <a:r>
              <a:rPr lang="en-US" sz="1200" b="1" u="sng" dirty="0"/>
              <a:t>RE (Why doesn't </a:t>
            </a:r>
            <a:r>
              <a:rPr lang="en-US" sz="1200" b="1" u="sng" dirty="0" err="1"/>
              <a:t>Christanity</a:t>
            </a:r>
            <a:r>
              <a:rPr lang="en-US" sz="1200" b="1" u="sng" dirty="0"/>
              <a:t> always look the same?)</a:t>
            </a:r>
          </a:p>
          <a:p>
            <a:r>
              <a:rPr lang="en-US" sz="1000" dirty="0">
                <a:solidFill>
                  <a:srgbClr val="222222"/>
                </a:solidFill>
                <a:latin typeface="Century Gothic" panose="020B0502020202020204" pitchFamily="34" charset="0"/>
                <a:ea typeface="Lato"/>
                <a:cs typeface="Lato"/>
              </a:rPr>
              <a:t>Give examples of how Christianity spread as a religion.</a:t>
            </a:r>
            <a:endParaRPr lang="en-US" sz="1000" dirty="0">
              <a:latin typeface="Century Gothic" panose="020B0502020202020204" pitchFamily="34" charset="0"/>
              <a:ea typeface="Calibri"/>
              <a:cs typeface="Calibri"/>
            </a:endParaRPr>
          </a:p>
          <a:p>
            <a:r>
              <a:rPr lang="en-US" sz="1000" dirty="0">
                <a:solidFill>
                  <a:srgbClr val="222222"/>
                </a:solidFill>
                <a:latin typeface="Century Gothic" panose="020B0502020202020204" pitchFamily="34" charset="0"/>
                <a:ea typeface="Lato"/>
                <a:cs typeface="Lato"/>
              </a:rPr>
              <a:t>Explain how significant people have led to changes in how Christianity is practiced.</a:t>
            </a:r>
            <a:endParaRPr lang="en-US" sz="1000" dirty="0">
              <a:latin typeface="Century Gothic" panose="020B0502020202020204" pitchFamily="34" charset="0"/>
              <a:ea typeface="Calibri"/>
              <a:cs typeface="Calibri"/>
            </a:endParaRPr>
          </a:p>
          <a:p>
            <a:r>
              <a:rPr lang="en-US" sz="1000" dirty="0">
                <a:solidFill>
                  <a:srgbClr val="222222"/>
                </a:solidFill>
                <a:latin typeface="Century Gothic" panose="020B0502020202020204" pitchFamily="34" charset="0"/>
                <a:ea typeface="Lato"/>
                <a:cs typeface="Lato"/>
              </a:rPr>
              <a:t>Think about their views on leaders changing the way religion is practiced.</a:t>
            </a:r>
            <a:endParaRPr lang="en-US" sz="1000" dirty="0">
              <a:latin typeface="Century Gothic" panose="020B0502020202020204" pitchFamily="34" charset="0"/>
              <a:ea typeface="Calibri"/>
              <a:cs typeface="Calibri"/>
            </a:endParaRPr>
          </a:p>
        </p:txBody>
      </p:sp>
      <p:sp>
        <p:nvSpPr>
          <p:cNvPr id="13" name="TextBox 12"/>
          <p:cNvSpPr txBox="1"/>
          <p:nvPr/>
        </p:nvSpPr>
        <p:spPr>
          <a:xfrm>
            <a:off x="54616" y="3957923"/>
            <a:ext cx="2821121" cy="2923877"/>
          </a:xfrm>
          <a:prstGeom prst="rect">
            <a:avLst/>
          </a:prstGeom>
          <a:solidFill>
            <a:schemeClr val="bg1"/>
          </a:solidFill>
          <a:ln>
            <a:solidFill>
              <a:schemeClr val="tx1"/>
            </a:solidFill>
          </a:ln>
        </p:spPr>
        <p:txBody>
          <a:bodyPr wrap="square" lIns="91440" tIns="45720" rIns="91440" bIns="45720" rtlCol="0" anchor="t">
            <a:spAutoFit/>
          </a:bodyPr>
          <a:lstStyle/>
          <a:p>
            <a:pPr algn="ctr"/>
            <a:r>
              <a:rPr lang="en-US" sz="1400" b="1" dirty="0">
                <a:latin typeface="Century Gothic" panose="020B0502020202020204" pitchFamily="34" charset="0"/>
              </a:rPr>
              <a:t>History (The Vikings)</a:t>
            </a:r>
          </a:p>
          <a:p>
            <a:pPr marL="171450" indent="-171450" algn="just">
              <a:buFont typeface="Arial" panose="020B0604020202020204" pitchFamily="34" charset="0"/>
              <a:buChar char="•"/>
            </a:pPr>
            <a:r>
              <a:rPr lang="en-US" sz="1000" dirty="0">
                <a:latin typeface="Century Gothic" panose="020B0502020202020204" pitchFamily="34" charset="0"/>
              </a:rPr>
              <a:t>To understand where the Vikings came from.</a:t>
            </a:r>
          </a:p>
          <a:p>
            <a:pPr marL="171450" indent="-171450" algn="just">
              <a:buFont typeface="Arial" panose="020B0604020202020204" pitchFamily="34" charset="0"/>
              <a:buChar char="•"/>
            </a:pPr>
            <a:r>
              <a:rPr lang="en-US" sz="1000" dirty="0">
                <a:latin typeface="Century Gothic" panose="020B0502020202020204" pitchFamily="34" charset="0"/>
              </a:rPr>
              <a:t>To understand how and why the Vikings invaded England.</a:t>
            </a:r>
          </a:p>
          <a:p>
            <a:pPr marL="171450" indent="-171450" algn="just">
              <a:buFont typeface="Arial" panose="020B0604020202020204" pitchFamily="34" charset="0"/>
              <a:buChar char="•"/>
            </a:pPr>
            <a:r>
              <a:rPr lang="en-US" sz="1000" dirty="0">
                <a:latin typeface="Century Gothic" panose="020B0502020202020204" pitchFamily="34" charset="0"/>
              </a:rPr>
              <a:t>To understand how Vikings lived and worked.</a:t>
            </a:r>
          </a:p>
          <a:p>
            <a:pPr marL="171450" indent="-171450" algn="just">
              <a:buFont typeface="Arial" panose="020B0604020202020204" pitchFamily="34" charset="0"/>
              <a:buChar char="•"/>
            </a:pPr>
            <a:r>
              <a:rPr lang="en-US" sz="1000" dirty="0">
                <a:latin typeface="Century Gothic" panose="020B0502020202020204" pitchFamily="34" charset="0"/>
              </a:rPr>
              <a:t>To understand what happened during the Viking invasions and know what Viking warriors were like.</a:t>
            </a:r>
          </a:p>
          <a:p>
            <a:pPr marL="171450" indent="-171450" algn="just">
              <a:buFont typeface="Arial" panose="020B0604020202020204" pitchFamily="34" charset="0"/>
              <a:buChar char="•"/>
            </a:pPr>
            <a:r>
              <a:rPr lang="en-US" sz="1000" dirty="0">
                <a:latin typeface="Century Gothic" panose="020B0502020202020204" pitchFamily="34" charset="0"/>
              </a:rPr>
              <a:t>To identify and describe Viking artefacts.</a:t>
            </a:r>
          </a:p>
          <a:p>
            <a:pPr marL="171450" indent="-171450" algn="just">
              <a:buFont typeface="Arial" panose="020B0604020202020204" pitchFamily="34" charset="0"/>
              <a:buChar char="•"/>
            </a:pPr>
            <a:r>
              <a:rPr lang="en-US" sz="1000" dirty="0">
                <a:latin typeface="Century Gothic" panose="020B0502020202020204" pitchFamily="34" charset="0"/>
              </a:rPr>
              <a:t>To know some Viking Gods and what they represent.</a:t>
            </a:r>
          </a:p>
          <a:p>
            <a:pPr marL="171450" indent="-171450" algn="just">
              <a:buFont typeface="Arial" panose="020B0604020202020204" pitchFamily="34" charset="0"/>
              <a:buChar char="•"/>
            </a:pPr>
            <a:r>
              <a:rPr lang="en-US" sz="1000" dirty="0">
                <a:latin typeface="Century Gothic" panose="020B0502020202020204" pitchFamily="34" charset="0"/>
              </a:rPr>
              <a:t>To understand how some Kings in Britain dealt with Viking Invaders.</a:t>
            </a:r>
          </a:p>
          <a:p>
            <a:pPr algn="just"/>
            <a:endParaRPr lang="en-US" sz="1000" dirty="0"/>
          </a:p>
          <a:p>
            <a:pPr algn="just"/>
            <a:endParaRPr lang="en-US" sz="1000" b="1" dirty="0">
              <a:ea typeface="Calibri"/>
              <a:cs typeface="Calibri"/>
            </a:endParaRPr>
          </a:p>
        </p:txBody>
      </p:sp>
      <p:sp>
        <p:nvSpPr>
          <p:cNvPr id="14" name="TextBox 13"/>
          <p:cNvSpPr txBox="1"/>
          <p:nvPr/>
        </p:nvSpPr>
        <p:spPr>
          <a:xfrm>
            <a:off x="5985503" y="4224483"/>
            <a:ext cx="2791991" cy="1661993"/>
          </a:xfrm>
          <a:prstGeom prst="rect">
            <a:avLst/>
          </a:prstGeom>
          <a:solidFill>
            <a:schemeClr val="bg1"/>
          </a:solidFill>
          <a:ln>
            <a:solidFill>
              <a:schemeClr val="tx1"/>
            </a:solidFill>
          </a:ln>
        </p:spPr>
        <p:txBody>
          <a:bodyPr wrap="square" rtlCol="0">
            <a:spAutoFit/>
          </a:bodyPr>
          <a:lstStyle/>
          <a:p>
            <a:pPr algn="ctr"/>
            <a:r>
              <a:rPr lang="en-US" sz="1200" b="1" u="sng" dirty="0"/>
              <a:t>Science (Properties of Materials)</a:t>
            </a:r>
          </a:p>
          <a:p>
            <a:pPr marL="171450" indent="-171450" algn="just">
              <a:buFont typeface="Arial" panose="020B0604020202020204" pitchFamily="34" charset="0"/>
              <a:buChar char="•"/>
            </a:pPr>
            <a:r>
              <a:rPr lang="en-US" sz="1000" dirty="0">
                <a:latin typeface="Century Gothic" panose="020B0502020202020204" pitchFamily="34" charset="0"/>
              </a:rPr>
              <a:t>To be able to compare and group together everyday materials based on evidence from comparative and fair tests; including their conductivity of heat.</a:t>
            </a:r>
          </a:p>
          <a:p>
            <a:pPr marL="171450" indent="-171450" algn="just">
              <a:buFont typeface="Arial" panose="020B0604020202020204" pitchFamily="34" charset="0"/>
              <a:buChar char="•"/>
            </a:pPr>
            <a:r>
              <a:rPr lang="en-US" sz="1000" dirty="0">
                <a:latin typeface="Century Gothic" panose="020B0502020202020204" pitchFamily="34" charset="0"/>
              </a:rPr>
              <a:t>To give reasons based on evidence from comparative and fair tests.</a:t>
            </a:r>
          </a:p>
          <a:p>
            <a:pPr marL="171450" indent="-171450" algn="just">
              <a:buFont typeface="Arial" panose="020B0604020202020204" pitchFamily="34" charset="0"/>
              <a:buChar char="•"/>
            </a:pPr>
            <a:r>
              <a:rPr lang="en-US" sz="1000" dirty="0">
                <a:latin typeface="Century Gothic" panose="020B0502020202020204" pitchFamily="34" charset="0"/>
              </a:rPr>
              <a:t>To take accurate measurements using a data logger.</a:t>
            </a:r>
          </a:p>
        </p:txBody>
      </p:sp>
      <p:sp>
        <p:nvSpPr>
          <p:cNvPr id="15" name="TextBox 14"/>
          <p:cNvSpPr txBox="1"/>
          <p:nvPr/>
        </p:nvSpPr>
        <p:spPr>
          <a:xfrm>
            <a:off x="1442295" y="22155"/>
            <a:ext cx="4083169" cy="400110"/>
          </a:xfrm>
          <a:prstGeom prst="rect">
            <a:avLst/>
          </a:prstGeom>
          <a:blipFill>
            <a:blip r:embed="rId3"/>
            <a:tile tx="0" ty="0" sx="100000" sy="100000" flip="none" algn="tl"/>
          </a:blipFill>
          <a:ln>
            <a:solidFill>
              <a:schemeClr val="accent1"/>
            </a:solidFill>
          </a:ln>
        </p:spPr>
        <p:txBody>
          <a:bodyPr wrap="none" lIns="91440" tIns="45720" rIns="91440" bIns="45720" rtlCol="0" anchor="t">
            <a:spAutoFit/>
          </a:bodyPr>
          <a:lstStyle/>
          <a:p>
            <a:r>
              <a:rPr lang="en-US" sz="2000" b="1" dirty="0">
                <a:solidFill>
                  <a:schemeClr val="accent4">
                    <a:lumMod val="50000"/>
                  </a:schemeClr>
                </a:solidFill>
                <a:latin typeface="AkayaKanadaka" panose="02010502080401010103" pitchFamily="2" charset="77"/>
                <a:cs typeface="AkayaKanadaka" panose="02010502080401010103" pitchFamily="2" charset="77"/>
              </a:rPr>
              <a:t>Topic Web – Year 5 – Autumn 1 2026 </a:t>
            </a:r>
          </a:p>
        </p:txBody>
      </p:sp>
      <mc:AlternateContent xmlns:mc="http://schemas.openxmlformats.org/markup-compatibility/2006" xmlns:p14="http://schemas.microsoft.com/office/powerpoint/2010/main">
        <mc:Choice Requires="p14">
          <p:contentPart p14:bwMode="auto" r:id="rId4">
            <p14:nvContentPartPr>
              <p14:cNvPr id="3" name="Ink 2"/>
              <p14:cNvContentPartPr/>
              <p14:nvPr/>
            </p14:nvContentPartPr>
            <p14:xfrm>
              <a:off x="5035933" y="300267"/>
              <a:ext cx="360" cy="360"/>
            </p14:xfrm>
          </p:contentPart>
        </mc:Choice>
        <mc:Fallback xmlns="">
          <p:pic>
            <p:nvPicPr>
              <p:cNvPr id="3" name="Ink 2"/>
              <p:cNvPicPr/>
              <p:nvPr/>
            </p:nvPicPr>
            <p:blipFill>
              <a:blip r:embed="rId6"/>
              <a:stretch>
                <a:fillRect/>
              </a:stretch>
            </p:blipFill>
            <p:spPr>
              <a:xfrm>
                <a:off x="5024053" y="288387"/>
                <a:ext cx="2412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0" name="Ink 19"/>
              <p14:cNvContentPartPr/>
              <p14:nvPr/>
            </p14:nvContentPartPr>
            <p14:xfrm>
              <a:off x="682453" y="5172507"/>
              <a:ext cx="641880" cy="191520"/>
            </p14:xfrm>
          </p:contentPart>
        </mc:Choice>
        <mc:Fallback xmlns="">
          <p:pic>
            <p:nvPicPr>
              <p:cNvPr id="20" name="Ink 19"/>
              <p:cNvPicPr/>
              <p:nvPr/>
            </p:nvPicPr>
            <p:blipFill>
              <a:blip r:embed="rId8"/>
              <a:stretch>
                <a:fillRect/>
              </a:stretch>
            </p:blipFill>
            <p:spPr>
              <a:xfrm>
                <a:off x="670573" y="5160627"/>
                <a:ext cx="66564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4" name="Ink 43"/>
              <p14:cNvContentPartPr/>
              <p14:nvPr/>
            </p14:nvContentPartPr>
            <p14:xfrm>
              <a:off x="3534733" y="5527467"/>
              <a:ext cx="360" cy="360"/>
            </p14:xfrm>
          </p:contentPart>
        </mc:Choice>
        <mc:Fallback xmlns="">
          <p:pic>
            <p:nvPicPr>
              <p:cNvPr id="44" name="Ink 43"/>
              <p:cNvPicPr/>
              <p:nvPr/>
            </p:nvPicPr>
            <p:blipFill>
              <a:blip r:embed="rId10"/>
              <a:stretch>
                <a:fillRect/>
              </a:stretch>
            </p:blipFill>
            <p:spPr>
              <a:xfrm>
                <a:off x="3522853" y="5515587"/>
                <a:ext cx="2412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6" name="Ink 15"/>
              <p14:cNvContentPartPr/>
              <p14:nvPr/>
            </p14:nvContentPartPr>
            <p14:xfrm>
              <a:off x="2569086" y="899709"/>
              <a:ext cx="116280" cy="87480"/>
            </p14:xfrm>
          </p:contentPart>
        </mc:Choice>
        <mc:Fallback xmlns="">
          <p:pic>
            <p:nvPicPr>
              <p:cNvPr id="16" name="Ink 15"/>
              <p:cNvPicPr/>
              <p:nvPr/>
            </p:nvPicPr>
            <p:blipFill>
              <a:blip r:embed="rId12"/>
              <a:stretch>
                <a:fillRect/>
              </a:stretch>
            </p:blipFill>
            <p:spPr>
              <a:xfrm>
                <a:off x="2557206" y="887829"/>
                <a:ext cx="14004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1" name="Ink 20"/>
              <p14:cNvContentPartPr/>
              <p14:nvPr/>
            </p14:nvContentPartPr>
            <p14:xfrm>
              <a:off x="1228213" y="2047315"/>
              <a:ext cx="396360" cy="41040"/>
            </p14:xfrm>
          </p:contentPart>
        </mc:Choice>
        <mc:Fallback xmlns="">
          <p:pic>
            <p:nvPicPr>
              <p:cNvPr id="21" name="Ink 20"/>
              <p:cNvPicPr/>
              <p:nvPr/>
            </p:nvPicPr>
            <p:blipFill>
              <a:blip r:embed="rId14"/>
              <a:stretch>
                <a:fillRect/>
              </a:stretch>
            </p:blipFill>
            <p:spPr>
              <a:xfrm>
                <a:off x="1216333" y="2035435"/>
                <a:ext cx="420120" cy="648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5" name="Ink 4"/>
              <p14:cNvContentPartPr/>
              <p14:nvPr/>
            </p14:nvContentPartPr>
            <p14:xfrm>
              <a:off x="313813" y="2920707"/>
              <a:ext cx="164160" cy="41040"/>
            </p14:xfrm>
          </p:contentPart>
        </mc:Choice>
        <mc:Fallback xmlns="">
          <p:pic>
            <p:nvPicPr>
              <p:cNvPr id="5" name="Ink 4"/>
              <p:cNvPicPr/>
              <p:nvPr/>
            </p:nvPicPr>
            <p:blipFill>
              <a:blip r:embed="rId16"/>
              <a:stretch>
                <a:fillRect/>
              </a:stretch>
            </p:blipFill>
            <p:spPr>
              <a:xfrm>
                <a:off x="301933" y="2908827"/>
                <a:ext cx="187920" cy="648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0" name="Ink 9"/>
              <p14:cNvContentPartPr/>
              <p14:nvPr/>
            </p14:nvContentPartPr>
            <p14:xfrm>
              <a:off x="-600587" y="204867"/>
              <a:ext cx="109800" cy="1433160"/>
            </p14:xfrm>
          </p:contentPart>
        </mc:Choice>
        <mc:Fallback xmlns="">
          <p:pic>
            <p:nvPicPr>
              <p:cNvPr id="10" name="Ink 9"/>
              <p:cNvPicPr/>
              <p:nvPr/>
            </p:nvPicPr>
            <p:blipFill>
              <a:blip r:embed="rId19"/>
              <a:stretch>
                <a:fillRect/>
              </a:stretch>
            </p:blipFill>
            <p:spPr>
              <a:xfrm>
                <a:off x="-612467" y="192987"/>
                <a:ext cx="133560" cy="1456920"/>
              </a:xfrm>
              <a:prstGeom prst="rect">
                <a:avLst/>
              </a:prstGeom>
            </p:spPr>
          </p:pic>
        </mc:Fallback>
      </mc:AlternateContent>
      <p:sp>
        <p:nvSpPr>
          <p:cNvPr id="11" name="TextBox 10">
            <a:extLst>
              <a:ext uri="{FF2B5EF4-FFF2-40B4-BE49-F238E27FC236}">
                <a16:creationId xmlns:a16="http://schemas.microsoft.com/office/drawing/2014/main" id="{57B80455-6B65-A0D1-822C-9EFDFA0CC83F}"/>
              </a:ext>
            </a:extLst>
          </p:cNvPr>
          <p:cNvSpPr txBox="1"/>
          <p:nvPr/>
        </p:nvSpPr>
        <p:spPr>
          <a:xfrm>
            <a:off x="0" y="3338778"/>
            <a:ext cx="2475415"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u="sng" dirty="0">
                <a:ea typeface="Calibri"/>
                <a:cs typeface="Calibri"/>
              </a:rPr>
              <a:t>Spanish</a:t>
            </a:r>
            <a:endParaRPr lang="en-US" dirty="0"/>
          </a:p>
          <a:p>
            <a:pPr marL="171450" indent="-171450" algn="just">
              <a:buFont typeface="Arial"/>
              <a:buChar char="•"/>
            </a:pPr>
            <a:r>
              <a:rPr lang="en-US" sz="1000" dirty="0">
                <a:latin typeface="Calibri"/>
                <a:ea typeface="Calibri"/>
                <a:cs typeface="Calibri"/>
              </a:rPr>
              <a:t>To revise Spanish phonetics. La </a:t>
            </a:r>
            <a:r>
              <a:rPr lang="en-US" sz="1000" dirty="0" err="1">
                <a:latin typeface="Calibri"/>
                <a:ea typeface="Calibri"/>
                <a:cs typeface="Calibri"/>
              </a:rPr>
              <a:t>fonetica</a:t>
            </a:r>
            <a:endParaRPr lang="en-US" dirty="0">
              <a:latin typeface="Calibri"/>
              <a:ea typeface="Calibri"/>
              <a:cs typeface="Calibri"/>
            </a:endParaRPr>
          </a:p>
        </p:txBody>
      </p:sp>
      <p:pic>
        <p:nvPicPr>
          <p:cNvPr id="17" name="Picture 16" descr="Hom Nguyen - Art &amp; Prints for Sale | Artsy">
            <a:extLst>
              <a:ext uri="{FF2B5EF4-FFF2-40B4-BE49-F238E27FC236}">
                <a16:creationId xmlns:a16="http://schemas.microsoft.com/office/drawing/2014/main" id="{461F13E0-04AE-40E8-09C6-5CC5B4A72CF3}"/>
              </a:ext>
            </a:extLst>
          </p:cNvPr>
          <p:cNvPicPr>
            <a:picLocks noChangeAspect="1"/>
          </p:cNvPicPr>
          <p:nvPr/>
        </p:nvPicPr>
        <p:blipFill>
          <a:blip r:embed="rId20"/>
          <a:stretch>
            <a:fillRect/>
          </a:stretch>
        </p:blipFill>
        <p:spPr>
          <a:xfrm>
            <a:off x="8382444" y="3133868"/>
            <a:ext cx="595424" cy="666575"/>
          </a:xfrm>
          <a:prstGeom prst="rect">
            <a:avLst/>
          </a:prstGeom>
        </p:spPr>
      </p:pic>
      <p:pic>
        <p:nvPicPr>
          <p:cNvPr id="19" name="Picture 18">
            <a:extLst>
              <a:ext uri="{FF2B5EF4-FFF2-40B4-BE49-F238E27FC236}">
                <a16:creationId xmlns:a16="http://schemas.microsoft.com/office/drawing/2014/main" id="{1FE30FC4-9BF1-D773-808A-E2186C656968}"/>
              </a:ext>
            </a:extLst>
          </p:cNvPr>
          <p:cNvPicPr>
            <a:picLocks noChangeAspect="1"/>
          </p:cNvPicPr>
          <p:nvPr/>
        </p:nvPicPr>
        <p:blipFill>
          <a:blip r:embed="rId21"/>
          <a:stretch>
            <a:fillRect/>
          </a:stretch>
        </p:blipFill>
        <p:spPr>
          <a:xfrm>
            <a:off x="3201187" y="2408343"/>
            <a:ext cx="1533146" cy="2356270"/>
          </a:xfrm>
          <a:prstGeom prst="rect">
            <a:avLst/>
          </a:prstGeom>
        </p:spPr>
      </p:pic>
      <p:pic>
        <p:nvPicPr>
          <p:cNvPr id="22" name="Picture 21" descr="Book cover: Beowulf by Michael Morpurgo, illustrated by Michael Foreman. A warrior draws a bow against a massive green sea dragon with multiple heads rising from churning water.">
            <a:extLst>
              <a:ext uri="{FF2B5EF4-FFF2-40B4-BE49-F238E27FC236}">
                <a16:creationId xmlns:a16="http://schemas.microsoft.com/office/drawing/2014/main" id="{FE116973-6CD0-2974-8A2D-96AA50A24E06}"/>
              </a:ext>
            </a:extLst>
          </p:cNvPr>
          <p:cNvPicPr>
            <a:picLocks noChangeAspect="1"/>
          </p:cNvPicPr>
          <p:nvPr/>
        </p:nvPicPr>
        <p:blipFill>
          <a:blip r:embed="rId22"/>
          <a:stretch>
            <a:fillRect/>
          </a:stretch>
        </p:blipFill>
        <p:spPr>
          <a:xfrm>
            <a:off x="4970574" y="2297705"/>
            <a:ext cx="979062" cy="1494358"/>
          </a:xfrm>
          <a:prstGeom prst="rect">
            <a:avLst/>
          </a:prstGeom>
        </p:spPr>
      </p:pic>
      <p:pic>
        <p:nvPicPr>
          <p:cNvPr id="23" name="Picture 22" descr="Year 5 Properties &amp; Changes of Materials | KS2 Science Made Easy - YouTube">
            <a:extLst>
              <a:ext uri="{FF2B5EF4-FFF2-40B4-BE49-F238E27FC236}">
                <a16:creationId xmlns:a16="http://schemas.microsoft.com/office/drawing/2014/main" id="{8D4D85B5-C0CF-529A-5827-B0DF257B5549}"/>
              </a:ext>
            </a:extLst>
          </p:cNvPr>
          <p:cNvPicPr>
            <a:picLocks noChangeAspect="1"/>
          </p:cNvPicPr>
          <p:nvPr/>
        </p:nvPicPr>
        <p:blipFill>
          <a:blip r:embed="rId23"/>
          <a:stretch>
            <a:fillRect/>
          </a:stretch>
        </p:blipFill>
        <p:spPr>
          <a:xfrm>
            <a:off x="7166671" y="5711923"/>
            <a:ext cx="1977329" cy="1112608"/>
          </a:xfrm>
          <a:prstGeom prst="rect">
            <a:avLst/>
          </a:prstGeom>
        </p:spPr>
      </p:pic>
      <p:pic>
        <p:nvPicPr>
          <p:cNvPr id="24" name="Picture 23" descr="Spanish Alphabet Flashcards">
            <a:extLst>
              <a:ext uri="{FF2B5EF4-FFF2-40B4-BE49-F238E27FC236}">
                <a16:creationId xmlns:a16="http://schemas.microsoft.com/office/drawing/2014/main" id="{7C006ACB-C84E-A9FB-DED4-D428DC189D77}"/>
              </a:ext>
            </a:extLst>
          </p:cNvPr>
          <p:cNvPicPr>
            <a:picLocks noChangeAspect="1"/>
          </p:cNvPicPr>
          <p:nvPr/>
        </p:nvPicPr>
        <p:blipFill>
          <a:blip r:embed="rId24"/>
          <a:stretch>
            <a:fillRect/>
          </a:stretch>
        </p:blipFill>
        <p:spPr>
          <a:xfrm>
            <a:off x="1624573" y="2845472"/>
            <a:ext cx="1452888" cy="724138"/>
          </a:xfrm>
          <a:prstGeom prst="rect">
            <a:avLst/>
          </a:prstGeom>
        </p:spPr>
      </p:pic>
      <p:pic>
        <p:nvPicPr>
          <p:cNvPr id="25" name="Picture 24" descr="Lost Thing By Shaun Tan">
            <a:extLst>
              <a:ext uri="{FF2B5EF4-FFF2-40B4-BE49-F238E27FC236}">
                <a16:creationId xmlns:a16="http://schemas.microsoft.com/office/drawing/2014/main" id="{BE0E4416-3CC0-908C-85D9-D10DF83E6AE7}"/>
              </a:ext>
            </a:extLst>
          </p:cNvPr>
          <p:cNvPicPr>
            <a:picLocks noChangeAspect="1"/>
          </p:cNvPicPr>
          <p:nvPr/>
        </p:nvPicPr>
        <p:blipFill>
          <a:blip r:embed="rId25"/>
          <a:stretch>
            <a:fillRect/>
          </a:stretch>
        </p:blipFill>
        <p:spPr>
          <a:xfrm>
            <a:off x="5035933" y="3731605"/>
            <a:ext cx="979062" cy="1297609"/>
          </a:xfrm>
          <a:prstGeom prst="rect">
            <a:avLst/>
          </a:prstGeom>
        </p:spPr>
      </p:pic>
      <p:sp>
        <p:nvSpPr>
          <p:cNvPr id="26" name="TextBox 25">
            <a:extLst>
              <a:ext uri="{FF2B5EF4-FFF2-40B4-BE49-F238E27FC236}">
                <a16:creationId xmlns:a16="http://schemas.microsoft.com/office/drawing/2014/main" id="{7C61DE33-FC50-0D64-0273-DF77D4640C33}"/>
              </a:ext>
            </a:extLst>
          </p:cNvPr>
          <p:cNvSpPr txBox="1"/>
          <p:nvPr/>
        </p:nvSpPr>
        <p:spPr>
          <a:xfrm>
            <a:off x="5949636" y="29149"/>
            <a:ext cx="2087431" cy="461665"/>
          </a:xfrm>
          <a:prstGeom prst="rect">
            <a:avLst/>
          </a:prstGeom>
          <a:blipFill>
            <a:blip r:embed="rId3"/>
            <a:tile tx="0" ty="0" sx="100000" sy="100000" flip="none" algn="tl"/>
          </a:blipFill>
          <a:ln>
            <a:solidFill>
              <a:schemeClr val="accent1"/>
            </a:solidFill>
          </a:ln>
        </p:spPr>
        <p:txBody>
          <a:bodyPr wrap="none" lIns="91440" tIns="45720" rIns="91440" bIns="45720" rtlCol="0" anchor="t">
            <a:spAutoFit/>
          </a:bodyPr>
          <a:lstStyle/>
          <a:p>
            <a:r>
              <a:rPr lang="en-US" sz="2400" b="1" dirty="0">
                <a:solidFill>
                  <a:schemeClr val="accent4">
                    <a:lumMod val="50000"/>
                  </a:schemeClr>
                </a:solidFill>
                <a:latin typeface="AkayaKanadaka" panose="02010502080401010103" pitchFamily="2" charset="77"/>
                <a:cs typeface="AkayaKanadaka" panose="02010502080401010103" pitchFamily="2" charset="77"/>
              </a:rPr>
              <a:t>Vicious Vikings</a:t>
            </a:r>
          </a:p>
        </p:txBody>
      </p:sp>
      <p:sp>
        <p:nvSpPr>
          <p:cNvPr id="27" name="TextBox 26">
            <a:extLst>
              <a:ext uri="{FF2B5EF4-FFF2-40B4-BE49-F238E27FC236}">
                <a16:creationId xmlns:a16="http://schemas.microsoft.com/office/drawing/2014/main" id="{9E819229-54EE-977A-76F7-1BED3D53A9A7}"/>
              </a:ext>
            </a:extLst>
          </p:cNvPr>
          <p:cNvSpPr txBox="1"/>
          <p:nvPr/>
        </p:nvSpPr>
        <p:spPr>
          <a:xfrm>
            <a:off x="3432942" y="6366294"/>
            <a:ext cx="3143022"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u="sng" dirty="0">
                <a:ea typeface="Calibri"/>
                <a:cs typeface="Calibri"/>
              </a:rPr>
              <a:t>Computing</a:t>
            </a:r>
            <a:endParaRPr lang="en-US" dirty="0"/>
          </a:p>
          <a:p>
            <a:pPr marL="171450" indent="-171450" algn="just">
              <a:buFont typeface="Arial"/>
              <a:buChar char="•"/>
            </a:pPr>
            <a:r>
              <a:rPr lang="en-US" sz="1000" dirty="0" err="1">
                <a:latin typeface="Century Gothic" panose="020B0502020202020204" pitchFamily="34" charset="0"/>
                <a:ea typeface="Calibri"/>
                <a:cs typeface="Calibri"/>
              </a:rPr>
              <a:t>Alleynes</a:t>
            </a:r>
            <a:r>
              <a:rPr lang="en-US" sz="1000" dirty="0">
                <a:latin typeface="Century Gothic" panose="020B0502020202020204" pitchFamily="34" charset="0"/>
                <a:ea typeface="Calibri"/>
                <a:cs typeface="Calibri"/>
              </a:rPr>
              <a:t> will be teaching Computing weekly</a:t>
            </a:r>
            <a:endParaRPr lang="en-US" dirty="0">
              <a:latin typeface="Century Gothic" panose="020B0502020202020204" pitchFamily="34" charset="0"/>
              <a:ea typeface="Calibri"/>
              <a:cs typeface="Calibri"/>
            </a:endParaRPr>
          </a:p>
        </p:txBody>
      </p:sp>
      <p:sp>
        <p:nvSpPr>
          <p:cNvPr id="28" name="TextBox 27">
            <a:extLst>
              <a:ext uri="{FF2B5EF4-FFF2-40B4-BE49-F238E27FC236}">
                <a16:creationId xmlns:a16="http://schemas.microsoft.com/office/drawing/2014/main" id="{E571BCA7-FE88-A450-0F98-D7EAC16883EA}"/>
              </a:ext>
            </a:extLst>
          </p:cNvPr>
          <p:cNvSpPr txBox="1"/>
          <p:nvPr/>
        </p:nvSpPr>
        <p:spPr>
          <a:xfrm>
            <a:off x="6056095" y="3518012"/>
            <a:ext cx="2155467" cy="615553"/>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u="sng" dirty="0">
                <a:ea typeface="Calibri"/>
                <a:cs typeface="Calibri"/>
              </a:rPr>
              <a:t>Shared Reading Texts</a:t>
            </a:r>
            <a:endParaRPr lang="en-US" dirty="0"/>
          </a:p>
          <a:p>
            <a:pPr marL="171450" indent="-171450" algn="just">
              <a:buFont typeface="Arial"/>
              <a:buChar char="•"/>
            </a:pPr>
            <a:r>
              <a:rPr lang="en-US" sz="1000" dirty="0">
                <a:latin typeface="Calibri"/>
                <a:ea typeface="Calibri"/>
                <a:cs typeface="Calibri"/>
              </a:rPr>
              <a:t>Lion, the Witch and the Wardrobe</a:t>
            </a:r>
          </a:p>
          <a:p>
            <a:pPr marL="171450" indent="-171450" algn="just">
              <a:buFont typeface="Arial"/>
              <a:buChar char="•"/>
            </a:pPr>
            <a:r>
              <a:rPr lang="en-US" sz="1000" dirty="0">
                <a:latin typeface="Calibri"/>
                <a:ea typeface="Calibri"/>
                <a:cs typeface="Calibri"/>
              </a:rPr>
              <a:t>Beowulf</a:t>
            </a:r>
            <a:endParaRPr lang="en-US" dirty="0">
              <a:latin typeface="Calibri"/>
              <a:ea typeface="Calibri"/>
              <a:cs typeface="Calibri"/>
            </a:endParaRPr>
          </a:p>
        </p:txBody>
      </p:sp>
    </p:spTree>
    <p:extLst>
      <p:ext uri="{BB962C8B-B14F-4D97-AF65-F5344CB8AC3E}">
        <p14:creationId xmlns:p14="http://schemas.microsoft.com/office/powerpoint/2010/main" val="217519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6878" name="Rectangle 3687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869" name="Picture 36868" descr="Hands holding each other's wrists and interlinked to form a circle">
            <a:extLst>
              <a:ext uri="{FF2B5EF4-FFF2-40B4-BE49-F238E27FC236}">
                <a16:creationId xmlns:a16="http://schemas.microsoft.com/office/drawing/2014/main" id="{F068023D-DC6B-B17D-F10C-8BD5CC817393}"/>
              </a:ext>
            </a:extLst>
          </p:cNvPr>
          <p:cNvPicPr>
            <a:picLocks noChangeAspect="1"/>
          </p:cNvPicPr>
          <p:nvPr/>
        </p:nvPicPr>
        <p:blipFill rotWithShape="1">
          <a:blip r:embed="rId2"/>
          <a:srcRect l="16952" r="12460" b="-1"/>
          <a:stretch/>
        </p:blipFill>
        <p:spPr>
          <a:xfrm>
            <a:off x="20" y="10"/>
            <a:ext cx="7252212" cy="6857990"/>
          </a:xfrm>
          <a:prstGeom prst="rect">
            <a:avLst/>
          </a:prstGeom>
        </p:spPr>
      </p:pic>
      <p:sp>
        <p:nvSpPr>
          <p:cNvPr id="36880" name="Rectangle 3687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A02E499-CB7A-B921-24ED-65F93E8DBA1A}"/>
              </a:ext>
            </a:extLst>
          </p:cNvPr>
          <p:cNvSpPr>
            <a:spLocks noGrp="1"/>
          </p:cNvSpPr>
          <p:nvPr>
            <p:ph type="title"/>
          </p:nvPr>
        </p:nvSpPr>
        <p:spPr>
          <a:xfrm>
            <a:off x="5648707" y="365125"/>
            <a:ext cx="2866642" cy="1899912"/>
          </a:xfrm>
        </p:spPr>
        <p:txBody>
          <a:bodyPr>
            <a:normAutofit/>
          </a:bodyPr>
          <a:lstStyle/>
          <a:p>
            <a:pPr>
              <a:defRPr/>
            </a:pPr>
            <a:r>
              <a:rPr lang="en-GB" altLang="en-US" sz="3500" b="1">
                <a:effectLst>
                  <a:outerShdw blurRad="38100" dist="38100" dir="2700000" algn="tl">
                    <a:srgbClr val="C0C0C0"/>
                  </a:outerShdw>
                </a:effectLst>
                <a:latin typeface="Century Gothic" panose="020B0502020202020204" pitchFamily="34" charset="0"/>
              </a:rPr>
              <a:t>Thank you!</a:t>
            </a:r>
            <a:endParaRPr lang="en-GB" sz="3500"/>
          </a:p>
        </p:txBody>
      </p:sp>
      <p:sp>
        <p:nvSpPr>
          <p:cNvPr id="36867" name="Content Placeholder 2">
            <a:extLst>
              <a:ext uri="{FF2B5EF4-FFF2-40B4-BE49-F238E27FC236}">
                <a16:creationId xmlns:a16="http://schemas.microsoft.com/office/drawing/2014/main" id="{971FF892-AAF3-94D8-B6FF-0778EF0F2331}"/>
              </a:ext>
            </a:extLst>
          </p:cNvPr>
          <p:cNvSpPr>
            <a:spLocks noGrp="1"/>
          </p:cNvSpPr>
          <p:nvPr>
            <p:ph idx="1"/>
          </p:nvPr>
        </p:nvSpPr>
        <p:spPr>
          <a:xfrm>
            <a:off x="5648707" y="2434201"/>
            <a:ext cx="2866642" cy="3742762"/>
          </a:xfrm>
        </p:spPr>
        <p:txBody>
          <a:bodyPr>
            <a:normAutofit/>
          </a:bodyPr>
          <a:lstStyle/>
          <a:p>
            <a:pPr marL="0" indent="0">
              <a:buFont typeface="Arial" panose="020B0604020202020204" pitchFamily="34" charset="0"/>
              <a:buNone/>
            </a:pPr>
            <a:r>
              <a:rPr lang="en-GB" altLang="en-US" sz="1700" dirty="0">
                <a:latin typeface="Century Gothic" panose="020B0502020202020204" pitchFamily="34" charset="0"/>
              </a:rPr>
              <a:t>We look forward to another very successful year together!</a:t>
            </a:r>
          </a:p>
          <a:p>
            <a:pPr marL="0" indent="0">
              <a:buFont typeface="Arial" panose="020B0604020202020204" pitchFamily="34" charset="0"/>
              <a:buNone/>
            </a:pPr>
            <a:endParaRPr lang="en-GB" altLang="en-US" sz="1700" dirty="0">
              <a:latin typeface="Century Gothic" panose="020B0502020202020204" pitchFamily="34" charset="0"/>
            </a:endParaRPr>
          </a:p>
          <a:p>
            <a:pPr marL="0" indent="0">
              <a:buFont typeface="Arial" panose="020B0604020202020204" pitchFamily="34" charset="0"/>
              <a:buNone/>
            </a:pPr>
            <a:r>
              <a:rPr lang="en-GB" altLang="en-US" sz="1700" dirty="0">
                <a:latin typeface="Century Gothic" panose="020B0502020202020204" pitchFamily="34" charset="0"/>
              </a:rPr>
              <a:t>We continue to be committed to provide you with clear communications and expectations but there may be times when we have to make changes and ask for your continued support.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a8f9ebb2-eb60-4a38-b63e-d9e1142074ab">
      <UserInfo>
        <DisplayName>Thomas Newman</DisplayName>
        <AccountId>26</AccountId>
        <AccountType/>
      </UserInfo>
      <UserInfo>
        <DisplayName>J McCoy</DisplayName>
        <AccountId>132</AccountId>
        <AccountType/>
      </UserInfo>
    </SharedWithUsers>
    <lcf76f155ced4ddcb4097134ff3c332f xmlns="2460e0a3-52bb-49eb-882b-c21cbacaa6a6">
      <Terms xmlns="http://schemas.microsoft.com/office/infopath/2007/PartnerControls"/>
    </lcf76f155ced4ddcb4097134ff3c332f>
    <TaxCatchAll xmlns="b42ab54c-3ccc-420f-9dec-d8557292fef6" xsi:nil="true"/>
  </documentManagement>
</p:properti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D6C6FE8E712F684BACEAE9262CE7043E" ma:contentTypeVersion="19" ma:contentTypeDescription="Create a new document." ma:contentTypeScope="" ma:versionID="5ccda518907cb24324cf9550425517b0">
  <xsd:schema xmlns:xsd="http://www.w3.org/2001/XMLSchema" xmlns:xs="http://www.w3.org/2001/XMLSchema" xmlns:p="http://schemas.microsoft.com/office/2006/metadata/properties" xmlns:ns2="2460e0a3-52bb-49eb-882b-c21cbacaa6a6" xmlns:ns3="a8f9ebb2-eb60-4a38-b63e-d9e1142074ab" xmlns:ns4="b42ab54c-3ccc-420f-9dec-d8557292fef6" targetNamespace="http://schemas.microsoft.com/office/2006/metadata/properties" ma:root="true" ma:fieldsID="d05eb891a23efd11c430fb6ef064991d" ns2:_="" ns3:_="" ns4:_="">
    <xsd:import namespace="2460e0a3-52bb-49eb-882b-c21cbacaa6a6"/>
    <xsd:import namespace="a8f9ebb2-eb60-4a38-b63e-d9e1142074ab"/>
    <xsd:import namespace="b42ab54c-3ccc-420f-9dec-d8557292fef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60e0a3-52bb-49eb-882b-c21cbacaa6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2ee9a29-5d3b-47f4-bb28-73bb36778aa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8f9ebb2-eb60-4a38-b63e-d9e1142074ab"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42ab54c-3ccc-420f-9dec-d8557292fef6"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6debb01f-d3d0-4d37-b937-29c69ee7f5be}" ma:internalName="TaxCatchAll" ma:showField="CatchAllData" ma:web="b42ab54c-3ccc-420f-9dec-d8557292fef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66F2E4C-9A8F-4C39-8F21-FFD09FB32BEA}">
  <ds:schemaRefs>
    <ds:schemaRef ds:uri="http://schemas.microsoft.com/sharepoint/v3/contenttype/forms"/>
  </ds:schemaRefs>
</ds:datastoreItem>
</file>

<file path=customXml/itemProps2.xml><?xml version="1.0" encoding="utf-8"?>
<ds:datastoreItem xmlns:ds="http://schemas.openxmlformats.org/officeDocument/2006/customXml" ds:itemID="{1BF0427D-B449-46EA-BFF1-A5623AA671C9}">
  <ds:schemaRefs>
    <ds:schemaRef ds:uri="2460e0a3-52bb-49eb-882b-c21cbacaa6a6"/>
    <ds:schemaRef ds:uri="a8f9ebb2-eb60-4a38-b63e-d9e1142074ab"/>
    <ds:schemaRef ds:uri="b42ab54c-3ccc-420f-9dec-d8557292fef6"/>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8E046F17-60E6-4060-A64B-2C32838554C4}">
  <ds:schemaRefs>
    <ds:schemaRef ds:uri="http://schemas.microsoft.com/office/2006/metadata/longProperties"/>
  </ds:schemaRefs>
</ds:datastoreItem>
</file>

<file path=customXml/itemProps4.xml><?xml version="1.0" encoding="utf-8"?>
<ds:datastoreItem xmlns:ds="http://schemas.openxmlformats.org/officeDocument/2006/customXml" ds:itemID="{CBDB2066-47DD-4955-B1FD-7912893C4E29}"/>
</file>

<file path=docProps/app.xml><?xml version="1.0" encoding="utf-8"?>
<Properties xmlns="http://schemas.openxmlformats.org/officeDocument/2006/extended-properties" xmlns:vt="http://schemas.openxmlformats.org/officeDocument/2006/docPropsVTypes">
  <Template/>
  <TotalTime>12</TotalTime>
  <Words>3121</Words>
  <Application>Microsoft Macintosh PowerPoint</Application>
  <PresentationFormat>On-screen Show (4:3)</PresentationFormat>
  <Paragraphs>296</Paragraphs>
  <Slides>23</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AkayaKanadaka</vt:lpstr>
      <vt:lpstr>Arial</vt:lpstr>
      <vt:lpstr>Calibri</vt:lpstr>
      <vt:lpstr>Calibri Light</vt:lpstr>
      <vt:lpstr>Century Gothic</vt:lpstr>
      <vt:lpstr>Times New Roman</vt:lpstr>
      <vt:lpstr>Wingdings 3</vt:lpstr>
      <vt:lpstr>ヒラギノ角ゴ Pro W3</vt:lpstr>
      <vt:lpstr>Office Theme</vt:lpstr>
      <vt:lpstr>Aims:</vt:lpstr>
      <vt:lpstr>Our Vision </vt:lpstr>
      <vt:lpstr>School Day</vt:lpstr>
      <vt:lpstr>Homework</vt:lpstr>
      <vt:lpstr>On-Line Learning</vt:lpstr>
      <vt:lpstr>Ways Parents and Carers can Help</vt:lpstr>
      <vt:lpstr>Please remember:</vt:lpstr>
      <vt:lpstr>Mobile Phones:</vt:lpstr>
      <vt:lpstr>Home - School Agreement  Parent / Carer:</vt:lpstr>
      <vt:lpstr>Home - School Agreement  Pupils:</vt:lpstr>
      <vt:lpstr>PowerPoint Presentation</vt:lpstr>
      <vt:lpstr>PowerPoint Presentation</vt:lpstr>
      <vt:lpstr>RSE</vt:lpstr>
      <vt:lpstr>High standards of behaviour:  The Governors strongly believe that high standards of behaviour lie at the heart of a successful school. Good teaching and learning promote good behaviour and good behaviour promotes effective learning. Children have the right to learn and to achieve their full potential in all aspects of their lives, and staff have the right to teach. Governors also believe that the expectation of high standards of behaviour which are required during the school day can have a positive effect on the life of young people outside school in encouraging them to become successful citizens.  We continue to use Zones of Regulation across the school as well as providing and encouraging the use of reflection boxes in each classroom. Children take part in regular brain breaks and mindfulness sessions.  The school has a behaviour policy which can be found on our school website. </vt:lpstr>
      <vt:lpstr>School Clubs</vt:lpstr>
      <vt:lpstr>Meet the safeguarding team!</vt:lpstr>
      <vt:lpstr>Communication</vt:lpstr>
      <vt:lpstr>Who do I speak to?</vt:lpstr>
      <vt:lpstr>Contact Details</vt:lpstr>
      <vt:lpstr>Local Partnerships</vt:lpstr>
      <vt:lpstr>New Parents, Teachers Association Recruits!</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LFT User</dc:creator>
  <cp:lastModifiedBy>Marie Kelly-Roberts</cp:lastModifiedBy>
  <cp:revision>565</cp:revision>
  <cp:lastPrinted>2020-09-04T10:23:06Z</cp:lastPrinted>
  <dcterms:created xsi:type="dcterms:W3CDTF">2007-09-02T10:05:59Z</dcterms:created>
  <dcterms:modified xsi:type="dcterms:W3CDTF">2026-09-04T20:25:42Z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SharedWithUsers">
    <vt:lpwstr>Thomas Newman</vt:lpwstr>
  </property>
  <property fmtid="{D5CDD505-2E9C-101B-9397-08002B2CF9AE}" pid="3" name="SharedWithUsers">
    <vt:lpwstr>26;#Thomas Newman</vt:lpwstr>
  </property>
  <property fmtid="{D5CDD505-2E9C-101B-9397-08002B2CF9AE}" pid="4" name="MediaServiceImageTags">
    <vt:lpwstr/>
  </property>
  <property fmtid="{D5CDD505-2E9C-101B-9397-08002B2CF9AE}" pid="5" name="lcf76f155ced4ddcb4097134ff3c332f">
    <vt:lpwstr/>
  </property>
  <property fmtid="{D5CDD505-2E9C-101B-9397-08002B2CF9AE}" pid="6" name="TaxCatchAll">
    <vt:lpwstr/>
  </property>
  <property fmtid="{D5CDD505-2E9C-101B-9397-08002B2CF9AE}" pid="7" name="ContentTypeId">
    <vt:lpwstr>0x010100D6C6FE8E712F684BACEAE9262CE7043E</vt:lpwstr>
  </property>
</Properties>
</file>